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12" r:id="rId4"/>
  </p:sldMasterIdLst>
  <p:notesMasterIdLst>
    <p:notesMasterId r:id="rId6"/>
  </p:notesMasterIdLst>
  <p:sldIdLst>
    <p:sldId id="256" r:id="rId5"/>
  </p:sldIdLst>
  <p:sldSz cx="12801600" cy="9601200" type="A3"/>
  <p:notesSz cx="6858000" cy="9144000"/>
  <p:defaultTextStyle>
    <a:defPPr>
      <a:defRPr lang="ja-JP"/>
    </a:defPPr>
    <a:lvl1pPr marL="0" algn="l" defTabSz="1075334" rtl="0" eaLnBrk="1" latinLnBrk="0" hangingPunct="1">
      <a:defRPr kumimoji="1" sz="2117" kern="1200">
        <a:solidFill>
          <a:schemeClr val="tx1"/>
        </a:solidFill>
        <a:latin typeface="+mn-lt"/>
        <a:ea typeface="+mn-ea"/>
        <a:cs typeface="+mn-cs"/>
      </a:defRPr>
    </a:lvl1pPr>
    <a:lvl2pPr marL="537667" algn="l" defTabSz="1075334" rtl="0" eaLnBrk="1" latinLnBrk="0" hangingPunct="1">
      <a:defRPr kumimoji="1" sz="2117" kern="1200">
        <a:solidFill>
          <a:schemeClr val="tx1"/>
        </a:solidFill>
        <a:latin typeface="+mn-lt"/>
        <a:ea typeface="+mn-ea"/>
        <a:cs typeface="+mn-cs"/>
      </a:defRPr>
    </a:lvl2pPr>
    <a:lvl3pPr marL="1075334" algn="l" defTabSz="1075334" rtl="0" eaLnBrk="1" latinLnBrk="0" hangingPunct="1">
      <a:defRPr kumimoji="1" sz="2117" kern="1200">
        <a:solidFill>
          <a:schemeClr val="tx1"/>
        </a:solidFill>
        <a:latin typeface="+mn-lt"/>
        <a:ea typeface="+mn-ea"/>
        <a:cs typeface="+mn-cs"/>
      </a:defRPr>
    </a:lvl3pPr>
    <a:lvl4pPr marL="1613002" algn="l" defTabSz="1075334" rtl="0" eaLnBrk="1" latinLnBrk="0" hangingPunct="1">
      <a:defRPr kumimoji="1" sz="2117" kern="1200">
        <a:solidFill>
          <a:schemeClr val="tx1"/>
        </a:solidFill>
        <a:latin typeface="+mn-lt"/>
        <a:ea typeface="+mn-ea"/>
        <a:cs typeface="+mn-cs"/>
      </a:defRPr>
    </a:lvl4pPr>
    <a:lvl5pPr marL="2150669" algn="l" defTabSz="1075334" rtl="0" eaLnBrk="1" latinLnBrk="0" hangingPunct="1">
      <a:defRPr kumimoji="1" sz="2117" kern="1200">
        <a:solidFill>
          <a:schemeClr val="tx1"/>
        </a:solidFill>
        <a:latin typeface="+mn-lt"/>
        <a:ea typeface="+mn-ea"/>
        <a:cs typeface="+mn-cs"/>
      </a:defRPr>
    </a:lvl5pPr>
    <a:lvl6pPr marL="2688336" algn="l" defTabSz="1075334" rtl="0" eaLnBrk="1" latinLnBrk="0" hangingPunct="1">
      <a:defRPr kumimoji="1" sz="2117" kern="1200">
        <a:solidFill>
          <a:schemeClr val="tx1"/>
        </a:solidFill>
        <a:latin typeface="+mn-lt"/>
        <a:ea typeface="+mn-ea"/>
        <a:cs typeface="+mn-cs"/>
      </a:defRPr>
    </a:lvl6pPr>
    <a:lvl7pPr marL="3226003" algn="l" defTabSz="1075334" rtl="0" eaLnBrk="1" latinLnBrk="0" hangingPunct="1">
      <a:defRPr kumimoji="1" sz="2117" kern="1200">
        <a:solidFill>
          <a:schemeClr val="tx1"/>
        </a:solidFill>
        <a:latin typeface="+mn-lt"/>
        <a:ea typeface="+mn-ea"/>
        <a:cs typeface="+mn-cs"/>
      </a:defRPr>
    </a:lvl7pPr>
    <a:lvl8pPr marL="3763670" algn="l" defTabSz="1075334" rtl="0" eaLnBrk="1" latinLnBrk="0" hangingPunct="1">
      <a:defRPr kumimoji="1" sz="2117" kern="1200">
        <a:solidFill>
          <a:schemeClr val="tx1"/>
        </a:solidFill>
        <a:latin typeface="+mn-lt"/>
        <a:ea typeface="+mn-ea"/>
        <a:cs typeface="+mn-cs"/>
      </a:defRPr>
    </a:lvl8pPr>
    <a:lvl9pPr marL="4301338" algn="l" defTabSz="1075334" rtl="0" eaLnBrk="1" latinLnBrk="0" hangingPunct="1">
      <a:defRPr kumimoji="1" sz="2117"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1C024A8-972D-4FE3-A4EB-8011B9E5DA33}" v="1" dt="2023-08-20T13:48:54.923"/>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58"/>
    <p:restoredTop sz="97548"/>
  </p:normalViewPr>
  <p:slideViewPr>
    <p:cSldViewPr snapToGrid="0" snapToObjects="1">
      <p:cViewPr varScale="1">
        <p:scale>
          <a:sx n="45" d="100"/>
          <a:sy n="45" d="100"/>
        </p:scale>
        <p:origin x="138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bato Sae" userId="0934a294-dc0d-4d75-bef4-0f9bd6b42337" providerId="ADAL" clId="{61C024A8-972D-4FE3-A4EB-8011B9E5DA33}"/>
    <pc:docChg chg="modSld">
      <pc:chgData name="Ebato Sae" userId="0934a294-dc0d-4d75-bef4-0f9bd6b42337" providerId="ADAL" clId="{61C024A8-972D-4FE3-A4EB-8011B9E5DA33}" dt="2023-08-20T13:49:30.592" v="28" actId="1076"/>
      <pc:docMkLst>
        <pc:docMk/>
      </pc:docMkLst>
      <pc:sldChg chg="modSp mod">
        <pc:chgData name="Ebato Sae" userId="0934a294-dc0d-4d75-bef4-0f9bd6b42337" providerId="ADAL" clId="{61C024A8-972D-4FE3-A4EB-8011B9E5DA33}" dt="2023-08-20T13:49:30.592" v="28" actId="1076"/>
        <pc:sldMkLst>
          <pc:docMk/>
          <pc:sldMk cId="2119452326" sldId="256"/>
        </pc:sldMkLst>
        <pc:spChg chg="mod">
          <ac:chgData name="Ebato Sae" userId="0934a294-dc0d-4d75-bef4-0f9bd6b42337" providerId="ADAL" clId="{61C024A8-972D-4FE3-A4EB-8011B9E5DA33}" dt="2023-08-20T13:49:24.878" v="27" actId="1076"/>
          <ac:spMkLst>
            <pc:docMk/>
            <pc:sldMk cId="2119452326" sldId="256"/>
            <ac:spMk id="4" creationId="{BB78CB7D-7C2E-B1FE-F558-834B50F1767E}"/>
          </ac:spMkLst>
        </pc:spChg>
        <pc:spChg chg="mod">
          <ac:chgData name="Ebato Sae" userId="0934a294-dc0d-4d75-bef4-0f9bd6b42337" providerId="ADAL" clId="{61C024A8-972D-4FE3-A4EB-8011B9E5DA33}" dt="2023-08-20T13:49:30.592" v="28" actId="1076"/>
          <ac:spMkLst>
            <pc:docMk/>
            <pc:sldMk cId="2119452326" sldId="256"/>
            <ac:spMk id="8" creationId="{EF898FA8-7C74-C329-D5EC-BB8E83AA985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C7FC4C-9B6F-474B-92EB-05E1D22BB547}" type="datetimeFigureOut">
              <a:rPr kumimoji="1" lang="ja-JP" altLang="en-US" smtClean="0"/>
              <a:t>2023/8/20</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A1F36F-005A-41A1-B956-D8198D8DC971}" type="slidenum">
              <a:rPr kumimoji="1" lang="ja-JP" altLang="en-US" smtClean="0"/>
              <a:t>‹#›</a:t>
            </a:fld>
            <a:endParaRPr kumimoji="1" lang="ja-JP" altLang="en-US"/>
          </a:p>
        </p:txBody>
      </p:sp>
    </p:spTree>
    <p:extLst>
      <p:ext uri="{BB962C8B-B14F-4D97-AF65-F5344CB8AC3E}">
        <p14:creationId xmlns:p14="http://schemas.microsoft.com/office/powerpoint/2010/main" val="31707938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6753B7D-8A1D-8746-9140-C77A2AC59A71}"/>
              </a:ext>
            </a:extLst>
          </p:cNvPr>
          <p:cNvSpPr>
            <a:spLocks noGrp="1"/>
          </p:cNvSpPr>
          <p:nvPr>
            <p:ph type="ctrTitle"/>
          </p:nvPr>
        </p:nvSpPr>
        <p:spPr>
          <a:xfrm>
            <a:off x="1600200" y="1571308"/>
            <a:ext cx="9601200" cy="3342640"/>
          </a:xfrm>
        </p:spPr>
        <p:txBody>
          <a:bodyPr anchor="b"/>
          <a:lstStyle>
            <a:lvl1pPr algn="ctr">
              <a:defRPr sz="63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B9768987-FF1F-1C42-A016-6567F4B3CA92}"/>
              </a:ext>
            </a:extLst>
          </p:cNvPr>
          <p:cNvSpPr>
            <a:spLocks noGrp="1"/>
          </p:cNvSpPr>
          <p:nvPr>
            <p:ph type="subTitle" idx="1"/>
          </p:nvPr>
        </p:nvSpPr>
        <p:spPr>
          <a:xfrm>
            <a:off x="1600200" y="5042853"/>
            <a:ext cx="9601200" cy="2318067"/>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356D8E4-397B-544D-B33B-87AB94E19E8E}"/>
              </a:ext>
            </a:extLst>
          </p:cNvPr>
          <p:cNvSpPr>
            <a:spLocks noGrp="1"/>
          </p:cNvSpPr>
          <p:nvPr>
            <p:ph type="dt" sz="half" idx="10"/>
          </p:nvPr>
        </p:nvSpPr>
        <p:spPr/>
        <p:txBody>
          <a:bodyPr/>
          <a:lstStyle/>
          <a:p>
            <a:fld id="{12028213-5BB5-1B45-BFA9-1E91765E7D83}" type="datetimeFigureOut">
              <a:rPr kumimoji="1" lang="ja-JP" altLang="en-US" smtClean="0"/>
              <a:t>2023/8/20</a:t>
            </a:fld>
            <a:endParaRPr kumimoji="1" lang="ja-JP" altLang="en-US"/>
          </a:p>
        </p:txBody>
      </p:sp>
      <p:sp>
        <p:nvSpPr>
          <p:cNvPr id="5" name="フッター プレースホルダー 4">
            <a:extLst>
              <a:ext uri="{FF2B5EF4-FFF2-40B4-BE49-F238E27FC236}">
                <a16:creationId xmlns:a16="http://schemas.microsoft.com/office/drawing/2014/main" id="{C8490303-7AEC-2D44-B998-CFF211018B1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0EA9997-1403-5441-B4B6-9495735905F2}"/>
              </a:ext>
            </a:extLst>
          </p:cNvPr>
          <p:cNvSpPr>
            <a:spLocks noGrp="1"/>
          </p:cNvSpPr>
          <p:nvPr>
            <p:ph type="sldNum" sz="quarter" idx="12"/>
          </p:nvPr>
        </p:nvSpPr>
        <p:spPr/>
        <p:txBody>
          <a:bodyPr/>
          <a:lstStyle/>
          <a:p>
            <a:fld id="{651C1A6C-06D8-354A-806C-E0007B6F593F}" type="slidenum">
              <a:rPr kumimoji="1" lang="ja-JP" altLang="en-US" smtClean="0"/>
              <a:t>‹#›</a:t>
            </a:fld>
            <a:endParaRPr kumimoji="1" lang="ja-JP" altLang="en-US"/>
          </a:p>
        </p:txBody>
      </p:sp>
    </p:spTree>
    <p:extLst>
      <p:ext uri="{BB962C8B-B14F-4D97-AF65-F5344CB8AC3E}">
        <p14:creationId xmlns:p14="http://schemas.microsoft.com/office/powerpoint/2010/main" val="3275088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4E6D23-1878-D844-90F5-BB74CF4F72D2}"/>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C00C579-8D5B-1B4F-A218-6BE5AA203FD0}"/>
              </a:ext>
            </a:extLst>
          </p:cNvPr>
          <p:cNvSpPr>
            <a:spLocks noGrp="1"/>
          </p:cNvSpPr>
          <p:nvPr>
            <p:ph type="body" orient="vert" idx="1"/>
          </p:nvPr>
        </p:nvSpPr>
        <p:spPr/>
        <p:txBody>
          <a:bodyPr vert="eaVert"/>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309B8FA-4AA0-2840-91FB-3D2103CCCF0D}"/>
              </a:ext>
            </a:extLst>
          </p:cNvPr>
          <p:cNvSpPr>
            <a:spLocks noGrp="1"/>
          </p:cNvSpPr>
          <p:nvPr>
            <p:ph type="dt" sz="half" idx="10"/>
          </p:nvPr>
        </p:nvSpPr>
        <p:spPr/>
        <p:txBody>
          <a:bodyPr/>
          <a:lstStyle/>
          <a:p>
            <a:fld id="{12028213-5BB5-1B45-BFA9-1E91765E7D83}" type="datetimeFigureOut">
              <a:rPr kumimoji="1" lang="ja-JP" altLang="en-US" smtClean="0"/>
              <a:t>2023/8/20</a:t>
            </a:fld>
            <a:endParaRPr kumimoji="1" lang="ja-JP" altLang="en-US"/>
          </a:p>
        </p:txBody>
      </p:sp>
      <p:sp>
        <p:nvSpPr>
          <p:cNvPr id="5" name="フッター プレースホルダー 4">
            <a:extLst>
              <a:ext uri="{FF2B5EF4-FFF2-40B4-BE49-F238E27FC236}">
                <a16:creationId xmlns:a16="http://schemas.microsoft.com/office/drawing/2014/main" id="{12164093-1D9B-0E44-82B1-71B975FA135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6284E43-8241-7746-BC4D-135B712B3B62}"/>
              </a:ext>
            </a:extLst>
          </p:cNvPr>
          <p:cNvSpPr>
            <a:spLocks noGrp="1"/>
          </p:cNvSpPr>
          <p:nvPr>
            <p:ph type="sldNum" sz="quarter" idx="12"/>
          </p:nvPr>
        </p:nvSpPr>
        <p:spPr/>
        <p:txBody>
          <a:bodyPr/>
          <a:lstStyle/>
          <a:p>
            <a:fld id="{651C1A6C-06D8-354A-806C-E0007B6F593F}" type="slidenum">
              <a:rPr kumimoji="1" lang="ja-JP" altLang="en-US" smtClean="0"/>
              <a:t>‹#›</a:t>
            </a:fld>
            <a:endParaRPr kumimoji="1" lang="ja-JP" altLang="en-US"/>
          </a:p>
        </p:txBody>
      </p:sp>
    </p:spTree>
    <p:extLst>
      <p:ext uri="{BB962C8B-B14F-4D97-AF65-F5344CB8AC3E}">
        <p14:creationId xmlns:p14="http://schemas.microsoft.com/office/powerpoint/2010/main" val="3931380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30D5C20-6C89-D74C-96B0-129054BE61F5}"/>
              </a:ext>
            </a:extLst>
          </p:cNvPr>
          <p:cNvSpPr>
            <a:spLocks noGrp="1"/>
          </p:cNvSpPr>
          <p:nvPr>
            <p:ph type="title" orient="vert"/>
          </p:nvPr>
        </p:nvSpPr>
        <p:spPr>
          <a:xfrm>
            <a:off x="9161145" y="511175"/>
            <a:ext cx="2760345" cy="8136573"/>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DDBE3DC-1270-4944-88F1-6770929BB401}"/>
              </a:ext>
            </a:extLst>
          </p:cNvPr>
          <p:cNvSpPr>
            <a:spLocks noGrp="1"/>
          </p:cNvSpPr>
          <p:nvPr>
            <p:ph type="body" orient="vert" idx="1"/>
          </p:nvPr>
        </p:nvSpPr>
        <p:spPr>
          <a:xfrm>
            <a:off x="880110" y="511175"/>
            <a:ext cx="8121015" cy="8136573"/>
          </a:xfrm>
        </p:spPr>
        <p:txBody>
          <a:bodyPr vert="eaVert"/>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94A752E-19A8-B048-B5BF-5D45A2B6C7E5}"/>
              </a:ext>
            </a:extLst>
          </p:cNvPr>
          <p:cNvSpPr>
            <a:spLocks noGrp="1"/>
          </p:cNvSpPr>
          <p:nvPr>
            <p:ph type="dt" sz="half" idx="10"/>
          </p:nvPr>
        </p:nvSpPr>
        <p:spPr/>
        <p:txBody>
          <a:bodyPr/>
          <a:lstStyle/>
          <a:p>
            <a:fld id="{12028213-5BB5-1B45-BFA9-1E91765E7D83}" type="datetimeFigureOut">
              <a:rPr kumimoji="1" lang="ja-JP" altLang="en-US" smtClean="0"/>
              <a:t>2023/8/20</a:t>
            </a:fld>
            <a:endParaRPr kumimoji="1" lang="ja-JP" altLang="en-US"/>
          </a:p>
        </p:txBody>
      </p:sp>
      <p:sp>
        <p:nvSpPr>
          <p:cNvPr id="5" name="フッター プレースホルダー 4">
            <a:extLst>
              <a:ext uri="{FF2B5EF4-FFF2-40B4-BE49-F238E27FC236}">
                <a16:creationId xmlns:a16="http://schemas.microsoft.com/office/drawing/2014/main" id="{00E71E1E-CA0E-0848-A215-80064D701E6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EB8DAF7-3F3D-6A45-83F9-4200204BF6C6}"/>
              </a:ext>
            </a:extLst>
          </p:cNvPr>
          <p:cNvSpPr>
            <a:spLocks noGrp="1"/>
          </p:cNvSpPr>
          <p:nvPr>
            <p:ph type="sldNum" sz="quarter" idx="12"/>
          </p:nvPr>
        </p:nvSpPr>
        <p:spPr/>
        <p:txBody>
          <a:bodyPr/>
          <a:lstStyle/>
          <a:p>
            <a:fld id="{651C1A6C-06D8-354A-806C-E0007B6F593F}" type="slidenum">
              <a:rPr kumimoji="1" lang="ja-JP" altLang="en-US" smtClean="0"/>
              <a:t>‹#›</a:t>
            </a:fld>
            <a:endParaRPr kumimoji="1" lang="ja-JP" altLang="en-US"/>
          </a:p>
        </p:txBody>
      </p:sp>
    </p:spTree>
    <p:extLst>
      <p:ext uri="{BB962C8B-B14F-4D97-AF65-F5344CB8AC3E}">
        <p14:creationId xmlns:p14="http://schemas.microsoft.com/office/powerpoint/2010/main" val="3331023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C085ADC-B45E-8249-8A47-A4B5937301F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55FE20B-2DDC-C24D-8B63-DCDB0FD98F7D}"/>
              </a:ext>
            </a:extLst>
          </p:cNvPr>
          <p:cNvSpPr>
            <a:spLocks noGrp="1"/>
          </p:cNvSpPr>
          <p:nvPr>
            <p:ph idx="1"/>
          </p:nvPr>
        </p:nvSpPr>
        <p:spPr/>
        <p:txBody>
          <a:body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25B1DCB-802B-984C-BB76-186A15AD1A47}"/>
              </a:ext>
            </a:extLst>
          </p:cNvPr>
          <p:cNvSpPr>
            <a:spLocks noGrp="1"/>
          </p:cNvSpPr>
          <p:nvPr>
            <p:ph type="dt" sz="half" idx="10"/>
          </p:nvPr>
        </p:nvSpPr>
        <p:spPr/>
        <p:txBody>
          <a:bodyPr/>
          <a:lstStyle/>
          <a:p>
            <a:fld id="{12028213-5BB5-1B45-BFA9-1E91765E7D83}" type="datetimeFigureOut">
              <a:rPr kumimoji="1" lang="ja-JP" altLang="en-US" smtClean="0"/>
              <a:t>2023/8/20</a:t>
            </a:fld>
            <a:endParaRPr kumimoji="1" lang="ja-JP" altLang="en-US"/>
          </a:p>
        </p:txBody>
      </p:sp>
      <p:sp>
        <p:nvSpPr>
          <p:cNvPr id="5" name="フッター プレースホルダー 4">
            <a:extLst>
              <a:ext uri="{FF2B5EF4-FFF2-40B4-BE49-F238E27FC236}">
                <a16:creationId xmlns:a16="http://schemas.microsoft.com/office/drawing/2014/main" id="{1FE88239-9D61-BC45-8EE1-57A39460B87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22B8A31-B467-DB42-B71E-11095D44E96D}"/>
              </a:ext>
            </a:extLst>
          </p:cNvPr>
          <p:cNvSpPr>
            <a:spLocks noGrp="1"/>
          </p:cNvSpPr>
          <p:nvPr>
            <p:ph type="sldNum" sz="quarter" idx="12"/>
          </p:nvPr>
        </p:nvSpPr>
        <p:spPr/>
        <p:txBody>
          <a:bodyPr/>
          <a:lstStyle/>
          <a:p>
            <a:fld id="{651C1A6C-06D8-354A-806C-E0007B6F593F}" type="slidenum">
              <a:rPr kumimoji="1" lang="ja-JP" altLang="en-US" smtClean="0"/>
              <a:t>‹#›</a:t>
            </a:fld>
            <a:endParaRPr kumimoji="1" lang="ja-JP" altLang="en-US"/>
          </a:p>
        </p:txBody>
      </p:sp>
    </p:spTree>
    <p:extLst>
      <p:ext uri="{BB962C8B-B14F-4D97-AF65-F5344CB8AC3E}">
        <p14:creationId xmlns:p14="http://schemas.microsoft.com/office/powerpoint/2010/main" val="3454631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9F6B34-F99A-0348-B747-C79320CB2BE5}"/>
              </a:ext>
            </a:extLst>
          </p:cNvPr>
          <p:cNvSpPr>
            <a:spLocks noGrp="1"/>
          </p:cNvSpPr>
          <p:nvPr>
            <p:ph type="title"/>
          </p:nvPr>
        </p:nvSpPr>
        <p:spPr>
          <a:xfrm>
            <a:off x="873443" y="2393634"/>
            <a:ext cx="11041380" cy="3993832"/>
          </a:xfrm>
        </p:spPr>
        <p:txBody>
          <a:bodyPr anchor="b"/>
          <a:lstStyle>
            <a:lvl1pPr>
              <a:defRPr sz="63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A06EFE3-A787-1744-A0B7-5750F8E505E3}"/>
              </a:ext>
            </a:extLst>
          </p:cNvPr>
          <p:cNvSpPr>
            <a:spLocks noGrp="1"/>
          </p:cNvSpPr>
          <p:nvPr>
            <p:ph type="body" idx="1"/>
          </p:nvPr>
        </p:nvSpPr>
        <p:spPr>
          <a:xfrm>
            <a:off x="873443" y="6425249"/>
            <a:ext cx="11041380" cy="2100262"/>
          </a:xfrm>
        </p:spPr>
        <p:txBody>
          <a:bodyPr/>
          <a:lstStyle>
            <a:lvl1pPr marL="0" indent="0">
              <a:buNone/>
              <a:defRPr sz="2520">
                <a:solidFill>
                  <a:schemeClr val="tx1">
                    <a:tint val="75000"/>
                  </a:schemeClr>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6804DAD-2E36-6246-80E5-3176C10D7C9E}"/>
              </a:ext>
            </a:extLst>
          </p:cNvPr>
          <p:cNvSpPr>
            <a:spLocks noGrp="1"/>
          </p:cNvSpPr>
          <p:nvPr>
            <p:ph type="dt" sz="half" idx="10"/>
          </p:nvPr>
        </p:nvSpPr>
        <p:spPr/>
        <p:txBody>
          <a:bodyPr/>
          <a:lstStyle/>
          <a:p>
            <a:fld id="{12028213-5BB5-1B45-BFA9-1E91765E7D83}" type="datetimeFigureOut">
              <a:rPr kumimoji="1" lang="ja-JP" altLang="en-US" smtClean="0"/>
              <a:t>2023/8/20</a:t>
            </a:fld>
            <a:endParaRPr kumimoji="1" lang="ja-JP" altLang="en-US"/>
          </a:p>
        </p:txBody>
      </p:sp>
      <p:sp>
        <p:nvSpPr>
          <p:cNvPr id="5" name="フッター プレースホルダー 4">
            <a:extLst>
              <a:ext uri="{FF2B5EF4-FFF2-40B4-BE49-F238E27FC236}">
                <a16:creationId xmlns:a16="http://schemas.microsoft.com/office/drawing/2014/main" id="{3D8B8546-D812-FA45-831A-25E60920E5E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1A0E9C7-3511-8943-B53A-9B1E3F12C82F}"/>
              </a:ext>
            </a:extLst>
          </p:cNvPr>
          <p:cNvSpPr>
            <a:spLocks noGrp="1"/>
          </p:cNvSpPr>
          <p:nvPr>
            <p:ph type="sldNum" sz="quarter" idx="12"/>
          </p:nvPr>
        </p:nvSpPr>
        <p:spPr/>
        <p:txBody>
          <a:bodyPr/>
          <a:lstStyle/>
          <a:p>
            <a:fld id="{651C1A6C-06D8-354A-806C-E0007B6F593F}" type="slidenum">
              <a:rPr kumimoji="1" lang="ja-JP" altLang="en-US" smtClean="0"/>
              <a:t>‹#›</a:t>
            </a:fld>
            <a:endParaRPr kumimoji="1" lang="ja-JP" altLang="en-US"/>
          </a:p>
        </p:txBody>
      </p:sp>
    </p:spTree>
    <p:extLst>
      <p:ext uri="{BB962C8B-B14F-4D97-AF65-F5344CB8AC3E}">
        <p14:creationId xmlns:p14="http://schemas.microsoft.com/office/powerpoint/2010/main" val="415752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1FEBC7-39BD-E34B-92E4-0F359170B06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1AD63D1-E027-6D4F-A1B0-37216E0C2682}"/>
              </a:ext>
            </a:extLst>
          </p:cNvPr>
          <p:cNvSpPr>
            <a:spLocks noGrp="1"/>
          </p:cNvSpPr>
          <p:nvPr>
            <p:ph sz="half" idx="1"/>
          </p:nvPr>
        </p:nvSpPr>
        <p:spPr>
          <a:xfrm>
            <a:off x="880110" y="2555875"/>
            <a:ext cx="5440680" cy="6091873"/>
          </a:xfrm>
        </p:spPr>
        <p:txBody>
          <a:body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2333826-5AA9-8544-93EF-888E3C73E681}"/>
              </a:ext>
            </a:extLst>
          </p:cNvPr>
          <p:cNvSpPr>
            <a:spLocks noGrp="1"/>
          </p:cNvSpPr>
          <p:nvPr>
            <p:ph sz="half" idx="2"/>
          </p:nvPr>
        </p:nvSpPr>
        <p:spPr>
          <a:xfrm>
            <a:off x="6480810" y="2555875"/>
            <a:ext cx="5440680" cy="6091873"/>
          </a:xfrm>
        </p:spPr>
        <p:txBody>
          <a:body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AA9ECF2-656A-9A4F-9D25-F7C97DF855BB}"/>
              </a:ext>
            </a:extLst>
          </p:cNvPr>
          <p:cNvSpPr>
            <a:spLocks noGrp="1"/>
          </p:cNvSpPr>
          <p:nvPr>
            <p:ph type="dt" sz="half" idx="10"/>
          </p:nvPr>
        </p:nvSpPr>
        <p:spPr/>
        <p:txBody>
          <a:bodyPr/>
          <a:lstStyle/>
          <a:p>
            <a:fld id="{12028213-5BB5-1B45-BFA9-1E91765E7D83}" type="datetimeFigureOut">
              <a:rPr kumimoji="1" lang="ja-JP" altLang="en-US" smtClean="0"/>
              <a:t>2023/8/20</a:t>
            </a:fld>
            <a:endParaRPr kumimoji="1" lang="ja-JP" altLang="en-US"/>
          </a:p>
        </p:txBody>
      </p:sp>
      <p:sp>
        <p:nvSpPr>
          <p:cNvPr id="6" name="フッター プレースホルダー 5">
            <a:extLst>
              <a:ext uri="{FF2B5EF4-FFF2-40B4-BE49-F238E27FC236}">
                <a16:creationId xmlns:a16="http://schemas.microsoft.com/office/drawing/2014/main" id="{451E7E5B-9240-F94A-B729-184A2BC51F5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65CBA9B-2F0A-DD47-93E8-94413762FBBC}"/>
              </a:ext>
            </a:extLst>
          </p:cNvPr>
          <p:cNvSpPr>
            <a:spLocks noGrp="1"/>
          </p:cNvSpPr>
          <p:nvPr>
            <p:ph type="sldNum" sz="quarter" idx="12"/>
          </p:nvPr>
        </p:nvSpPr>
        <p:spPr/>
        <p:txBody>
          <a:bodyPr/>
          <a:lstStyle/>
          <a:p>
            <a:fld id="{651C1A6C-06D8-354A-806C-E0007B6F593F}" type="slidenum">
              <a:rPr kumimoji="1" lang="ja-JP" altLang="en-US" smtClean="0"/>
              <a:t>‹#›</a:t>
            </a:fld>
            <a:endParaRPr kumimoji="1" lang="ja-JP" altLang="en-US"/>
          </a:p>
        </p:txBody>
      </p:sp>
    </p:spTree>
    <p:extLst>
      <p:ext uri="{BB962C8B-B14F-4D97-AF65-F5344CB8AC3E}">
        <p14:creationId xmlns:p14="http://schemas.microsoft.com/office/powerpoint/2010/main" val="230911941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D61883-8569-C445-BFF5-3A190172AC7B}"/>
              </a:ext>
            </a:extLst>
          </p:cNvPr>
          <p:cNvSpPr>
            <a:spLocks noGrp="1"/>
          </p:cNvSpPr>
          <p:nvPr>
            <p:ph type="title"/>
          </p:nvPr>
        </p:nvSpPr>
        <p:spPr>
          <a:xfrm>
            <a:off x="881777" y="511176"/>
            <a:ext cx="11041380" cy="1855788"/>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9786AD8-866C-304C-BE98-BF987EBDF2E0}"/>
              </a:ext>
            </a:extLst>
          </p:cNvPr>
          <p:cNvSpPr>
            <a:spLocks noGrp="1"/>
          </p:cNvSpPr>
          <p:nvPr>
            <p:ph type="body" idx="1"/>
          </p:nvPr>
        </p:nvSpPr>
        <p:spPr>
          <a:xfrm>
            <a:off x="881778" y="2353628"/>
            <a:ext cx="5415676" cy="1153477"/>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FE0F416D-0415-0648-89FB-4C61FDA6D4F4}"/>
              </a:ext>
            </a:extLst>
          </p:cNvPr>
          <p:cNvSpPr>
            <a:spLocks noGrp="1"/>
          </p:cNvSpPr>
          <p:nvPr>
            <p:ph sz="half" idx="2"/>
          </p:nvPr>
        </p:nvSpPr>
        <p:spPr>
          <a:xfrm>
            <a:off x="881778" y="3507105"/>
            <a:ext cx="5415676" cy="5158423"/>
          </a:xfrm>
        </p:spPr>
        <p:txBody>
          <a:body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D19A8199-1601-E34F-ACC0-9603FC75E425}"/>
              </a:ext>
            </a:extLst>
          </p:cNvPr>
          <p:cNvSpPr>
            <a:spLocks noGrp="1"/>
          </p:cNvSpPr>
          <p:nvPr>
            <p:ph type="body" sz="quarter" idx="3"/>
          </p:nvPr>
        </p:nvSpPr>
        <p:spPr>
          <a:xfrm>
            <a:off x="6480810" y="2353628"/>
            <a:ext cx="5442347" cy="1153477"/>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コンテンツ プレースホルダー 5">
            <a:extLst>
              <a:ext uri="{FF2B5EF4-FFF2-40B4-BE49-F238E27FC236}">
                <a16:creationId xmlns:a16="http://schemas.microsoft.com/office/drawing/2014/main" id="{025447C4-9D12-504B-8A61-2A829F69C37F}"/>
              </a:ext>
            </a:extLst>
          </p:cNvPr>
          <p:cNvSpPr>
            <a:spLocks noGrp="1"/>
          </p:cNvSpPr>
          <p:nvPr>
            <p:ph sz="quarter" idx="4"/>
          </p:nvPr>
        </p:nvSpPr>
        <p:spPr>
          <a:xfrm>
            <a:off x="6480810" y="3507105"/>
            <a:ext cx="5442347" cy="5158423"/>
          </a:xfrm>
        </p:spPr>
        <p:txBody>
          <a:body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F946AB92-CC3E-4C43-962A-A2FABF38F1A1}"/>
              </a:ext>
            </a:extLst>
          </p:cNvPr>
          <p:cNvSpPr>
            <a:spLocks noGrp="1"/>
          </p:cNvSpPr>
          <p:nvPr>
            <p:ph type="dt" sz="half" idx="10"/>
          </p:nvPr>
        </p:nvSpPr>
        <p:spPr/>
        <p:txBody>
          <a:bodyPr/>
          <a:lstStyle/>
          <a:p>
            <a:fld id="{12028213-5BB5-1B45-BFA9-1E91765E7D83}" type="datetimeFigureOut">
              <a:rPr kumimoji="1" lang="ja-JP" altLang="en-US" smtClean="0"/>
              <a:t>2023/8/20</a:t>
            </a:fld>
            <a:endParaRPr kumimoji="1" lang="ja-JP" altLang="en-US"/>
          </a:p>
        </p:txBody>
      </p:sp>
      <p:sp>
        <p:nvSpPr>
          <p:cNvPr id="8" name="フッター プレースホルダー 7">
            <a:extLst>
              <a:ext uri="{FF2B5EF4-FFF2-40B4-BE49-F238E27FC236}">
                <a16:creationId xmlns:a16="http://schemas.microsoft.com/office/drawing/2014/main" id="{6AF2C9CD-9343-734C-B754-5C69FA229564}"/>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0F3CF650-4C96-3040-8443-303AF074E1D7}"/>
              </a:ext>
            </a:extLst>
          </p:cNvPr>
          <p:cNvSpPr>
            <a:spLocks noGrp="1"/>
          </p:cNvSpPr>
          <p:nvPr>
            <p:ph type="sldNum" sz="quarter" idx="12"/>
          </p:nvPr>
        </p:nvSpPr>
        <p:spPr/>
        <p:txBody>
          <a:bodyPr/>
          <a:lstStyle/>
          <a:p>
            <a:fld id="{651C1A6C-06D8-354A-806C-E0007B6F593F}" type="slidenum">
              <a:rPr kumimoji="1" lang="ja-JP" altLang="en-US" smtClean="0"/>
              <a:t>‹#›</a:t>
            </a:fld>
            <a:endParaRPr kumimoji="1" lang="ja-JP" altLang="en-US"/>
          </a:p>
        </p:txBody>
      </p:sp>
    </p:spTree>
    <p:extLst>
      <p:ext uri="{BB962C8B-B14F-4D97-AF65-F5344CB8AC3E}">
        <p14:creationId xmlns:p14="http://schemas.microsoft.com/office/powerpoint/2010/main" val="3948643040"/>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20E451-BE4D-B047-A40C-FAFD873A852B}"/>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CE901D53-8F30-E54F-8AB6-FE3BE5F6E8B5}"/>
              </a:ext>
            </a:extLst>
          </p:cNvPr>
          <p:cNvSpPr>
            <a:spLocks noGrp="1"/>
          </p:cNvSpPr>
          <p:nvPr>
            <p:ph type="dt" sz="half" idx="10"/>
          </p:nvPr>
        </p:nvSpPr>
        <p:spPr/>
        <p:txBody>
          <a:bodyPr/>
          <a:lstStyle/>
          <a:p>
            <a:fld id="{12028213-5BB5-1B45-BFA9-1E91765E7D83}" type="datetimeFigureOut">
              <a:rPr kumimoji="1" lang="ja-JP" altLang="en-US" smtClean="0"/>
              <a:t>2023/8/20</a:t>
            </a:fld>
            <a:endParaRPr kumimoji="1" lang="ja-JP" altLang="en-US"/>
          </a:p>
        </p:txBody>
      </p:sp>
      <p:sp>
        <p:nvSpPr>
          <p:cNvPr id="4" name="フッター プレースホルダー 3">
            <a:extLst>
              <a:ext uri="{FF2B5EF4-FFF2-40B4-BE49-F238E27FC236}">
                <a16:creationId xmlns:a16="http://schemas.microsoft.com/office/drawing/2014/main" id="{CA8D9111-4235-A643-8EF2-7FA99503A587}"/>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27D6F53C-A2C1-B944-9C7B-90C8D1EFE965}"/>
              </a:ext>
            </a:extLst>
          </p:cNvPr>
          <p:cNvSpPr>
            <a:spLocks noGrp="1"/>
          </p:cNvSpPr>
          <p:nvPr>
            <p:ph type="sldNum" sz="quarter" idx="12"/>
          </p:nvPr>
        </p:nvSpPr>
        <p:spPr/>
        <p:txBody>
          <a:bodyPr/>
          <a:lstStyle/>
          <a:p>
            <a:fld id="{651C1A6C-06D8-354A-806C-E0007B6F593F}" type="slidenum">
              <a:rPr kumimoji="1" lang="ja-JP" altLang="en-US" smtClean="0"/>
              <a:t>‹#›</a:t>
            </a:fld>
            <a:endParaRPr kumimoji="1" lang="ja-JP" altLang="en-US"/>
          </a:p>
        </p:txBody>
      </p:sp>
    </p:spTree>
    <p:extLst>
      <p:ext uri="{BB962C8B-B14F-4D97-AF65-F5344CB8AC3E}">
        <p14:creationId xmlns:p14="http://schemas.microsoft.com/office/powerpoint/2010/main" val="2926035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4577B04-BD29-CC47-9A1B-36A57666E514}"/>
              </a:ext>
            </a:extLst>
          </p:cNvPr>
          <p:cNvSpPr>
            <a:spLocks noGrp="1"/>
          </p:cNvSpPr>
          <p:nvPr>
            <p:ph type="dt" sz="half" idx="10"/>
          </p:nvPr>
        </p:nvSpPr>
        <p:spPr/>
        <p:txBody>
          <a:bodyPr/>
          <a:lstStyle/>
          <a:p>
            <a:fld id="{12028213-5BB5-1B45-BFA9-1E91765E7D83}" type="datetimeFigureOut">
              <a:rPr kumimoji="1" lang="ja-JP" altLang="en-US" smtClean="0"/>
              <a:t>2023/8/20</a:t>
            </a:fld>
            <a:endParaRPr kumimoji="1" lang="ja-JP" altLang="en-US"/>
          </a:p>
        </p:txBody>
      </p:sp>
      <p:sp>
        <p:nvSpPr>
          <p:cNvPr id="3" name="フッター プレースホルダー 2">
            <a:extLst>
              <a:ext uri="{FF2B5EF4-FFF2-40B4-BE49-F238E27FC236}">
                <a16:creationId xmlns:a16="http://schemas.microsoft.com/office/drawing/2014/main" id="{992AA9A9-4432-1840-99A2-E6B12C89B908}"/>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A3BA3B61-05B0-C440-B35D-25B5DFB331A0}"/>
              </a:ext>
            </a:extLst>
          </p:cNvPr>
          <p:cNvSpPr>
            <a:spLocks noGrp="1"/>
          </p:cNvSpPr>
          <p:nvPr>
            <p:ph type="sldNum" sz="quarter" idx="12"/>
          </p:nvPr>
        </p:nvSpPr>
        <p:spPr/>
        <p:txBody>
          <a:bodyPr/>
          <a:lstStyle/>
          <a:p>
            <a:fld id="{651C1A6C-06D8-354A-806C-E0007B6F593F}" type="slidenum">
              <a:rPr kumimoji="1" lang="ja-JP" altLang="en-US" smtClean="0"/>
              <a:t>‹#›</a:t>
            </a:fld>
            <a:endParaRPr kumimoji="1" lang="ja-JP" altLang="en-US"/>
          </a:p>
        </p:txBody>
      </p:sp>
    </p:spTree>
    <p:extLst>
      <p:ext uri="{BB962C8B-B14F-4D97-AF65-F5344CB8AC3E}">
        <p14:creationId xmlns:p14="http://schemas.microsoft.com/office/powerpoint/2010/main" val="720273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8874C1-E2BC-7345-9FB8-46C031678457}"/>
              </a:ext>
            </a:extLst>
          </p:cNvPr>
          <p:cNvSpPr>
            <a:spLocks noGrp="1"/>
          </p:cNvSpPr>
          <p:nvPr>
            <p:ph type="title"/>
          </p:nvPr>
        </p:nvSpPr>
        <p:spPr>
          <a:xfrm>
            <a:off x="881778" y="640080"/>
            <a:ext cx="4128849" cy="2240280"/>
          </a:xfrm>
        </p:spPr>
        <p:txBody>
          <a:bodyPr anchor="b"/>
          <a:lstStyle>
            <a:lvl1pPr>
              <a:defRPr sz="336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43D03F3-0F8D-DF4B-ADCC-20608EF9E1F7}"/>
              </a:ext>
            </a:extLst>
          </p:cNvPr>
          <p:cNvSpPr>
            <a:spLocks noGrp="1"/>
          </p:cNvSpPr>
          <p:nvPr>
            <p:ph idx="1"/>
          </p:nvPr>
        </p:nvSpPr>
        <p:spPr>
          <a:xfrm>
            <a:off x="5442347" y="1382396"/>
            <a:ext cx="6480810" cy="6823075"/>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4C9E107A-C2D3-0E40-A590-9F17028F7C38}"/>
              </a:ext>
            </a:extLst>
          </p:cNvPr>
          <p:cNvSpPr>
            <a:spLocks noGrp="1"/>
          </p:cNvSpPr>
          <p:nvPr>
            <p:ph type="body" sz="half" idx="2"/>
          </p:nvPr>
        </p:nvSpPr>
        <p:spPr>
          <a:xfrm>
            <a:off x="881778" y="2880360"/>
            <a:ext cx="4128849" cy="5336223"/>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1DD29C37-CA37-FB49-9B96-06953B22DD13}"/>
              </a:ext>
            </a:extLst>
          </p:cNvPr>
          <p:cNvSpPr>
            <a:spLocks noGrp="1"/>
          </p:cNvSpPr>
          <p:nvPr>
            <p:ph type="dt" sz="half" idx="10"/>
          </p:nvPr>
        </p:nvSpPr>
        <p:spPr/>
        <p:txBody>
          <a:bodyPr/>
          <a:lstStyle/>
          <a:p>
            <a:fld id="{12028213-5BB5-1B45-BFA9-1E91765E7D83}" type="datetimeFigureOut">
              <a:rPr kumimoji="1" lang="ja-JP" altLang="en-US" smtClean="0"/>
              <a:t>2023/8/20</a:t>
            </a:fld>
            <a:endParaRPr kumimoji="1" lang="ja-JP" altLang="en-US"/>
          </a:p>
        </p:txBody>
      </p:sp>
      <p:sp>
        <p:nvSpPr>
          <p:cNvPr id="6" name="フッター プレースホルダー 5">
            <a:extLst>
              <a:ext uri="{FF2B5EF4-FFF2-40B4-BE49-F238E27FC236}">
                <a16:creationId xmlns:a16="http://schemas.microsoft.com/office/drawing/2014/main" id="{48A69B4E-13D1-6541-B124-F7A255FA3DC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642E963-B232-704C-A295-7689072ECE12}"/>
              </a:ext>
            </a:extLst>
          </p:cNvPr>
          <p:cNvSpPr>
            <a:spLocks noGrp="1"/>
          </p:cNvSpPr>
          <p:nvPr>
            <p:ph type="sldNum" sz="quarter" idx="12"/>
          </p:nvPr>
        </p:nvSpPr>
        <p:spPr/>
        <p:txBody>
          <a:bodyPr/>
          <a:lstStyle/>
          <a:p>
            <a:fld id="{651C1A6C-06D8-354A-806C-E0007B6F593F}" type="slidenum">
              <a:rPr kumimoji="1" lang="ja-JP" altLang="en-US" smtClean="0"/>
              <a:t>‹#›</a:t>
            </a:fld>
            <a:endParaRPr kumimoji="1" lang="ja-JP" altLang="en-US"/>
          </a:p>
        </p:txBody>
      </p:sp>
    </p:spTree>
    <p:extLst>
      <p:ext uri="{BB962C8B-B14F-4D97-AF65-F5344CB8AC3E}">
        <p14:creationId xmlns:p14="http://schemas.microsoft.com/office/powerpoint/2010/main" val="541286297"/>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41B693-2BC1-4548-AB84-F8A600C99728}"/>
              </a:ext>
            </a:extLst>
          </p:cNvPr>
          <p:cNvSpPr>
            <a:spLocks noGrp="1"/>
          </p:cNvSpPr>
          <p:nvPr>
            <p:ph type="title"/>
          </p:nvPr>
        </p:nvSpPr>
        <p:spPr>
          <a:xfrm>
            <a:off x="881778" y="640080"/>
            <a:ext cx="4128849" cy="2240280"/>
          </a:xfrm>
        </p:spPr>
        <p:txBody>
          <a:bodyPr anchor="b"/>
          <a:lstStyle>
            <a:lvl1pPr>
              <a:defRPr sz="336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DF2FF75F-5FAC-2043-9B6C-C1E08011BFE5}"/>
              </a:ext>
            </a:extLst>
          </p:cNvPr>
          <p:cNvSpPr>
            <a:spLocks noGrp="1"/>
          </p:cNvSpPr>
          <p:nvPr>
            <p:ph type="pic" idx="1"/>
          </p:nvPr>
        </p:nvSpPr>
        <p:spPr>
          <a:xfrm>
            <a:off x="5442347" y="1382396"/>
            <a:ext cx="6480810" cy="6823075"/>
          </a:xfrm>
        </p:spPr>
        <p:txBody>
          <a:bodyPr/>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endParaRPr kumimoji="1" lang="ja-JP" altLang="en-US"/>
          </a:p>
        </p:txBody>
      </p:sp>
      <p:sp>
        <p:nvSpPr>
          <p:cNvPr id="4" name="テキスト プレースホルダー 3">
            <a:extLst>
              <a:ext uri="{FF2B5EF4-FFF2-40B4-BE49-F238E27FC236}">
                <a16:creationId xmlns:a16="http://schemas.microsoft.com/office/drawing/2014/main" id="{72FF2B97-016B-3145-B2D7-835A030D4EF4}"/>
              </a:ext>
            </a:extLst>
          </p:cNvPr>
          <p:cNvSpPr>
            <a:spLocks noGrp="1"/>
          </p:cNvSpPr>
          <p:nvPr>
            <p:ph type="body" sz="half" idx="2"/>
          </p:nvPr>
        </p:nvSpPr>
        <p:spPr>
          <a:xfrm>
            <a:off x="881778" y="2880360"/>
            <a:ext cx="4128849" cy="5336223"/>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B766DB3-EE43-9F40-A9C2-A44F00E00036}"/>
              </a:ext>
            </a:extLst>
          </p:cNvPr>
          <p:cNvSpPr>
            <a:spLocks noGrp="1"/>
          </p:cNvSpPr>
          <p:nvPr>
            <p:ph type="dt" sz="half" idx="10"/>
          </p:nvPr>
        </p:nvSpPr>
        <p:spPr/>
        <p:txBody>
          <a:bodyPr/>
          <a:lstStyle/>
          <a:p>
            <a:fld id="{12028213-5BB5-1B45-BFA9-1E91765E7D83}" type="datetimeFigureOut">
              <a:rPr kumimoji="1" lang="ja-JP" altLang="en-US" smtClean="0"/>
              <a:t>2023/8/20</a:t>
            </a:fld>
            <a:endParaRPr kumimoji="1" lang="ja-JP" altLang="en-US"/>
          </a:p>
        </p:txBody>
      </p:sp>
      <p:sp>
        <p:nvSpPr>
          <p:cNvPr id="6" name="フッター プレースホルダー 5">
            <a:extLst>
              <a:ext uri="{FF2B5EF4-FFF2-40B4-BE49-F238E27FC236}">
                <a16:creationId xmlns:a16="http://schemas.microsoft.com/office/drawing/2014/main" id="{EB0ADE75-F5B8-8649-9EB3-68EDBEC5FE5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F31E25C-5605-AB4C-B28B-D48E7D1974EB}"/>
              </a:ext>
            </a:extLst>
          </p:cNvPr>
          <p:cNvSpPr>
            <a:spLocks noGrp="1"/>
          </p:cNvSpPr>
          <p:nvPr>
            <p:ph type="sldNum" sz="quarter" idx="12"/>
          </p:nvPr>
        </p:nvSpPr>
        <p:spPr/>
        <p:txBody>
          <a:bodyPr/>
          <a:lstStyle/>
          <a:p>
            <a:fld id="{651C1A6C-06D8-354A-806C-E0007B6F593F}" type="slidenum">
              <a:rPr kumimoji="1" lang="ja-JP" altLang="en-US" smtClean="0"/>
              <a:t>‹#›</a:t>
            </a:fld>
            <a:endParaRPr kumimoji="1" lang="ja-JP" altLang="en-US"/>
          </a:p>
        </p:txBody>
      </p:sp>
    </p:spTree>
    <p:extLst>
      <p:ext uri="{BB962C8B-B14F-4D97-AF65-F5344CB8AC3E}">
        <p14:creationId xmlns:p14="http://schemas.microsoft.com/office/powerpoint/2010/main" val="280097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8B260B5C-1CC9-B347-811F-623E61A0E4D2}"/>
              </a:ext>
            </a:extLst>
          </p:cNvPr>
          <p:cNvSpPr>
            <a:spLocks noGrp="1"/>
          </p:cNvSpPr>
          <p:nvPr>
            <p:ph type="title"/>
          </p:nvPr>
        </p:nvSpPr>
        <p:spPr>
          <a:xfrm>
            <a:off x="880110" y="511176"/>
            <a:ext cx="11041380" cy="1855788"/>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52260FC-BE77-7843-853D-1ED004430527}"/>
              </a:ext>
            </a:extLst>
          </p:cNvPr>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620596A-7A6C-164B-A974-A3AF885AE0C0}"/>
              </a:ext>
            </a:extLst>
          </p:cNvPr>
          <p:cNvSpPr>
            <a:spLocks noGrp="1"/>
          </p:cNvSpPr>
          <p:nvPr>
            <p:ph type="dt" sz="half" idx="2"/>
          </p:nvPr>
        </p:nvSpPr>
        <p:spPr>
          <a:xfrm>
            <a:off x="880110" y="8898891"/>
            <a:ext cx="2880360" cy="511175"/>
          </a:xfrm>
          <a:prstGeom prst="rect">
            <a:avLst/>
          </a:prstGeom>
        </p:spPr>
        <p:txBody>
          <a:bodyPr vert="horz" lIns="91440" tIns="45720" rIns="91440" bIns="45720" rtlCol="0" anchor="ctr"/>
          <a:lstStyle>
            <a:lvl1pPr algn="l">
              <a:defRPr sz="1260">
                <a:solidFill>
                  <a:schemeClr val="tx1">
                    <a:tint val="75000"/>
                  </a:schemeClr>
                </a:solidFill>
              </a:defRPr>
            </a:lvl1pPr>
          </a:lstStyle>
          <a:p>
            <a:fld id="{12028213-5BB5-1B45-BFA9-1E91765E7D83}" type="datetimeFigureOut">
              <a:rPr kumimoji="1" lang="ja-JP" altLang="en-US" smtClean="0"/>
              <a:t>2023/8/20</a:t>
            </a:fld>
            <a:endParaRPr kumimoji="1" lang="ja-JP" altLang="en-US"/>
          </a:p>
        </p:txBody>
      </p:sp>
      <p:sp>
        <p:nvSpPr>
          <p:cNvPr id="5" name="フッター プレースホルダー 4">
            <a:extLst>
              <a:ext uri="{FF2B5EF4-FFF2-40B4-BE49-F238E27FC236}">
                <a16:creationId xmlns:a16="http://schemas.microsoft.com/office/drawing/2014/main" id="{D5920E3B-920C-B241-98AC-031BD6AC9E23}"/>
              </a:ext>
            </a:extLst>
          </p:cNvPr>
          <p:cNvSpPr>
            <a:spLocks noGrp="1"/>
          </p:cNvSpPr>
          <p:nvPr>
            <p:ph type="ftr" sz="quarter" idx="3"/>
          </p:nvPr>
        </p:nvSpPr>
        <p:spPr>
          <a:xfrm>
            <a:off x="4240530" y="8898891"/>
            <a:ext cx="4320540" cy="511175"/>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395D63D6-59F3-2441-95C2-5514F93EE840}"/>
              </a:ext>
            </a:extLst>
          </p:cNvPr>
          <p:cNvSpPr>
            <a:spLocks noGrp="1"/>
          </p:cNvSpPr>
          <p:nvPr>
            <p:ph type="sldNum" sz="quarter" idx="4"/>
          </p:nvPr>
        </p:nvSpPr>
        <p:spPr>
          <a:xfrm>
            <a:off x="9041130" y="8898891"/>
            <a:ext cx="2880360" cy="511175"/>
          </a:xfrm>
          <a:prstGeom prst="rect">
            <a:avLst/>
          </a:prstGeom>
        </p:spPr>
        <p:txBody>
          <a:bodyPr vert="horz" lIns="91440" tIns="45720" rIns="91440" bIns="45720" rtlCol="0" anchor="ctr"/>
          <a:lstStyle>
            <a:lvl1pPr algn="r">
              <a:defRPr sz="1260">
                <a:solidFill>
                  <a:schemeClr val="tx1">
                    <a:tint val="75000"/>
                  </a:schemeClr>
                </a:solidFill>
              </a:defRPr>
            </a:lvl1pPr>
          </a:lstStyle>
          <a:p>
            <a:fld id="{651C1A6C-06D8-354A-806C-E0007B6F593F}" type="slidenum">
              <a:rPr kumimoji="1" lang="ja-JP" altLang="en-US" smtClean="0"/>
              <a:t>‹#›</a:t>
            </a:fld>
            <a:endParaRPr kumimoji="1" lang="ja-JP" altLang="en-US"/>
          </a:p>
        </p:txBody>
      </p:sp>
    </p:spTree>
    <p:extLst>
      <p:ext uri="{BB962C8B-B14F-4D97-AF65-F5344CB8AC3E}">
        <p14:creationId xmlns:p14="http://schemas.microsoft.com/office/powerpoint/2010/main" val="614771842"/>
      </p:ext>
    </p:extLst>
  </p:cSld>
  <p:clrMap bg1="lt1" tx1="dk1" bg2="lt2" tx2="dk2" accent1="accent1" accent2="accent2" accent3="accent3" accent4="accent4" accent5="accent5" accent6="accent6" hlink="hlink" folHlink="folHlink"/>
  <p:sldLayoutIdLst>
    <p:sldLayoutId id="2147483813" r:id="rId1"/>
    <p:sldLayoutId id="2147483814" r:id="rId2"/>
    <p:sldLayoutId id="2147483815" r:id="rId3"/>
    <p:sldLayoutId id="2147483816" r:id="rId4"/>
    <p:sldLayoutId id="2147483817" r:id="rId5"/>
    <p:sldLayoutId id="2147483818" r:id="rId6"/>
    <p:sldLayoutId id="2147483819" r:id="rId7"/>
    <p:sldLayoutId id="2147483820" r:id="rId8"/>
    <p:sldLayoutId id="2147483821" r:id="rId9"/>
    <p:sldLayoutId id="2147483822" r:id="rId10"/>
    <p:sldLayoutId id="2147483823" r:id="rId11"/>
  </p:sldLayoutIdLst>
  <p:txStyles>
    <p:titleStyle>
      <a:lvl1pPr algn="l" defTabSz="960120" rtl="0" eaLnBrk="1" latinLnBrk="0" hangingPunct="1">
        <a:lnSpc>
          <a:spcPct val="90000"/>
        </a:lnSpc>
        <a:spcBef>
          <a:spcPct val="0"/>
        </a:spcBef>
        <a:buNone/>
        <a:defRPr kumimoji="1"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kumimoji="1"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kumimoji="1"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kumimoji="1"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9pPr>
    </p:bodyStyle>
    <p:otherStyle>
      <a:defPPr>
        <a:defRPr lang="ja-JP"/>
      </a:defPPr>
      <a:lvl1pPr marL="0" algn="l" defTabSz="960120" rtl="0" eaLnBrk="1" latinLnBrk="0" hangingPunct="1">
        <a:defRPr kumimoji="1" sz="1890" kern="1200">
          <a:solidFill>
            <a:schemeClr val="tx1"/>
          </a:solidFill>
          <a:latin typeface="+mn-lt"/>
          <a:ea typeface="+mn-ea"/>
          <a:cs typeface="+mn-cs"/>
        </a:defRPr>
      </a:lvl1pPr>
      <a:lvl2pPr marL="480060" algn="l" defTabSz="960120" rtl="0" eaLnBrk="1" latinLnBrk="0" hangingPunct="1">
        <a:defRPr kumimoji="1" sz="1890" kern="1200">
          <a:solidFill>
            <a:schemeClr val="tx1"/>
          </a:solidFill>
          <a:latin typeface="+mn-lt"/>
          <a:ea typeface="+mn-ea"/>
          <a:cs typeface="+mn-cs"/>
        </a:defRPr>
      </a:lvl2pPr>
      <a:lvl3pPr marL="960120" algn="l" defTabSz="960120" rtl="0" eaLnBrk="1" latinLnBrk="0" hangingPunct="1">
        <a:defRPr kumimoji="1" sz="1890" kern="1200">
          <a:solidFill>
            <a:schemeClr val="tx1"/>
          </a:solidFill>
          <a:latin typeface="+mn-lt"/>
          <a:ea typeface="+mn-ea"/>
          <a:cs typeface="+mn-cs"/>
        </a:defRPr>
      </a:lvl3pPr>
      <a:lvl4pPr marL="1440180" algn="l" defTabSz="960120" rtl="0" eaLnBrk="1" latinLnBrk="0" hangingPunct="1">
        <a:defRPr kumimoji="1" sz="1890" kern="1200">
          <a:solidFill>
            <a:schemeClr val="tx1"/>
          </a:solidFill>
          <a:latin typeface="+mn-lt"/>
          <a:ea typeface="+mn-ea"/>
          <a:cs typeface="+mn-cs"/>
        </a:defRPr>
      </a:lvl4pPr>
      <a:lvl5pPr marL="1920240" algn="l" defTabSz="960120" rtl="0" eaLnBrk="1" latinLnBrk="0" hangingPunct="1">
        <a:defRPr kumimoji="1" sz="1890" kern="1200">
          <a:solidFill>
            <a:schemeClr val="tx1"/>
          </a:solidFill>
          <a:latin typeface="+mn-lt"/>
          <a:ea typeface="+mn-ea"/>
          <a:cs typeface="+mn-cs"/>
        </a:defRPr>
      </a:lvl5pPr>
      <a:lvl6pPr marL="2400300" algn="l" defTabSz="960120" rtl="0" eaLnBrk="1" latinLnBrk="0" hangingPunct="1">
        <a:defRPr kumimoji="1" sz="1890" kern="1200">
          <a:solidFill>
            <a:schemeClr val="tx1"/>
          </a:solidFill>
          <a:latin typeface="+mn-lt"/>
          <a:ea typeface="+mn-ea"/>
          <a:cs typeface="+mn-cs"/>
        </a:defRPr>
      </a:lvl6pPr>
      <a:lvl7pPr marL="2880360" algn="l" defTabSz="960120" rtl="0" eaLnBrk="1" latinLnBrk="0" hangingPunct="1">
        <a:defRPr kumimoji="1" sz="1890" kern="1200">
          <a:solidFill>
            <a:schemeClr val="tx1"/>
          </a:solidFill>
          <a:latin typeface="+mn-lt"/>
          <a:ea typeface="+mn-ea"/>
          <a:cs typeface="+mn-cs"/>
        </a:defRPr>
      </a:lvl7pPr>
      <a:lvl8pPr marL="3360420" algn="l" defTabSz="960120" rtl="0" eaLnBrk="1" latinLnBrk="0" hangingPunct="1">
        <a:defRPr kumimoji="1" sz="1890" kern="1200">
          <a:solidFill>
            <a:schemeClr val="tx1"/>
          </a:solidFill>
          <a:latin typeface="+mn-lt"/>
          <a:ea typeface="+mn-ea"/>
          <a:cs typeface="+mn-cs"/>
        </a:defRPr>
      </a:lvl8pPr>
      <a:lvl9pPr marL="3840480" algn="l" defTabSz="960120" rtl="0" eaLnBrk="1" latinLnBrk="0" hangingPunct="1">
        <a:defRPr kumimoji="1" sz="189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7" Type="http://schemas.openxmlformats.org/officeDocument/2006/relationships/image" Target="../media/image6.emf"/><Relationship Id="rId2"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315CC439-6A39-4541-8A9F-107379581F67}"/>
              </a:ext>
            </a:extLst>
          </p:cNvPr>
          <p:cNvSpPr txBox="1"/>
          <p:nvPr/>
        </p:nvSpPr>
        <p:spPr>
          <a:xfrm>
            <a:off x="529163" y="348934"/>
            <a:ext cx="5470487" cy="461665"/>
          </a:xfrm>
          <a:prstGeom prst="rect">
            <a:avLst/>
          </a:prstGeom>
          <a:noFill/>
        </p:spPr>
        <p:txBody>
          <a:bodyPr wrap="square" rtlCol="0">
            <a:spAutoFit/>
          </a:bodyPr>
          <a:lstStyle/>
          <a:p>
            <a:r>
              <a:rPr kumimoji="1" lang="ja-JP" altLang="en-US" sz="2400" spc="-150" dirty="0">
                <a:solidFill>
                  <a:schemeClr val="accent1"/>
                </a:solidFill>
                <a:latin typeface="MS Gothic" panose="020B0609070205080204" pitchFamily="49" charset="-128"/>
                <a:ea typeface="MS Gothic" panose="020B0609070205080204" pitchFamily="49" charset="-128"/>
              </a:rPr>
              <a:t>ク</a:t>
            </a:r>
            <a:r>
              <a:rPr kumimoji="1" lang="ja-JP" altLang="en-US" sz="2400" spc="-300" dirty="0">
                <a:solidFill>
                  <a:schemeClr val="accent1"/>
                </a:solidFill>
                <a:latin typeface="MS Gothic" panose="020B0609070205080204" pitchFamily="49" charset="-128"/>
                <a:ea typeface="MS Gothic" panose="020B0609070205080204" pitchFamily="49" charset="-128"/>
              </a:rPr>
              <a:t>イ</a:t>
            </a:r>
            <a:r>
              <a:rPr kumimoji="1" lang="ja-JP" altLang="en-US" sz="2400" spc="-150" dirty="0">
                <a:solidFill>
                  <a:schemeClr val="accent1"/>
                </a:solidFill>
                <a:latin typeface="MS Gothic" panose="020B0609070205080204" pitchFamily="49" charset="-128"/>
                <a:ea typeface="MS Gothic" panose="020B0609070205080204" pitchFamily="49" charset="-128"/>
              </a:rPr>
              <a:t>ック</a:t>
            </a:r>
            <a:r>
              <a:rPr kumimoji="1" lang="ja-JP" altLang="en-US" sz="2400" dirty="0">
                <a:solidFill>
                  <a:schemeClr val="accent1"/>
                </a:solidFill>
                <a:latin typeface="MS Gothic" panose="020B0609070205080204" pitchFamily="49" charset="-128"/>
                <a:ea typeface="MS Gothic" panose="020B0609070205080204" pitchFamily="49" charset="-128"/>
              </a:rPr>
              <a:t>参照</a:t>
            </a:r>
            <a:r>
              <a:rPr kumimoji="1" lang="ja-JP" altLang="en-US" sz="2400" spc="-150" dirty="0">
                <a:solidFill>
                  <a:schemeClr val="accent1"/>
                </a:solidFill>
                <a:latin typeface="MS Gothic" panose="020B0609070205080204" pitchFamily="49" charset="-128"/>
                <a:ea typeface="MS Gothic" panose="020B0609070205080204" pitchFamily="49" charset="-128"/>
              </a:rPr>
              <a:t>ガイド</a:t>
            </a:r>
            <a:r>
              <a:rPr lang="ja-JP" altLang="en-US" sz="2400" dirty="0">
                <a:solidFill>
                  <a:schemeClr val="accent1"/>
                </a:solidFill>
                <a:latin typeface="MS Gothic" panose="020B0609070205080204" pitchFamily="49" charset="-128"/>
                <a:ea typeface="MS Gothic" panose="020B0609070205080204" pitchFamily="49" charset="-128"/>
              </a:rPr>
              <a:t>　仕事への興味版</a:t>
            </a:r>
            <a:endParaRPr kumimoji="1" lang="ja-JP" altLang="en-US" sz="2400" dirty="0">
              <a:solidFill>
                <a:schemeClr val="accent1"/>
              </a:solidFill>
              <a:latin typeface="MS Gothic" panose="020B0609070205080204" pitchFamily="49" charset="-128"/>
              <a:ea typeface="MS Gothic" panose="020B0609070205080204" pitchFamily="49" charset="-128"/>
            </a:endParaRPr>
          </a:p>
        </p:txBody>
      </p:sp>
      <p:sp>
        <p:nvSpPr>
          <p:cNvPr id="3" name="正方形/長方形 2">
            <a:extLst>
              <a:ext uri="{FF2B5EF4-FFF2-40B4-BE49-F238E27FC236}">
                <a16:creationId xmlns:a16="http://schemas.microsoft.com/office/drawing/2014/main" id="{F4B31ED1-93AC-9946-8857-851D8345A624}"/>
              </a:ext>
            </a:extLst>
          </p:cNvPr>
          <p:cNvSpPr/>
          <p:nvPr/>
        </p:nvSpPr>
        <p:spPr>
          <a:xfrm>
            <a:off x="529163" y="944243"/>
            <a:ext cx="5470487" cy="245732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1"/>
              </a:solidFill>
            </a:endParaRPr>
          </a:p>
        </p:txBody>
      </p:sp>
      <p:sp>
        <p:nvSpPr>
          <p:cNvPr id="7" name="テキスト ボックス 6">
            <a:extLst>
              <a:ext uri="{FF2B5EF4-FFF2-40B4-BE49-F238E27FC236}">
                <a16:creationId xmlns:a16="http://schemas.microsoft.com/office/drawing/2014/main" id="{C323B37D-F03A-054C-81E5-0E22836F3786}"/>
              </a:ext>
            </a:extLst>
          </p:cNvPr>
          <p:cNvSpPr txBox="1"/>
          <p:nvPr/>
        </p:nvSpPr>
        <p:spPr>
          <a:xfrm>
            <a:off x="2743242" y="1026538"/>
            <a:ext cx="3175359" cy="415498"/>
          </a:xfrm>
          <a:prstGeom prst="rect">
            <a:avLst/>
          </a:prstGeom>
          <a:noFill/>
        </p:spPr>
        <p:txBody>
          <a:bodyPr wrap="square" rtlCol="0">
            <a:spAutoFit/>
          </a:bodyPr>
          <a:lstStyle/>
          <a:p>
            <a:r>
              <a:rPr lang="ja-JP" altLang="en-US" sz="1050"/>
              <a:t>人を導いたり、説得したり、発案するような</a:t>
            </a:r>
            <a:endParaRPr lang="en-US" altLang="ja-JP" sz="1050" dirty="0"/>
          </a:p>
          <a:p>
            <a:r>
              <a:rPr lang="ja-JP" altLang="en-US" sz="1050"/>
              <a:t>活動に対する関心度合い</a:t>
            </a:r>
          </a:p>
        </p:txBody>
      </p:sp>
      <p:sp>
        <p:nvSpPr>
          <p:cNvPr id="20" name="正方形/長方形 19">
            <a:extLst>
              <a:ext uri="{FF2B5EF4-FFF2-40B4-BE49-F238E27FC236}">
                <a16:creationId xmlns:a16="http://schemas.microsoft.com/office/drawing/2014/main" id="{30B12EA8-85E6-B741-9604-47BFC345BA5E}"/>
              </a:ext>
            </a:extLst>
          </p:cNvPr>
          <p:cNvSpPr/>
          <p:nvPr/>
        </p:nvSpPr>
        <p:spPr>
          <a:xfrm>
            <a:off x="529163" y="3630169"/>
            <a:ext cx="5470487" cy="245732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1"/>
              </a:solidFill>
            </a:endParaRPr>
          </a:p>
        </p:txBody>
      </p:sp>
      <p:graphicFrame>
        <p:nvGraphicFramePr>
          <p:cNvPr id="21" name="表 20">
            <a:extLst>
              <a:ext uri="{FF2B5EF4-FFF2-40B4-BE49-F238E27FC236}">
                <a16:creationId xmlns:a16="http://schemas.microsoft.com/office/drawing/2014/main" id="{D4775060-5CA6-D445-919C-1819E29CA7E9}"/>
              </a:ext>
            </a:extLst>
          </p:cNvPr>
          <p:cNvGraphicFramePr>
            <a:graphicFrameLocks noGrp="1"/>
          </p:cNvGraphicFramePr>
          <p:nvPr>
            <p:extLst>
              <p:ext uri="{D42A27DB-BD31-4B8C-83A1-F6EECF244321}">
                <p14:modId xmlns:p14="http://schemas.microsoft.com/office/powerpoint/2010/main" val="2486868462"/>
              </p:ext>
            </p:extLst>
          </p:nvPr>
        </p:nvGraphicFramePr>
        <p:xfrm>
          <a:off x="529163" y="4229240"/>
          <a:ext cx="5470487" cy="1689980"/>
        </p:xfrm>
        <a:graphic>
          <a:graphicData uri="http://schemas.openxmlformats.org/drawingml/2006/table">
            <a:tbl>
              <a:tblPr bandRow="1">
                <a:tableStyleId>{5C22544A-7EE6-4342-B048-85BDC9FD1C3A}</a:tableStyleId>
              </a:tblPr>
              <a:tblGrid>
                <a:gridCol w="2174411">
                  <a:extLst>
                    <a:ext uri="{9D8B030D-6E8A-4147-A177-3AD203B41FA5}">
                      <a16:colId xmlns:a16="http://schemas.microsoft.com/office/drawing/2014/main" val="3102443943"/>
                    </a:ext>
                  </a:extLst>
                </a:gridCol>
                <a:gridCol w="3296076">
                  <a:extLst>
                    <a:ext uri="{9D8B030D-6E8A-4147-A177-3AD203B41FA5}">
                      <a16:colId xmlns:a16="http://schemas.microsoft.com/office/drawing/2014/main" val="3629296168"/>
                    </a:ext>
                  </a:extLst>
                </a:gridCol>
              </a:tblGrid>
              <a:tr h="1689980">
                <a:tc>
                  <a:txBody>
                    <a:bodyPr/>
                    <a:lstStyle/>
                    <a:p>
                      <a:pPr marL="0" marR="0" lvl="0" indent="0" algn="ctr" defTabSz="51435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100" b="1" dirty="0">
                          <a:solidFill>
                            <a:schemeClr val="accent1"/>
                          </a:solidFill>
                        </a:rPr>
                        <a:t>動機付けられる役割</a:t>
                      </a:r>
                    </a:p>
                    <a:p>
                      <a:pPr marL="0" marR="0" lvl="0" indent="0" algn="ctr" defTabSz="514350" rtl="0" eaLnBrk="1" fontAlgn="auto" latinLnBrk="0" hangingPunct="1">
                        <a:lnSpc>
                          <a:spcPts val="500"/>
                        </a:lnSpc>
                        <a:spcBef>
                          <a:spcPts val="0"/>
                        </a:spcBef>
                        <a:spcAft>
                          <a:spcPts val="0"/>
                        </a:spcAft>
                        <a:buClrTx/>
                        <a:buSzTx/>
                        <a:buFont typeface="Arial" panose="020B0604020202020204" pitchFamily="34" charset="0"/>
                        <a:buNone/>
                        <a:tabLst/>
                        <a:defRPr/>
                      </a:pPr>
                      <a:endParaRPr lang="en-US" altLang="ja-JP" sz="1100" dirty="0">
                        <a:solidFill>
                          <a:schemeClr val="tx1"/>
                        </a:solidFill>
                      </a:endParaRPr>
                    </a:p>
                    <a:p>
                      <a:pPr marL="144000" marR="0" lvl="0" indent="-144000" algn="l" defTabSz="51435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ja-JP" altLang="en-US" sz="800" dirty="0">
                          <a:solidFill>
                            <a:schemeClr val="tx1"/>
                          </a:solidFill>
                        </a:rPr>
                        <a:t>組織目標の達成を目的とした、体系的で具体的なタスクが伴う役割を好みます。財務的データ、ビジネス・システム、管理的手続きに取り組む役割に対する興味を指し、慣習的興味とも表現されます。</a:t>
                      </a:r>
                    </a:p>
                    <a:p>
                      <a:pPr marL="144000" marR="0" lvl="0" indent="-144000" algn="l" defTabSz="51435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altLang="ja-JP" sz="800" dirty="0">
                          <a:solidFill>
                            <a:schemeClr val="tx1"/>
                          </a:solidFill>
                        </a:rPr>
                        <a:t>｢</a:t>
                      </a:r>
                      <a:r>
                        <a:rPr lang="ja-JP" altLang="en-US" sz="800" dirty="0">
                          <a:solidFill>
                            <a:schemeClr val="tx1"/>
                          </a:solidFill>
                        </a:rPr>
                        <a:t>財務・事務管理</a:t>
                      </a:r>
                      <a:r>
                        <a:rPr lang="en-US" altLang="ja-JP" sz="800" dirty="0">
                          <a:solidFill>
                            <a:schemeClr val="tx1"/>
                          </a:solidFill>
                        </a:rPr>
                        <a:t>｣</a:t>
                      </a:r>
                      <a:r>
                        <a:rPr lang="ja-JP" altLang="en-US" sz="800" dirty="0">
                          <a:solidFill>
                            <a:schemeClr val="tx1"/>
                          </a:solidFill>
                        </a:rPr>
                        <a:t>に興味がある人は、数字を扱う調査、プレゼン資料整備、データ抽出や処理、ビジネス手続きといった活動を楽しみます。</a:t>
                      </a:r>
                    </a:p>
                  </a:txBody>
                  <a:tcPr marL="144000" marR="72000" marT="72000" marB="0">
                    <a:lnL w="12700" cmpd="sng">
                      <a:noFill/>
                    </a:lnL>
                    <a:lnR w="1270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marL="0" marR="0" lvl="0" indent="0" algn="ctr" defTabSz="51435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000" b="1" dirty="0">
                          <a:solidFill>
                            <a:schemeClr val="accent1"/>
                          </a:solidFill>
                        </a:rPr>
                        <a:t>意欲を感じる役割・タスク</a:t>
                      </a:r>
                      <a:endParaRPr lang="en-US" altLang="ja-JP" sz="1000" b="1" dirty="0">
                        <a:solidFill>
                          <a:schemeClr val="accent1"/>
                        </a:solidFill>
                      </a:endParaRPr>
                    </a:p>
                    <a:p>
                      <a:pPr marL="0" marR="0" lvl="0" indent="0" algn="ctr" defTabSz="514350" rtl="0" eaLnBrk="1" fontAlgn="auto" latinLnBrk="0" hangingPunct="1">
                        <a:lnSpc>
                          <a:spcPts val="500"/>
                        </a:lnSpc>
                        <a:spcBef>
                          <a:spcPts val="0"/>
                        </a:spcBef>
                        <a:spcAft>
                          <a:spcPts val="0"/>
                        </a:spcAft>
                        <a:buClrTx/>
                        <a:buSzTx/>
                        <a:buFont typeface="Arial" panose="020B0604020202020204" pitchFamily="34" charset="0"/>
                        <a:buNone/>
                        <a:tabLst/>
                        <a:defRPr/>
                      </a:pPr>
                      <a:endParaRPr lang="en-US" altLang="ja-JP" sz="1000" dirty="0">
                        <a:solidFill>
                          <a:schemeClr val="tx1"/>
                        </a:solidFill>
                      </a:endParaRPr>
                    </a:p>
                    <a:p>
                      <a:pPr marL="144000" marR="0" lvl="0" indent="-144000" algn="l" defTabSz="51435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800" dirty="0">
                          <a:solidFill>
                            <a:schemeClr val="tx1"/>
                          </a:solidFill>
                        </a:rPr>
                        <a:t>市場やライバル企業のデータ調査</a:t>
                      </a:r>
                    </a:p>
                    <a:p>
                      <a:pPr marL="144000" marR="0" lvl="0" indent="-144000" algn="l" defTabSz="51435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800" dirty="0">
                          <a:solidFill>
                            <a:schemeClr val="tx1"/>
                          </a:solidFill>
                        </a:rPr>
                        <a:t>製品の材料費や固定費などの計算、損益分岐点の算出</a:t>
                      </a:r>
                    </a:p>
                    <a:p>
                      <a:pPr marL="144000" marR="0" lvl="0" indent="-144000" algn="l" defTabSz="51435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800" dirty="0">
                          <a:solidFill>
                            <a:schemeClr val="tx1"/>
                          </a:solidFill>
                        </a:rPr>
                        <a:t>財務やファイナンスの視点からの経営陣に対する提案</a:t>
                      </a:r>
                    </a:p>
                    <a:p>
                      <a:pPr marL="144000" marR="0" lvl="0" indent="-144000" algn="l" defTabSz="51435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800" dirty="0">
                          <a:solidFill>
                            <a:schemeClr val="tx1"/>
                          </a:solidFill>
                        </a:rPr>
                        <a:t>扱いにくいデータを分析しやすい形に加工する</a:t>
                      </a:r>
                    </a:p>
                    <a:p>
                      <a:pPr marL="144000" marR="0" lvl="0" indent="-144000" algn="l" defTabSz="51435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800" dirty="0">
                          <a:solidFill>
                            <a:schemeClr val="tx1"/>
                          </a:solidFill>
                        </a:rPr>
                        <a:t>書類やデータチェック、ビジネス文書の作成</a:t>
                      </a:r>
                    </a:p>
                    <a:p>
                      <a:pPr marL="144000" marR="0" lvl="0" indent="-144000" algn="l" defTabSz="51435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800" dirty="0">
                          <a:solidFill>
                            <a:schemeClr val="tx1"/>
                          </a:solidFill>
                        </a:rPr>
                        <a:t>数値を中心とした情報のまとめ、定型的なタスク実行などを</a:t>
                      </a:r>
                      <a:br>
                        <a:rPr kumimoji="1" lang="en-US" altLang="ja-JP" sz="800" dirty="0">
                          <a:solidFill>
                            <a:schemeClr val="tx1"/>
                          </a:solidFill>
                        </a:rPr>
                      </a:br>
                      <a:r>
                        <a:rPr kumimoji="1" lang="ja-JP" altLang="en-US" sz="800" dirty="0">
                          <a:solidFill>
                            <a:schemeClr val="tx1"/>
                          </a:solidFill>
                        </a:rPr>
                        <a:t>含む一連の活動</a:t>
                      </a:r>
                    </a:p>
                  </a:txBody>
                  <a:tcPr marL="144000" marR="72000" marT="72000" marB="0">
                    <a:lnL w="12700" cap="flat" cmpd="sng" algn="ctr">
                      <a:solidFill>
                        <a:schemeClr val="bg1"/>
                      </a:solidFill>
                      <a:prstDash val="solid"/>
                      <a:round/>
                      <a:headEnd type="none" w="med" len="med"/>
                      <a:tailEnd type="none" w="med" len="med"/>
                    </a:lnL>
                    <a:lnR w="12700" cmpd="sng">
                      <a:noFill/>
                    </a:lnR>
                    <a:lnT w="19050" cap="flat" cmpd="sng" algn="ctr">
                      <a:noFill/>
                      <a:prstDash val="solid"/>
                      <a:round/>
                      <a:headEnd type="none" w="med" len="med"/>
                      <a:tailEnd type="none" w="med" len="med"/>
                    </a:lnT>
                    <a:lnB w="9525" cap="flat" cmpd="sng" algn="ctr">
                      <a:noFill/>
                      <a:prstDash val="solid"/>
                      <a:round/>
                      <a:headEnd type="none" w="med" len="med"/>
                      <a:tailEnd type="none" w="med" len="med"/>
                    </a:lnB>
                    <a:noFill/>
                  </a:tcPr>
                </a:tc>
                <a:extLst>
                  <a:ext uri="{0D108BD9-81ED-4DB2-BD59-A6C34878D82A}">
                    <a16:rowId xmlns:a16="http://schemas.microsoft.com/office/drawing/2014/main" val="284608551"/>
                  </a:ext>
                </a:extLst>
              </a:tr>
            </a:tbl>
          </a:graphicData>
        </a:graphic>
      </p:graphicFrame>
      <p:graphicFrame>
        <p:nvGraphicFramePr>
          <p:cNvPr id="12" name="表 11">
            <a:extLst>
              <a:ext uri="{FF2B5EF4-FFF2-40B4-BE49-F238E27FC236}">
                <a16:creationId xmlns:a16="http://schemas.microsoft.com/office/drawing/2014/main" id="{DB496585-20EF-2B40-9C02-6B9F31D81741}"/>
              </a:ext>
            </a:extLst>
          </p:cNvPr>
          <p:cNvGraphicFramePr>
            <a:graphicFrameLocks noGrp="1"/>
          </p:cNvGraphicFramePr>
          <p:nvPr>
            <p:extLst>
              <p:ext uri="{D42A27DB-BD31-4B8C-83A1-F6EECF244321}">
                <p14:modId xmlns:p14="http://schemas.microsoft.com/office/powerpoint/2010/main" val="2201305900"/>
              </p:ext>
            </p:extLst>
          </p:nvPr>
        </p:nvGraphicFramePr>
        <p:xfrm>
          <a:off x="529163" y="1543314"/>
          <a:ext cx="5470487" cy="1644260"/>
        </p:xfrm>
        <a:graphic>
          <a:graphicData uri="http://schemas.openxmlformats.org/drawingml/2006/table">
            <a:tbl>
              <a:tblPr bandRow="1">
                <a:tableStyleId>{5C22544A-7EE6-4342-B048-85BDC9FD1C3A}</a:tableStyleId>
              </a:tblPr>
              <a:tblGrid>
                <a:gridCol w="2174411">
                  <a:extLst>
                    <a:ext uri="{9D8B030D-6E8A-4147-A177-3AD203B41FA5}">
                      <a16:colId xmlns:a16="http://schemas.microsoft.com/office/drawing/2014/main" val="3102443943"/>
                    </a:ext>
                  </a:extLst>
                </a:gridCol>
                <a:gridCol w="3296076">
                  <a:extLst>
                    <a:ext uri="{9D8B030D-6E8A-4147-A177-3AD203B41FA5}">
                      <a16:colId xmlns:a16="http://schemas.microsoft.com/office/drawing/2014/main" val="3629296168"/>
                    </a:ext>
                  </a:extLst>
                </a:gridCol>
              </a:tblGrid>
              <a:tr h="1644260">
                <a:tc>
                  <a:txBody>
                    <a:bodyPr/>
                    <a:lstStyle/>
                    <a:p>
                      <a:pPr marL="0" marR="0" lvl="0" indent="0" algn="ctr" defTabSz="51435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100" b="1" dirty="0">
                          <a:solidFill>
                            <a:schemeClr val="accent1"/>
                          </a:solidFill>
                        </a:rPr>
                        <a:t>動機付けられる役割</a:t>
                      </a:r>
                      <a:endParaRPr lang="en-US" altLang="ja-JP" sz="1100" b="1" dirty="0">
                        <a:solidFill>
                          <a:schemeClr val="accent1"/>
                        </a:solidFill>
                      </a:endParaRPr>
                    </a:p>
                    <a:p>
                      <a:pPr marL="0" marR="0" lvl="0" indent="0" algn="ctr" defTabSz="514350" rtl="0" eaLnBrk="1" fontAlgn="auto" latinLnBrk="0" hangingPunct="1">
                        <a:lnSpc>
                          <a:spcPts val="500"/>
                        </a:lnSpc>
                        <a:spcBef>
                          <a:spcPts val="0"/>
                        </a:spcBef>
                        <a:spcAft>
                          <a:spcPts val="0"/>
                        </a:spcAft>
                        <a:buClrTx/>
                        <a:buSzTx/>
                        <a:buFont typeface="Arial" panose="020B0604020202020204" pitchFamily="34" charset="0"/>
                        <a:buNone/>
                        <a:tabLst/>
                        <a:defRPr/>
                      </a:pPr>
                      <a:endParaRPr lang="en-US" altLang="ja-JP" sz="1100" dirty="0">
                        <a:solidFill>
                          <a:schemeClr val="tx1"/>
                        </a:solidFill>
                      </a:endParaRPr>
                    </a:p>
                    <a:p>
                      <a:pPr marL="144000" marR="0" lvl="0" indent="-144000" algn="l" defTabSz="51435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ja-JP" altLang="en-US" sz="800" dirty="0">
                          <a:solidFill>
                            <a:schemeClr val="tx1"/>
                          </a:solidFill>
                        </a:rPr>
                        <a:t>事業の発展や計画の達成に向けた、他者との関わりを伴う役割を好みます。説得力とプレゼンテーション能力を活用する役割に対する興味を指し、企業的興味とも表現されます。</a:t>
                      </a:r>
                    </a:p>
                    <a:p>
                      <a:pPr marL="144000" marR="0" lvl="0" indent="-144000" algn="l" defTabSz="51435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ja-JP" altLang="en-US" sz="800" dirty="0">
                          <a:solidFill>
                            <a:schemeClr val="tx1"/>
                          </a:solidFill>
                        </a:rPr>
                        <a:t>「事業開発」に興味がある人は、その説得力を活かして、他の人たちにアイデアを示し、リードすることを楽しみます。</a:t>
                      </a:r>
                    </a:p>
                  </a:txBody>
                  <a:tcPr marL="144000" marR="72000" marT="72000" marB="0">
                    <a:lnL w="12700" cmpd="sng">
                      <a:noFill/>
                    </a:lnL>
                    <a:lnR w="1270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marL="0" marR="0" lvl="0" indent="0" algn="ctr" defTabSz="51435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000" b="1" dirty="0">
                          <a:solidFill>
                            <a:schemeClr val="accent1"/>
                          </a:solidFill>
                        </a:rPr>
                        <a:t>意欲を感じる役割・タスク</a:t>
                      </a:r>
                      <a:endParaRPr lang="en-US" altLang="ja-JP" sz="1000" b="1" dirty="0">
                        <a:solidFill>
                          <a:schemeClr val="accent1"/>
                        </a:solidFill>
                      </a:endParaRPr>
                    </a:p>
                    <a:p>
                      <a:pPr marL="0" marR="0" lvl="0" indent="0" algn="ctr" defTabSz="514350" rtl="0" eaLnBrk="1" fontAlgn="auto" latinLnBrk="0" hangingPunct="1">
                        <a:lnSpc>
                          <a:spcPts val="500"/>
                        </a:lnSpc>
                        <a:spcBef>
                          <a:spcPts val="0"/>
                        </a:spcBef>
                        <a:spcAft>
                          <a:spcPts val="0"/>
                        </a:spcAft>
                        <a:buClrTx/>
                        <a:buSzTx/>
                        <a:buFont typeface="Arial" panose="020B0604020202020204" pitchFamily="34" charset="0"/>
                        <a:buNone/>
                        <a:tabLst/>
                        <a:defRPr/>
                      </a:pPr>
                      <a:endParaRPr lang="en-US" altLang="ja-JP" sz="1000" dirty="0">
                        <a:solidFill>
                          <a:schemeClr val="tx1"/>
                        </a:solidFill>
                      </a:endParaRPr>
                    </a:p>
                    <a:p>
                      <a:pPr marL="144000" marR="0" lvl="0" indent="-144000" algn="l" defTabSz="51435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800" dirty="0">
                          <a:solidFill>
                            <a:schemeClr val="tx1"/>
                          </a:solidFill>
                        </a:rPr>
                        <a:t>新しい事業を立案し、成功に導く一連のタスクに関わる</a:t>
                      </a:r>
                    </a:p>
                    <a:p>
                      <a:pPr marL="144000" marR="0" lvl="0" indent="-144000" algn="l" defTabSz="51435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800" dirty="0">
                          <a:solidFill>
                            <a:schemeClr val="tx1"/>
                          </a:solidFill>
                        </a:rPr>
                        <a:t>経営計画や部門方針などの戦略プランの策定</a:t>
                      </a:r>
                    </a:p>
                    <a:p>
                      <a:pPr marL="144000" marR="0" lvl="0" indent="-144000" algn="l" defTabSz="51435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800" dirty="0">
                          <a:solidFill>
                            <a:schemeClr val="tx1"/>
                          </a:solidFill>
                        </a:rPr>
                        <a:t>多くのステークホルダーと関わり、プロジェクトをリードする</a:t>
                      </a:r>
                    </a:p>
                    <a:p>
                      <a:pPr marL="144000" marR="0" lvl="0" indent="-144000" algn="l" defTabSz="51435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800" dirty="0">
                          <a:solidFill>
                            <a:schemeClr val="tx1"/>
                          </a:solidFill>
                        </a:rPr>
                        <a:t>コアとなる商品やサービスの開発に関わる</a:t>
                      </a:r>
                    </a:p>
                    <a:p>
                      <a:pPr marL="144000" marR="0" lvl="0" indent="-144000" algn="l" defTabSz="51435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800" dirty="0">
                          <a:solidFill>
                            <a:schemeClr val="tx1"/>
                          </a:solidFill>
                        </a:rPr>
                        <a:t>見込客或いは既存顧客にアプローチして、製品やサービスの</a:t>
                      </a:r>
                      <a:br>
                        <a:rPr kumimoji="1" lang="en-US" altLang="ja-JP" sz="800" dirty="0">
                          <a:solidFill>
                            <a:schemeClr val="tx1"/>
                          </a:solidFill>
                        </a:rPr>
                      </a:br>
                      <a:r>
                        <a:rPr kumimoji="1" lang="ja-JP" altLang="en-US" sz="800" dirty="0">
                          <a:solidFill>
                            <a:schemeClr val="tx1"/>
                          </a:solidFill>
                        </a:rPr>
                        <a:t>販売契約を取り付ける</a:t>
                      </a:r>
                    </a:p>
                    <a:p>
                      <a:pPr marL="144000" marR="0" lvl="0" indent="-144000" algn="l" defTabSz="51435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800" dirty="0">
                          <a:solidFill>
                            <a:schemeClr val="tx1"/>
                          </a:solidFill>
                        </a:rPr>
                        <a:t>関わる事業の発展・成長に寄与する一連の活動</a:t>
                      </a:r>
                    </a:p>
                  </a:txBody>
                  <a:tcPr marL="144000" marR="72000" marT="72000" marB="0">
                    <a:lnL w="12700" cap="flat" cmpd="sng" algn="ctr">
                      <a:solidFill>
                        <a:schemeClr val="bg1"/>
                      </a:solidFill>
                      <a:prstDash val="solid"/>
                      <a:round/>
                      <a:headEnd type="none" w="med" len="med"/>
                      <a:tailEnd type="none" w="med" len="med"/>
                    </a:lnL>
                    <a:lnR w="12700" cmpd="sng">
                      <a:noFill/>
                    </a:lnR>
                    <a:lnT w="19050" cap="flat" cmpd="sng" algn="ctr">
                      <a:noFill/>
                      <a:prstDash val="solid"/>
                      <a:round/>
                      <a:headEnd type="none" w="med" len="med"/>
                      <a:tailEnd type="none" w="med" len="med"/>
                    </a:lnT>
                    <a:lnB w="9525" cap="flat" cmpd="sng" algn="ctr">
                      <a:noFill/>
                      <a:prstDash val="solid"/>
                      <a:round/>
                      <a:headEnd type="none" w="med" len="med"/>
                      <a:tailEnd type="none" w="med" len="med"/>
                    </a:lnB>
                    <a:noFill/>
                  </a:tcPr>
                </a:tc>
                <a:extLst>
                  <a:ext uri="{0D108BD9-81ED-4DB2-BD59-A6C34878D82A}">
                    <a16:rowId xmlns:a16="http://schemas.microsoft.com/office/drawing/2014/main" val="284608551"/>
                  </a:ext>
                </a:extLst>
              </a:tr>
            </a:tbl>
          </a:graphicData>
        </a:graphic>
      </p:graphicFrame>
      <p:sp>
        <p:nvSpPr>
          <p:cNvPr id="22" name="対角する 2 つの角を丸めた四角形 21">
            <a:extLst>
              <a:ext uri="{FF2B5EF4-FFF2-40B4-BE49-F238E27FC236}">
                <a16:creationId xmlns:a16="http://schemas.microsoft.com/office/drawing/2014/main" id="{AD655F64-6B27-7841-BC07-FF875AA16BDA}"/>
              </a:ext>
            </a:extLst>
          </p:cNvPr>
          <p:cNvSpPr/>
          <p:nvPr/>
        </p:nvSpPr>
        <p:spPr>
          <a:xfrm>
            <a:off x="529163" y="3630168"/>
            <a:ext cx="2123783" cy="468546"/>
          </a:xfrm>
          <a:prstGeom prst="round2DiagRect">
            <a:avLst>
              <a:gd name="adj1" fmla="val 0"/>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b="1" dirty="0">
                <a:solidFill>
                  <a:schemeClr val="bg1"/>
                </a:solidFill>
              </a:rPr>
              <a:t> </a:t>
            </a:r>
            <a:r>
              <a:rPr lang="ja-JP" altLang="en-US" sz="1600" b="1">
                <a:solidFill>
                  <a:schemeClr val="bg1"/>
                </a:solidFill>
              </a:rPr>
              <a:t>　</a:t>
            </a:r>
            <a:r>
              <a:rPr lang="en-US" altLang="ja-JP" sz="1600" b="1" dirty="0">
                <a:solidFill>
                  <a:schemeClr val="bg1"/>
                </a:solidFill>
              </a:rPr>
              <a:t> </a:t>
            </a:r>
            <a:r>
              <a:rPr lang="ja-JP" altLang="en-US" sz="1600" b="1">
                <a:solidFill>
                  <a:schemeClr val="bg1"/>
                </a:solidFill>
              </a:rPr>
              <a:t>財務・事務管理</a:t>
            </a:r>
          </a:p>
        </p:txBody>
      </p:sp>
      <p:sp>
        <p:nvSpPr>
          <p:cNvPr id="17" name="対角する 2 つの角を丸めた四角形 16">
            <a:extLst>
              <a:ext uri="{FF2B5EF4-FFF2-40B4-BE49-F238E27FC236}">
                <a16:creationId xmlns:a16="http://schemas.microsoft.com/office/drawing/2014/main" id="{5D8139F7-D0B9-354E-BC8F-602ABFE30D5B}"/>
              </a:ext>
            </a:extLst>
          </p:cNvPr>
          <p:cNvSpPr/>
          <p:nvPr/>
        </p:nvSpPr>
        <p:spPr>
          <a:xfrm>
            <a:off x="529163" y="944242"/>
            <a:ext cx="2123783" cy="468546"/>
          </a:xfrm>
          <a:prstGeom prst="round2DiagRect">
            <a:avLst>
              <a:gd name="adj1" fmla="val 0"/>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a:solidFill>
                  <a:schemeClr val="bg1"/>
                </a:solidFill>
              </a:rPr>
              <a:t>　</a:t>
            </a:r>
            <a:r>
              <a:rPr lang="en-US" altLang="ja-JP" sz="1600" b="1" dirty="0">
                <a:solidFill>
                  <a:schemeClr val="bg1"/>
                </a:solidFill>
              </a:rPr>
              <a:t> </a:t>
            </a:r>
            <a:r>
              <a:rPr lang="ja-JP" altLang="en-US" sz="1600" b="1">
                <a:solidFill>
                  <a:schemeClr val="bg1"/>
                </a:solidFill>
              </a:rPr>
              <a:t> 事業開発</a:t>
            </a:r>
          </a:p>
        </p:txBody>
      </p:sp>
      <p:sp>
        <p:nvSpPr>
          <p:cNvPr id="23" name="テキスト ボックス 22">
            <a:extLst>
              <a:ext uri="{FF2B5EF4-FFF2-40B4-BE49-F238E27FC236}">
                <a16:creationId xmlns:a16="http://schemas.microsoft.com/office/drawing/2014/main" id="{096DE6AD-F885-9749-BCC5-23727A7E0DCC}"/>
              </a:ext>
            </a:extLst>
          </p:cNvPr>
          <p:cNvSpPr txBox="1"/>
          <p:nvPr/>
        </p:nvSpPr>
        <p:spPr>
          <a:xfrm>
            <a:off x="2743242" y="3712464"/>
            <a:ext cx="3175359" cy="415498"/>
          </a:xfrm>
          <a:prstGeom prst="rect">
            <a:avLst/>
          </a:prstGeom>
          <a:noFill/>
        </p:spPr>
        <p:txBody>
          <a:bodyPr wrap="square" rtlCol="0">
            <a:spAutoFit/>
          </a:bodyPr>
          <a:lstStyle/>
          <a:p>
            <a:r>
              <a:rPr lang="ja-JP" altLang="en-US" sz="1050"/>
              <a:t>情報や業務手順を整理するような活動に対する</a:t>
            </a:r>
            <a:endParaRPr lang="en-US" altLang="ja-JP" sz="1050" dirty="0"/>
          </a:p>
          <a:p>
            <a:r>
              <a:rPr lang="ja-JP" altLang="en-US" sz="1050"/>
              <a:t>関心度合い</a:t>
            </a:r>
            <a:endParaRPr kumimoji="1" lang="ja-JP" altLang="en-US" sz="1050"/>
          </a:p>
        </p:txBody>
      </p:sp>
      <p:sp>
        <p:nvSpPr>
          <p:cNvPr id="24" name="正方形/長方形 23">
            <a:extLst>
              <a:ext uri="{FF2B5EF4-FFF2-40B4-BE49-F238E27FC236}">
                <a16:creationId xmlns:a16="http://schemas.microsoft.com/office/drawing/2014/main" id="{A68EE0C2-98A8-064B-B069-A06C1A8A8548}"/>
              </a:ext>
            </a:extLst>
          </p:cNvPr>
          <p:cNvSpPr/>
          <p:nvPr/>
        </p:nvSpPr>
        <p:spPr>
          <a:xfrm>
            <a:off x="529163" y="6316095"/>
            <a:ext cx="5470487" cy="280961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1"/>
              </a:solidFill>
            </a:endParaRPr>
          </a:p>
        </p:txBody>
      </p:sp>
      <p:graphicFrame>
        <p:nvGraphicFramePr>
          <p:cNvPr id="25" name="表 24">
            <a:extLst>
              <a:ext uri="{FF2B5EF4-FFF2-40B4-BE49-F238E27FC236}">
                <a16:creationId xmlns:a16="http://schemas.microsoft.com/office/drawing/2014/main" id="{431F4585-4C51-B64F-988E-92AF331E5DBD}"/>
              </a:ext>
            </a:extLst>
          </p:cNvPr>
          <p:cNvGraphicFramePr>
            <a:graphicFrameLocks noGrp="1"/>
          </p:cNvGraphicFramePr>
          <p:nvPr>
            <p:extLst>
              <p:ext uri="{D42A27DB-BD31-4B8C-83A1-F6EECF244321}">
                <p14:modId xmlns:p14="http://schemas.microsoft.com/office/powerpoint/2010/main" val="1754606452"/>
              </p:ext>
            </p:extLst>
          </p:nvPr>
        </p:nvGraphicFramePr>
        <p:xfrm>
          <a:off x="529163" y="6915166"/>
          <a:ext cx="5470487" cy="2010020"/>
        </p:xfrm>
        <a:graphic>
          <a:graphicData uri="http://schemas.openxmlformats.org/drawingml/2006/table">
            <a:tbl>
              <a:tblPr bandRow="1">
                <a:tableStyleId>{5C22544A-7EE6-4342-B048-85BDC9FD1C3A}</a:tableStyleId>
              </a:tblPr>
              <a:tblGrid>
                <a:gridCol w="2174411">
                  <a:extLst>
                    <a:ext uri="{9D8B030D-6E8A-4147-A177-3AD203B41FA5}">
                      <a16:colId xmlns:a16="http://schemas.microsoft.com/office/drawing/2014/main" val="3102443943"/>
                    </a:ext>
                  </a:extLst>
                </a:gridCol>
                <a:gridCol w="3296076">
                  <a:extLst>
                    <a:ext uri="{9D8B030D-6E8A-4147-A177-3AD203B41FA5}">
                      <a16:colId xmlns:a16="http://schemas.microsoft.com/office/drawing/2014/main" val="3629296168"/>
                    </a:ext>
                  </a:extLst>
                </a:gridCol>
              </a:tblGrid>
              <a:tr h="1853930">
                <a:tc>
                  <a:txBody>
                    <a:bodyPr/>
                    <a:lstStyle/>
                    <a:p>
                      <a:pPr marL="0" marR="0" lvl="0" indent="0" algn="ctr" defTabSz="51435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100" b="1" dirty="0">
                          <a:solidFill>
                            <a:schemeClr val="accent1"/>
                          </a:solidFill>
                        </a:rPr>
                        <a:t>動機付けられる役割</a:t>
                      </a:r>
                    </a:p>
                    <a:p>
                      <a:pPr marL="0" marR="0" lvl="0" indent="0" algn="ctr" defTabSz="514350" rtl="0" eaLnBrk="1" fontAlgn="auto" latinLnBrk="0" hangingPunct="1">
                        <a:lnSpc>
                          <a:spcPts val="500"/>
                        </a:lnSpc>
                        <a:spcBef>
                          <a:spcPts val="0"/>
                        </a:spcBef>
                        <a:spcAft>
                          <a:spcPts val="0"/>
                        </a:spcAft>
                        <a:buClrTx/>
                        <a:buSzTx/>
                        <a:buFont typeface="Arial" panose="020B0604020202020204" pitchFamily="34" charset="0"/>
                        <a:buNone/>
                        <a:tabLst/>
                        <a:defRPr/>
                      </a:pPr>
                      <a:endParaRPr lang="en-US" altLang="ja-JP" sz="1100" dirty="0">
                        <a:solidFill>
                          <a:schemeClr val="tx1"/>
                        </a:solidFill>
                      </a:endParaRPr>
                    </a:p>
                    <a:p>
                      <a:pPr marL="144000" marR="0" lvl="0" indent="-144000" algn="l" defTabSz="51435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ja-JP" altLang="en-US" sz="800" dirty="0">
                          <a:solidFill>
                            <a:schemeClr val="tx1"/>
                          </a:solidFill>
                        </a:rPr>
                        <a:t>機械やデバイス機器を用いた、系統的で組織的なタスクが伴う役割を好みます。手先の運動能力や、機械や技術分野で必要な知識の発揮が求められるような仕事に興味を示し、現実的興味とも表現されます。</a:t>
                      </a:r>
                    </a:p>
                    <a:p>
                      <a:pPr marL="144000" marR="0" lvl="0" indent="-144000" algn="l" defTabSz="51435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ja-JP" altLang="en-US" sz="800" dirty="0">
                          <a:solidFill>
                            <a:schemeClr val="tx1"/>
                          </a:solidFill>
                        </a:rPr>
                        <a:t>「機械・作業」に興味がある人は、機械やシステムを扱う実践的仕事、　　或いはプログラムを書くなど、手作業が含まれる活動に関心があります。</a:t>
                      </a:r>
                    </a:p>
                    <a:p>
                      <a:pPr marL="144000" marR="0" lvl="0" indent="-144000" algn="l" defTabSz="51435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ja-JP" altLang="en-US" sz="800" dirty="0">
                        <a:solidFill>
                          <a:schemeClr val="tx1"/>
                        </a:solidFill>
                      </a:endParaRPr>
                    </a:p>
                  </a:txBody>
                  <a:tcPr marL="144000" marR="72000" marT="72000" marB="0">
                    <a:lnL w="12700" cmpd="sng">
                      <a:noFill/>
                    </a:lnL>
                    <a:lnR w="1270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marL="0" marR="0" lvl="0" indent="0" algn="ctr" defTabSz="51435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000" b="1" dirty="0">
                          <a:solidFill>
                            <a:schemeClr val="accent1"/>
                          </a:solidFill>
                        </a:rPr>
                        <a:t>意欲を感じる役割・タスク</a:t>
                      </a:r>
                      <a:endParaRPr lang="en-US" altLang="ja-JP" sz="1000" b="1" dirty="0">
                        <a:solidFill>
                          <a:schemeClr val="accent1"/>
                        </a:solidFill>
                      </a:endParaRPr>
                    </a:p>
                    <a:p>
                      <a:pPr marL="0" marR="0" lvl="0" indent="0" algn="ctr" defTabSz="514350" rtl="0" eaLnBrk="1" fontAlgn="auto" latinLnBrk="0" hangingPunct="1">
                        <a:lnSpc>
                          <a:spcPts val="500"/>
                        </a:lnSpc>
                        <a:spcBef>
                          <a:spcPts val="0"/>
                        </a:spcBef>
                        <a:spcAft>
                          <a:spcPts val="0"/>
                        </a:spcAft>
                        <a:buClrTx/>
                        <a:buSzTx/>
                        <a:buFont typeface="Arial" panose="020B0604020202020204" pitchFamily="34" charset="0"/>
                        <a:buNone/>
                        <a:tabLst/>
                        <a:defRPr/>
                      </a:pPr>
                      <a:endParaRPr lang="en-US" altLang="ja-JP" sz="1000" dirty="0">
                        <a:solidFill>
                          <a:schemeClr val="tx1"/>
                        </a:solidFill>
                      </a:endParaRPr>
                    </a:p>
                    <a:p>
                      <a:pPr marL="144000" marR="0" lvl="0" indent="-144000" algn="l" defTabSz="51435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800" dirty="0">
                          <a:solidFill>
                            <a:schemeClr val="tx1"/>
                          </a:solidFill>
                        </a:rPr>
                        <a:t>市場ニーズに応えるべく、最新技術を用いて、製品やサービスの開発や設計を行う</a:t>
                      </a:r>
                    </a:p>
                    <a:p>
                      <a:pPr marL="144000" marR="0" lvl="0" indent="-144000" algn="l" defTabSz="51435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800" dirty="0">
                          <a:solidFill>
                            <a:schemeClr val="tx1"/>
                          </a:solidFill>
                        </a:rPr>
                        <a:t>機械コンセプトを考えて、手作業を伴った試作品を作る</a:t>
                      </a:r>
                    </a:p>
                    <a:p>
                      <a:pPr marL="144000" marR="0" lvl="0" indent="-144000" algn="l" defTabSz="51435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800" dirty="0">
                          <a:solidFill>
                            <a:schemeClr val="tx1"/>
                          </a:solidFill>
                        </a:rPr>
                        <a:t>実際にソフトウェア開発に関わる、プログラムを書くなどといった具体的なタスク</a:t>
                      </a:r>
                    </a:p>
                    <a:p>
                      <a:pPr marL="144000" marR="0" lvl="0" indent="-144000" algn="l" defTabSz="51435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800" dirty="0">
                          <a:solidFill>
                            <a:schemeClr val="tx1"/>
                          </a:solidFill>
                        </a:rPr>
                        <a:t>ハード・ソフト面の安全性検証、サービス実現可能性などの</a:t>
                      </a:r>
                      <a:br>
                        <a:rPr kumimoji="1" lang="en-US" altLang="ja-JP" sz="800" dirty="0">
                          <a:solidFill>
                            <a:schemeClr val="tx1"/>
                          </a:solidFill>
                        </a:rPr>
                      </a:br>
                      <a:r>
                        <a:rPr kumimoji="1" lang="ja-JP" altLang="en-US" sz="800" dirty="0">
                          <a:solidFill>
                            <a:schemeClr val="tx1"/>
                          </a:solidFill>
                        </a:rPr>
                        <a:t>シミュレーションを行う</a:t>
                      </a:r>
                    </a:p>
                    <a:p>
                      <a:pPr marL="144000" marR="0" lvl="0" indent="-144000" algn="l" defTabSz="51435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800" dirty="0">
                          <a:solidFill>
                            <a:schemeClr val="tx1"/>
                          </a:solidFill>
                        </a:rPr>
                        <a:t>システムを動かすサーバーやネットワークといったインフラ</a:t>
                      </a:r>
                      <a:br>
                        <a:rPr kumimoji="1" lang="en-US" altLang="ja-JP" sz="800" dirty="0">
                          <a:solidFill>
                            <a:schemeClr val="tx1"/>
                          </a:solidFill>
                        </a:rPr>
                      </a:br>
                      <a:r>
                        <a:rPr kumimoji="1" lang="ja-JP" altLang="en-US" sz="800" dirty="0">
                          <a:solidFill>
                            <a:schemeClr val="tx1"/>
                          </a:solidFill>
                        </a:rPr>
                        <a:t>構築や管理</a:t>
                      </a:r>
                    </a:p>
                    <a:p>
                      <a:pPr marL="144000" marR="0" lvl="0" indent="-144000" algn="l" defTabSz="51435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800" dirty="0">
                          <a:solidFill>
                            <a:schemeClr val="tx1"/>
                          </a:solidFill>
                        </a:rPr>
                        <a:t>技術や機械的（メカニック）といった物質的な対象を扱う</a:t>
                      </a:r>
                      <a:br>
                        <a:rPr kumimoji="1" lang="en-US" altLang="ja-JP" sz="800" dirty="0">
                          <a:solidFill>
                            <a:schemeClr val="tx1"/>
                          </a:solidFill>
                        </a:rPr>
                      </a:br>
                      <a:r>
                        <a:rPr kumimoji="1" lang="ja-JP" altLang="en-US" sz="800" dirty="0">
                          <a:solidFill>
                            <a:schemeClr val="tx1"/>
                          </a:solidFill>
                        </a:rPr>
                        <a:t>タスク</a:t>
                      </a:r>
                    </a:p>
                  </a:txBody>
                  <a:tcPr marL="144000" marR="72000" marT="72000" marB="0">
                    <a:lnL w="12700" cap="flat" cmpd="sng" algn="ctr">
                      <a:solidFill>
                        <a:schemeClr val="bg1"/>
                      </a:solidFill>
                      <a:prstDash val="solid"/>
                      <a:round/>
                      <a:headEnd type="none" w="med" len="med"/>
                      <a:tailEnd type="none" w="med" len="med"/>
                    </a:lnL>
                    <a:lnR w="12700" cmpd="sng">
                      <a:noFill/>
                    </a:lnR>
                    <a:lnT w="19050" cap="flat" cmpd="sng" algn="ctr">
                      <a:noFill/>
                      <a:prstDash val="solid"/>
                      <a:round/>
                      <a:headEnd type="none" w="med" len="med"/>
                      <a:tailEnd type="none" w="med" len="med"/>
                    </a:lnT>
                    <a:lnB w="9525" cap="flat" cmpd="sng" algn="ctr">
                      <a:noFill/>
                      <a:prstDash val="solid"/>
                      <a:round/>
                      <a:headEnd type="none" w="med" len="med"/>
                      <a:tailEnd type="none" w="med" len="med"/>
                    </a:lnB>
                    <a:noFill/>
                  </a:tcPr>
                </a:tc>
                <a:extLst>
                  <a:ext uri="{0D108BD9-81ED-4DB2-BD59-A6C34878D82A}">
                    <a16:rowId xmlns:a16="http://schemas.microsoft.com/office/drawing/2014/main" val="284608551"/>
                  </a:ext>
                </a:extLst>
              </a:tr>
            </a:tbl>
          </a:graphicData>
        </a:graphic>
      </p:graphicFrame>
      <p:sp>
        <p:nvSpPr>
          <p:cNvPr id="26" name="対角する 2 つの角を丸めた四角形 25">
            <a:extLst>
              <a:ext uri="{FF2B5EF4-FFF2-40B4-BE49-F238E27FC236}">
                <a16:creationId xmlns:a16="http://schemas.microsoft.com/office/drawing/2014/main" id="{5DC57652-8E03-3149-8FB5-E2A30689B2F9}"/>
              </a:ext>
            </a:extLst>
          </p:cNvPr>
          <p:cNvSpPr/>
          <p:nvPr/>
        </p:nvSpPr>
        <p:spPr>
          <a:xfrm>
            <a:off x="529163" y="6316094"/>
            <a:ext cx="2123783" cy="468546"/>
          </a:xfrm>
          <a:prstGeom prst="round2DiagRect">
            <a:avLst>
              <a:gd name="adj1" fmla="val 0"/>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a:solidFill>
                  <a:schemeClr val="bg1"/>
                </a:solidFill>
              </a:rPr>
              <a:t>　</a:t>
            </a:r>
            <a:r>
              <a:rPr lang="en-US" altLang="ja-JP" sz="1600" b="1" dirty="0">
                <a:solidFill>
                  <a:schemeClr val="bg1"/>
                </a:solidFill>
              </a:rPr>
              <a:t>  </a:t>
            </a:r>
            <a:r>
              <a:rPr lang="ja-JP" altLang="en-US" sz="1600" b="1">
                <a:solidFill>
                  <a:schemeClr val="bg1"/>
                </a:solidFill>
              </a:rPr>
              <a:t>機械・作業</a:t>
            </a:r>
          </a:p>
        </p:txBody>
      </p:sp>
      <p:sp>
        <p:nvSpPr>
          <p:cNvPr id="27" name="テキスト ボックス 26">
            <a:extLst>
              <a:ext uri="{FF2B5EF4-FFF2-40B4-BE49-F238E27FC236}">
                <a16:creationId xmlns:a16="http://schemas.microsoft.com/office/drawing/2014/main" id="{EB112D9A-3713-4A41-AC86-91F8AEE79435}"/>
              </a:ext>
            </a:extLst>
          </p:cNvPr>
          <p:cNvSpPr txBox="1"/>
          <p:nvPr/>
        </p:nvSpPr>
        <p:spPr>
          <a:xfrm>
            <a:off x="2743242" y="6398390"/>
            <a:ext cx="3175359" cy="415498"/>
          </a:xfrm>
          <a:prstGeom prst="rect">
            <a:avLst/>
          </a:prstGeom>
          <a:noFill/>
        </p:spPr>
        <p:txBody>
          <a:bodyPr wrap="square" rtlCol="0">
            <a:spAutoFit/>
          </a:bodyPr>
          <a:lstStyle/>
          <a:p>
            <a:r>
              <a:rPr lang="ja-JP" altLang="en-US" sz="1050"/>
              <a:t>機械やデバイスなどを使う具体的で実際的な</a:t>
            </a:r>
            <a:endParaRPr lang="en-US" altLang="ja-JP" sz="1050" dirty="0"/>
          </a:p>
          <a:p>
            <a:r>
              <a:rPr lang="ja-JP" altLang="en-US" sz="1050"/>
              <a:t>仕事などに対する関心度合い</a:t>
            </a:r>
            <a:endParaRPr kumimoji="1" lang="ja-JP" altLang="en-US" sz="1050"/>
          </a:p>
        </p:txBody>
      </p:sp>
      <p:sp>
        <p:nvSpPr>
          <p:cNvPr id="28" name="正方形/長方形 27">
            <a:extLst>
              <a:ext uri="{FF2B5EF4-FFF2-40B4-BE49-F238E27FC236}">
                <a16:creationId xmlns:a16="http://schemas.microsoft.com/office/drawing/2014/main" id="{BBEF5C78-024F-0D40-9130-449DF62C1DD4}"/>
              </a:ext>
            </a:extLst>
          </p:cNvPr>
          <p:cNvSpPr/>
          <p:nvPr/>
        </p:nvSpPr>
        <p:spPr>
          <a:xfrm>
            <a:off x="6793994" y="944243"/>
            <a:ext cx="5470486" cy="245732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1"/>
              </a:solidFill>
            </a:endParaRPr>
          </a:p>
        </p:txBody>
      </p:sp>
      <p:sp>
        <p:nvSpPr>
          <p:cNvPr id="29" name="テキスト ボックス 28">
            <a:extLst>
              <a:ext uri="{FF2B5EF4-FFF2-40B4-BE49-F238E27FC236}">
                <a16:creationId xmlns:a16="http://schemas.microsoft.com/office/drawing/2014/main" id="{163E759E-F436-194A-8657-32D1F29CB1EF}"/>
              </a:ext>
            </a:extLst>
          </p:cNvPr>
          <p:cNvSpPr txBox="1"/>
          <p:nvPr/>
        </p:nvSpPr>
        <p:spPr>
          <a:xfrm>
            <a:off x="9089120" y="1026538"/>
            <a:ext cx="3175359" cy="415498"/>
          </a:xfrm>
          <a:prstGeom prst="rect">
            <a:avLst/>
          </a:prstGeom>
          <a:noFill/>
        </p:spPr>
        <p:txBody>
          <a:bodyPr wrap="square" rtlCol="0">
            <a:spAutoFit/>
          </a:bodyPr>
          <a:lstStyle/>
          <a:p>
            <a:r>
              <a:rPr lang="ja-JP" altLang="en-US" sz="1050"/>
              <a:t>科学技術活動、研究、知的スキルを求められる</a:t>
            </a:r>
            <a:endParaRPr lang="en-US" altLang="ja-JP" sz="1050" dirty="0"/>
          </a:p>
          <a:p>
            <a:r>
              <a:rPr lang="ja-JP" altLang="en-US" sz="1050"/>
              <a:t>活動に対する関心度合い</a:t>
            </a:r>
            <a:endParaRPr kumimoji="1" lang="ja-JP" altLang="en-US" sz="1050"/>
          </a:p>
        </p:txBody>
      </p:sp>
      <p:sp>
        <p:nvSpPr>
          <p:cNvPr id="30" name="正方形/長方形 29">
            <a:extLst>
              <a:ext uri="{FF2B5EF4-FFF2-40B4-BE49-F238E27FC236}">
                <a16:creationId xmlns:a16="http://schemas.microsoft.com/office/drawing/2014/main" id="{F3CDF6FB-AA59-514F-9C79-D3B6FFE88B94}"/>
              </a:ext>
            </a:extLst>
          </p:cNvPr>
          <p:cNvSpPr/>
          <p:nvPr/>
        </p:nvSpPr>
        <p:spPr>
          <a:xfrm>
            <a:off x="6793994" y="3630169"/>
            <a:ext cx="5470486" cy="245732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1"/>
              </a:solidFill>
            </a:endParaRPr>
          </a:p>
        </p:txBody>
      </p:sp>
      <p:graphicFrame>
        <p:nvGraphicFramePr>
          <p:cNvPr id="31" name="表 30">
            <a:extLst>
              <a:ext uri="{FF2B5EF4-FFF2-40B4-BE49-F238E27FC236}">
                <a16:creationId xmlns:a16="http://schemas.microsoft.com/office/drawing/2014/main" id="{050BEAE9-1CDD-3B4C-99C4-FF020B939AF0}"/>
              </a:ext>
            </a:extLst>
          </p:cNvPr>
          <p:cNvGraphicFramePr>
            <a:graphicFrameLocks noGrp="1"/>
          </p:cNvGraphicFramePr>
          <p:nvPr>
            <p:extLst>
              <p:ext uri="{D42A27DB-BD31-4B8C-83A1-F6EECF244321}">
                <p14:modId xmlns:p14="http://schemas.microsoft.com/office/powerpoint/2010/main" val="4173967202"/>
              </p:ext>
            </p:extLst>
          </p:nvPr>
        </p:nvGraphicFramePr>
        <p:xfrm>
          <a:off x="6793994" y="1543314"/>
          <a:ext cx="5470484" cy="1644260"/>
        </p:xfrm>
        <a:graphic>
          <a:graphicData uri="http://schemas.openxmlformats.org/drawingml/2006/table">
            <a:tbl>
              <a:tblPr bandRow="1">
                <a:tableStyleId>{5C22544A-7EE6-4342-B048-85BDC9FD1C3A}</a:tableStyleId>
              </a:tblPr>
              <a:tblGrid>
                <a:gridCol w="2174409">
                  <a:extLst>
                    <a:ext uri="{9D8B030D-6E8A-4147-A177-3AD203B41FA5}">
                      <a16:colId xmlns:a16="http://schemas.microsoft.com/office/drawing/2014/main" val="3102443943"/>
                    </a:ext>
                  </a:extLst>
                </a:gridCol>
                <a:gridCol w="3296075">
                  <a:extLst>
                    <a:ext uri="{9D8B030D-6E8A-4147-A177-3AD203B41FA5}">
                      <a16:colId xmlns:a16="http://schemas.microsoft.com/office/drawing/2014/main" val="3629296168"/>
                    </a:ext>
                  </a:extLst>
                </a:gridCol>
              </a:tblGrid>
              <a:tr h="0">
                <a:tc>
                  <a:txBody>
                    <a:bodyPr/>
                    <a:lstStyle/>
                    <a:p>
                      <a:pPr marL="0" marR="0" lvl="0" indent="0" algn="ctr" defTabSz="51435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100" b="1" dirty="0">
                          <a:solidFill>
                            <a:schemeClr val="accent1"/>
                          </a:solidFill>
                        </a:rPr>
                        <a:t>動機付けられる役割</a:t>
                      </a:r>
                    </a:p>
                    <a:p>
                      <a:pPr marL="0" marR="0" lvl="0" indent="0" algn="ctr" defTabSz="514350" rtl="0" eaLnBrk="1" fontAlgn="auto" latinLnBrk="0" hangingPunct="1">
                        <a:lnSpc>
                          <a:spcPts val="500"/>
                        </a:lnSpc>
                        <a:spcBef>
                          <a:spcPts val="0"/>
                        </a:spcBef>
                        <a:spcAft>
                          <a:spcPts val="0"/>
                        </a:spcAft>
                        <a:buClrTx/>
                        <a:buSzTx/>
                        <a:buFont typeface="Arial" panose="020B0604020202020204" pitchFamily="34" charset="0"/>
                        <a:buNone/>
                        <a:tabLst/>
                        <a:defRPr/>
                      </a:pPr>
                      <a:endParaRPr lang="en-US" altLang="ja-JP" sz="1100" dirty="0">
                        <a:solidFill>
                          <a:schemeClr val="tx1"/>
                        </a:solidFill>
                      </a:endParaRPr>
                    </a:p>
                    <a:p>
                      <a:pPr marL="144000" marR="0" lvl="0" indent="-144000" algn="l" defTabSz="51435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ja-JP" altLang="en-US" sz="800" dirty="0">
                          <a:solidFill>
                            <a:schemeClr val="tx1"/>
                          </a:solidFill>
                        </a:rPr>
                        <a:t>科学的、技術的、社会的な諸現象を理解したり、物事を深く観察し、研究するような役割を好みます。知的なアプローチを駆使する、リサーチが求められるタスクに意欲を示し、研究的興味とも表現されます。</a:t>
                      </a:r>
                    </a:p>
                    <a:p>
                      <a:pPr marL="144000" marR="0" lvl="0" indent="-144000" algn="l" defTabSz="51435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altLang="ja-JP" sz="800" dirty="0">
                          <a:solidFill>
                            <a:schemeClr val="tx1"/>
                          </a:solidFill>
                        </a:rPr>
                        <a:t>｢</a:t>
                      </a:r>
                      <a:r>
                        <a:rPr lang="ja-JP" altLang="en-US" sz="800" dirty="0">
                          <a:solidFill>
                            <a:schemeClr val="tx1"/>
                          </a:solidFill>
                        </a:rPr>
                        <a:t>研究・分析</a:t>
                      </a:r>
                      <a:r>
                        <a:rPr lang="en-US" altLang="ja-JP" sz="800" dirty="0">
                          <a:solidFill>
                            <a:schemeClr val="tx1"/>
                          </a:solidFill>
                        </a:rPr>
                        <a:t>｣</a:t>
                      </a:r>
                      <a:r>
                        <a:rPr lang="ja-JP" altLang="en-US" sz="800" dirty="0">
                          <a:solidFill>
                            <a:schemeClr val="tx1"/>
                          </a:solidFill>
                        </a:rPr>
                        <a:t>に興味がある人は、科学的また技術的な活動、リサーチや知的スキルを中心とする活動に関心があります。</a:t>
                      </a:r>
                    </a:p>
                  </a:txBody>
                  <a:tcPr marL="144000" marR="72000" marT="72000" marB="0">
                    <a:lnL w="12700" cmpd="sng">
                      <a:noFill/>
                    </a:lnL>
                    <a:lnR w="1270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marL="0" marR="0" lvl="0" indent="0" algn="ctr" defTabSz="51435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000" b="1" dirty="0">
                          <a:solidFill>
                            <a:schemeClr val="accent1"/>
                          </a:solidFill>
                        </a:rPr>
                        <a:t>意欲を感じる役割・タスク</a:t>
                      </a:r>
                      <a:endParaRPr lang="en-US" altLang="ja-JP" sz="1000" b="1" dirty="0">
                        <a:solidFill>
                          <a:schemeClr val="accent1"/>
                        </a:solidFill>
                      </a:endParaRPr>
                    </a:p>
                    <a:p>
                      <a:pPr marL="0" marR="0" lvl="0" indent="0" algn="ctr" defTabSz="514350" rtl="0" eaLnBrk="1" fontAlgn="auto" latinLnBrk="0" hangingPunct="1">
                        <a:lnSpc>
                          <a:spcPts val="500"/>
                        </a:lnSpc>
                        <a:spcBef>
                          <a:spcPts val="0"/>
                        </a:spcBef>
                        <a:spcAft>
                          <a:spcPts val="0"/>
                        </a:spcAft>
                        <a:buClrTx/>
                        <a:buSzTx/>
                        <a:buFont typeface="Arial" panose="020B0604020202020204" pitchFamily="34" charset="0"/>
                        <a:buNone/>
                        <a:tabLst/>
                        <a:defRPr/>
                      </a:pPr>
                      <a:endParaRPr lang="en-US" altLang="ja-JP" sz="1000" dirty="0">
                        <a:solidFill>
                          <a:schemeClr val="tx1"/>
                        </a:solidFill>
                      </a:endParaRPr>
                    </a:p>
                    <a:p>
                      <a:pPr marL="144000" marR="0" lvl="0" indent="-144000" algn="l" defTabSz="51435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800" dirty="0">
                          <a:solidFill>
                            <a:schemeClr val="tx1"/>
                          </a:solidFill>
                        </a:rPr>
                        <a:t>商品やサービスに関する研究開発を行う</a:t>
                      </a:r>
                    </a:p>
                    <a:p>
                      <a:pPr marL="144000" marR="0" lvl="0" indent="-144000" algn="l" defTabSz="51435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800" dirty="0">
                          <a:solidFill>
                            <a:schemeClr val="tx1"/>
                          </a:solidFill>
                        </a:rPr>
                        <a:t>最新技術を活用して充たせる市場ニーズや解決できる課題を</a:t>
                      </a:r>
                      <a:br>
                        <a:rPr kumimoji="1" lang="en-US" altLang="ja-JP" sz="800" dirty="0">
                          <a:solidFill>
                            <a:schemeClr val="tx1"/>
                          </a:solidFill>
                        </a:rPr>
                      </a:br>
                      <a:r>
                        <a:rPr kumimoji="1" lang="ja-JP" altLang="en-US" sz="800" dirty="0">
                          <a:solidFill>
                            <a:schemeClr val="tx1"/>
                          </a:solidFill>
                        </a:rPr>
                        <a:t>発見する</a:t>
                      </a:r>
                    </a:p>
                    <a:p>
                      <a:pPr marL="144000" marR="0" lvl="0" indent="-144000" algn="l" defTabSz="51435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800" dirty="0">
                          <a:solidFill>
                            <a:schemeClr val="tx1"/>
                          </a:solidFill>
                        </a:rPr>
                        <a:t>各種のリサーチ実施、その後の成果を学会や社内外のステークホルダーに発表する</a:t>
                      </a:r>
                    </a:p>
                    <a:p>
                      <a:pPr marL="144000" marR="0" lvl="0" indent="-144000" algn="l" defTabSz="51435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800" dirty="0">
                          <a:solidFill>
                            <a:schemeClr val="tx1"/>
                          </a:solidFill>
                        </a:rPr>
                        <a:t>統計学的な手法を使ってデータを分析する</a:t>
                      </a:r>
                    </a:p>
                    <a:p>
                      <a:pPr marL="144000" marR="0" lvl="0" indent="-144000" algn="l" defTabSz="51435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en-US" altLang="ja-JP" sz="800" dirty="0">
                          <a:solidFill>
                            <a:schemeClr val="tx1"/>
                          </a:solidFill>
                        </a:rPr>
                        <a:t>IT</a:t>
                      </a:r>
                      <a:r>
                        <a:rPr kumimoji="1" lang="ja-JP" altLang="en-US" sz="800" dirty="0">
                          <a:solidFill>
                            <a:schemeClr val="tx1"/>
                          </a:solidFill>
                        </a:rPr>
                        <a:t>システム導入における工数や人数面などのリサーチ</a:t>
                      </a:r>
                    </a:p>
                    <a:p>
                      <a:pPr marL="144000" marR="0" lvl="0" indent="-144000" algn="l" defTabSz="51435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800" dirty="0">
                          <a:solidFill>
                            <a:schemeClr val="tx1"/>
                          </a:solidFill>
                        </a:rPr>
                        <a:t>新しい概念の学習や複雑な課題を解決に導く活動</a:t>
                      </a:r>
                    </a:p>
                  </a:txBody>
                  <a:tcPr marL="144000" marR="72000" marT="72000" marB="0">
                    <a:lnL w="12700" cap="flat" cmpd="sng" algn="ctr">
                      <a:solidFill>
                        <a:schemeClr val="bg1"/>
                      </a:solidFill>
                      <a:prstDash val="solid"/>
                      <a:round/>
                      <a:headEnd type="none" w="med" len="med"/>
                      <a:tailEnd type="none" w="med" len="med"/>
                    </a:lnL>
                    <a:lnR w="12700" cmpd="sng">
                      <a:noFill/>
                    </a:lnR>
                    <a:lnT w="19050" cap="flat" cmpd="sng" algn="ctr">
                      <a:noFill/>
                      <a:prstDash val="solid"/>
                      <a:round/>
                      <a:headEnd type="none" w="med" len="med"/>
                      <a:tailEnd type="none" w="med" len="med"/>
                    </a:lnT>
                    <a:lnB w="9525" cap="flat" cmpd="sng" algn="ctr">
                      <a:noFill/>
                      <a:prstDash val="solid"/>
                      <a:round/>
                      <a:headEnd type="none" w="med" len="med"/>
                      <a:tailEnd type="none" w="med" len="med"/>
                    </a:lnB>
                    <a:noFill/>
                  </a:tcPr>
                </a:tc>
                <a:extLst>
                  <a:ext uri="{0D108BD9-81ED-4DB2-BD59-A6C34878D82A}">
                    <a16:rowId xmlns:a16="http://schemas.microsoft.com/office/drawing/2014/main" val="284608551"/>
                  </a:ext>
                </a:extLst>
              </a:tr>
            </a:tbl>
          </a:graphicData>
        </a:graphic>
      </p:graphicFrame>
      <p:sp>
        <p:nvSpPr>
          <p:cNvPr id="32" name="対角する 2 つの角を丸めた四角形 31">
            <a:extLst>
              <a:ext uri="{FF2B5EF4-FFF2-40B4-BE49-F238E27FC236}">
                <a16:creationId xmlns:a16="http://schemas.microsoft.com/office/drawing/2014/main" id="{9B7D58BF-2D5E-7146-A169-3A2621E74E60}"/>
              </a:ext>
            </a:extLst>
          </p:cNvPr>
          <p:cNvSpPr/>
          <p:nvPr/>
        </p:nvSpPr>
        <p:spPr>
          <a:xfrm>
            <a:off x="6793993" y="944242"/>
            <a:ext cx="2123783" cy="468546"/>
          </a:xfrm>
          <a:prstGeom prst="round2DiagRect">
            <a:avLst>
              <a:gd name="adj1" fmla="val 0"/>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a:solidFill>
                  <a:schemeClr val="bg1"/>
                </a:solidFill>
              </a:rPr>
              <a:t>　</a:t>
            </a:r>
            <a:r>
              <a:rPr lang="en-US" altLang="ja-JP" sz="1600" b="1" dirty="0">
                <a:solidFill>
                  <a:schemeClr val="bg1"/>
                </a:solidFill>
              </a:rPr>
              <a:t>  </a:t>
            </a:r>
            <a:r>
              <a:rPr lang="ja-JP" altLang="en-US" sz="1600" b="1">
                <a:solidFill>
                  <a:schemeClr val="bg1"/>
                </a:solidFill>
              </a:rPr>
              <a:t>研究・分析</a:t>
            </a:r>
          </a:p>
        </p:txBody>
      </p:sp>
      <p:graphicFrame>
        <p:nvGraphicFramePr>
          <p:cNvPr id="33" name="表 32">
            <a:extLst>
              <a:ext uri="{FF2B5EF4-FFF2-40B4-BE49-F238E27FC236}">
                <a16:creationId xmlns:a16="http://schemas.microsoft.com/office/drawing/2014/main" id="{4BDBDDF5-DE3D-6449-8377-C06226489ED7}"/>
              </a:ext>
            </a:extLst>
          </p:cNvPr>
          <p:cNvGraphicFramePr>
            <a:graphicFrameLocks noGrp="1"/>
          </p:cNvGraphicFramePr>
          <p:nvPr>
            <p:extLst>
              <p:ext uri="{D42A27DB-BD31-4B8C-83A1-F6EECF244321}">
                <p14:modId xmlns:p14="http://schemas.microsoft.com/office/powerpoint/2010/main" val="2808992676"/>
              </p:ext>
            </p:extLst>
          </p:nvPr>
        </p:nvGraphicFramePr>
        <p:xfrm>
          <a:off x="6793994" y="4229240"/>
          <a:ext cx="5470484" cy="1689980"/>
        </p:xfrm>
        <a:graphic>
          <a:graphicData uri="http://schemas.openxmlformats.org/drawingml/2006/table">
            <a:tbl>
              <a:tblPr bandRow="1">
                <a:tableStyleId>{5C22544A-7EE6-4342-B048-85BDC9FD1C3A}</a:tableStyleId>
              </a:tblPr>
              <a:tblGrid>
                <a:gridCol w="2174409">
                  <a:extLst>
                    <a:ext uri="{9D8B030D-6E8A-4147-A177-3AD203B41FA5}">
                      <a16:colId xmlns:a16="http://schemas.microsoft.com/office/drawing/2014/main" val="3102443943"/>
                    </a:ext>
                  </a:extLst>
                </a:gridCol>
                <a:gridCol w="3296075">
                  <a:extLst>
                    <a:ext uri="{9D8B030D-6E8A-4147-A177-3AD203B41FA5}">
                      <a16:colId xmlns:a16="http://schemas.microsoft.com/office/drawing/2014/main" val="3629296168"/>
                    </a:ext>
                  </a:extLst>
                </a:gridCol>
              </a:tblGrid>
              <a:tr h="679243">
                <a:tc>
                  <a:txBody>
                    <a:bodyPr/>
                    <a:lstStyle/>
                    <a:p>
                      <a:pPr marL="0" marR="0" lvl="0" indent="0" algn="ctr" defTabSz="51435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100" b="1" dirty="0">
                          <a:solidFill>
                            <a:schemeClr val="accent1"/>
                          </a:solidFill>
                        </a:rPr>
                        <a:t>動機付けられる役割</a:t>
                      </a:r>
                    </a:p>
                    <a:p>
                      <a:pPr marL="0" marR="0" lvl="0" indent="0" algn="ctr" defTabSz="514350" rtl="0" eaLnBrk="1" fontAlgn="auto" latinLnBrk="0" hangingPunct="1">
                        <a:lnSpc>
                          <a:spcPts val="500"/>
                        </a:lnSpc>
                        <a:spcBef>
                          <a:spcPts val="0"/>
                        </a:spcBef>
                        <a:spcAft>
                          <a:spcPts val="0"/>
                        </a:spcAft>
                        <a:buClrTx/>
                        <a:buSzTx/>
                        <a:buFont typeface="Arial" panose="020B0604020202020204" pitchFamily="34" charset="0"/>
                        <a:buNone/>
                        <a:tabLst/>
                        <a:defRPr/>
                      </a:pPr>
                      <a:endParaRPr lang="en-US" altLang="ja-JP" sz="1100" dirty="0">
                        <a:solidFill>
                          <a:schemeClr val="tx1"/>
                        </a:solidFill>
                      </a:endParaRPr>
                    </a:p>
                    <a:p>
                      <a:pPr marL="144000" marR="0" lvl="0" indent="-144000" algn="l" defTabSz="51435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ja-JP" altLang="en-US" sz="800" dirty="0">
                          <a:solidFill>
                            <a:schemeClr val="tx1"/>
                          </a:solidFill>
                        </a:rPr>
                        <a:t>想像を膨らませ、オリジナリティーや美的感覚の発揮が求められるような役割を好みます。美術的なアプローチを駆使する、表現が求められるタスクに意欲を示し、芸術的興味とも表現されます。</a:t>
                      </a:r>
                    </a:p>
                    <a:p>
                      <a:pPr marL="144000" marR="0" lvl="0" indent="-144000" algn="l" defTabSz="51435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altLang="ja-JP" sz="800" dirty="0">
                          <a:solidFill>
                            <a:schemeClr val="tx1"/>
                          </a:solidFill>
                        </a:rPr>
                        <a:t>｢</a:t>
                      </a:r>
                      <a:r>
                        <a:rPr lang="ja-JP" altLang="en-US" sz="800" dirty="0">
                          <a:solidFill>
                            <a:schemeClr val="tx1"/>
                          </a:solidFill>
                        </a:rPr>
                        <a:t>クリエイティブ</a:t>
                      </a:r>
                      <a:r>
                        <a:rPr lang="en-US" altLang="ja-JP" sz="800" dirty="0">
                          <a:solidFill>
                            <a:schemeClr val="tx1"/>
                          </a:solidFill>
                        </a:rPr>
                        <a:t>｣</a:t>
                      </a:r>
                      <a:r>
                        <a:rPr lang="ja-JP" altLang="en-US" sz="800" dirty="0">
                          <a:solidFill>
                            <a:schemeClr val="tx1"/>
                          </a:solidFill>
                        </a:rPr>
                        <a:t>に興味がある人は、想像力を発揮し、独創的で、審美的であることが求められる活動に関心があります。</a:t>
                      </a:r>
                    </a:p>
                  </a:txBody>
                  <a:tcPr marL="144000" marR="72000" marT="72000" marB="0">
                    <a:lnL w="12700" cmpd="sng">
                      <a:noFill/>
                    </a:lnL>
                    <a:lnR w="1270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marL="0" marR="0" lvl="0" indent="0" algn="ctr" defTabSz="51435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000" b="1" dirty="0">
                          <a:solidFill>
                            <a:schemeClr val="accent1"/>
                          </a:solidFill>
                        </a:rPr>
                        <a:t>意欲を感じる役割・タスク</a:t>
                      </a:r>
                      <a:endParaRPr lang="en-US" altLang="ja-JP" sz="1000" b="1" dirty="0">
                        <a:solidFill>
                          <a:schemeClr val="accent1"/>
                        </a:solidFill>
                      </a:endParaRPr>
                    </a:p>
                    <a:p>
                      <a:pPr marL="0" marR="0" lvl="0" indent="0" algn="ctr" defTabSz="514350" rtl="0" eaLnBrk="1" fontAlgn="auto" latinLnBrk="0" hangingPunct="1">
                        <a:lnSpc>
                          <a:spcPts val="500"/>
                        </a:lnSpc>
                        <a:spcBef>
                          <a:spcPts val="0"/>
                        </a:spcBef>
                        <a:spcAft>
                          <a:spcPts val="0"/>
                        </a:spcAft>
                        <a:buClrTx/>
                        <a:buSzTx/>
                        <a:buFont typeface="Arial" panose="020B0604020202020204" pitchFamily="34" charset="0"/>
                        <a:buNone/>
                        <a:tabLst/>
                        <a:defRPr/>
                      </a:pPr>
                      <a:endParaRPr lang="en-US" altLang="ja-JP" sz="1000" dirty="0">
                        <a:solidFill>
                          <a:schemeClr val="tx1"/>
                        </a:solidFill>
                      </a:endParaRPr>
                    </a:p>
                    <a:p>
                      <a:pPr marL="144000" marR="0" lvl="0" indent="-144000" algn="l" defTabSz="51435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800" dirty="0">
                          <a:solidFill>
                            <a:schemeClr val="tx1"/>
                          </a:solidFill>
                        </a:rPr>
                        <a:t>概念やコンセプトといった無形・抽象的で具現化しにくい</a:t>
                      </a:r>
                      <a:br>
                        <a:rPr kumimoji="1" lang="en-US" altLang="ja-JP" sz="800" dirty="0">
                          <a:solidFill>
                            <a:schemeClr val="tx1"/>
                          </a:solidFill>
                        </a:rPr>
                      </a:br>
                      <a:r>
                        <a:rPr kumimoji="1" lang="ja-JP" altLang="en-US" sz="800" dirty="0">
                          <a:solidFill>
                            <a:schemeClr val="tx1"/>
                          </a:solidFill>
                        </a:rPr>
                        <a:t>対象を表現する</a:t>
                      </a:r>
                    </a:p>
                    <a:p>
                      <a:pPr marL="144000" marR="0" lvl="0" indent="-144000" algn="l" defTabSz="51435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800" dirty="0">
                          <a:solidFill>
                            <a:schemeClr val="tx1"/>
                          </a:solidFill>
                        </a:rPr>
                        <a:t>広告・出版物、商品パッケージ、</a:t>
                      </a:r>
                      <a:r>
                        <a:rPr kumimoji="1" lang="en-US" altLang="ja-JP" sz="800" dirty="0">
                          <a:solidFill>
                            <a:schemeClr val="tx1"/>
                          </a:solidFill>
                        </a:rPr>
                        <a:t>WEB</a:t>
                      </a:r>
                      <a:r>
                        <a:rPr kumimoji="1" lang="ja-JP" altLang="en-US" sz="800" dirty="0">
                          <a:solidFill>
                            <a:schemeClr val="tx1"/>
                          </a:solidFill>
                        </a:rPr>
                        <a:t>サイトなどのデザイン</a:t>
                      </a:r>
                      <a:br>
                        <a:rPr kumimoji="1" lang="en-US" altLang="ja-JP" sz="800" dirty="0">
                          <a:solidFill>
                            <a:schemeClr val="tx1"/>
                          </a:solidFill>
                        </a:rPr>
                      </a:br>
                      <a:r>
                        <a:rPr kumimoji="1" lang="ja-JP" altLang="en-US" sz="800" dirty="0">
                          <a:solidFill>
                            <a:schemeClr val="tx1"/>
                          </a:solidFill>
                        </a:rPr>
                        <a:t>設計</a:t>
                      </a:r>
                    </a:p>
                    <a:p>
                      <a:pPr marL="144000" marR="0" lvl="0" indent="-144000" algn="l" defTabSz="51435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800" dirty="0">
                          <a:solidFill>
                            <a:schemeClr val="tx1"/>
                          </a:solidFill>
                        </a:rPr>
                        <a:t>顧客や利用者の体験を最大化するためのインターフェイスの</a:t>
                      </a:r>
                      <a:br>
                        <a:rPr kumimoji="1" lang="en-US" altLang="ja-JP" sz="800" dirty="0">
                          <a:solidFill>
                            <a:schemeClr val="tx1"/>
                          </a:solidFill>
                        </a:rPr>
                      </a:br>
                      <a:r>
                        <a:rPr kumimoji="1" lang="ja-JP" altLang="en-US" sz="800" dirty="0">
                          <a:solidFill>
                            <a:schemeClr val="tx1"/>
                          </a:solidFill>
                        </a:rPr>
                        <a:t>改善</a:t>
                      </a:r>
                    </a:p>
                    <a:p>
                      <a:pPr marL="144000" marR="0" lvl="0" indent="-144000" algn="l" defTabSz="51435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800" dirty="0">
                          <a:solidFill>
                            <a:schemeClr val="tx1"/>
                          </a:solidFill>
                        </a:rPr>
                        <a:t>小冊子、パンフレットなどの資料の制作</a:t>
                      </a:r>
                    </a:p>
                    <a:p>
                      <a:pPr marL="144000" marR="0" lvl="0" indent="-144000" algn="l" defTabSz="51435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800" dirty="0">
                          <a:solidFill>
                            <a:schemeClr val="tx1"/>
                          </a:solidFill>
                        </a:rPr>
                        <a:t>イメージやコンセプトを、魅力的な色や形、構図などから考え、視覚的な表現手法を用いて創作する活動</a:t>
                      </a:r>
                    </a:p>
                  </a:txBody>
                  <a:tcPr marL="144000" marR="72000" marT="72000" marB="0">
                    <a:lnL w="12700" cap="flat" cmpd="sng" algn="ctr">
                      <a:solidFill>
                        <a:schemeClr val="bg1"/>
                      </a:solidFill>
                      <a:prstDash val="solid"/>
                      <a:round/>
                      <a:headEnd type="none" w="med" len="med"/>
                      <a:tailEnd type="none" w="med" len="med"/>
                    </a:lnL>
                    <a:lnR w="12700" cmpd="sng">
                      <a:noFill/>
                    </a:lnR>
                    <a:lnT w="19050" cap="flat" cmpd="sng" algn="ctr">
                      <a:noFill/>
                      <a:prstDash val="solid"/>
                      <a:round/>
                      <a:headEnd type="none" w="med" len="med"/>
                      <a:tailEnd type="none" w="med" len="med"/>
                    </a:lnT>
                    <a:lnB w="9525" cap="flat" cmpd="sng" algn="ctr">
                      <a:noFill/>
                      <a:prstDash val="solid"/>
                      <a:round/>
                      <a:headEnd type="none" w="med" len="med"/>
                      <a:tailEnd type="none" w="med" len="med"/>
                    </a:lnB>
                    <a:noFill/>
                  </a:tcPr>
                </a:tc>
                <a:extLst>
                  <a:ext uri="{0D108BD9-81ED-4DB2-BD59-A6C34878D82A}">
                    <a16:rowId xmlns:a16="http://schemas.microsoft.com/office/drawing/2014/main" val="284608551"/>
                  </a:ext>
                </a:extLst>
              </a:tr>
            </a:tbl>
          </a:graphicData>
        </a:graphic>
      </p:graphicFrame>
      <p:sp>
        <p:nvSpPr>
          <p:cNvPr id="34" name="対角する 2 つの角を丸めた四角形 33">
            <a:extLst>
              <a:ext uri="{FF2B5EF4-FFF2-40B4-BE49-F238E27FC236}">
                <a16:creationId xmlns:a16="http://schemas.microsoft.com/office/drawing/2014/main" id="{F59FE50F-424E-F440-A179-0FF09231A8EE}"/>
              </a:ext>
            </a:extLst>
          </p:cNvPr>
          <p:cNvSpPr/>
          <p:nvPr/>
        </p:nvSpPr>
        <p:spPr>
          <a:xfrm>
            <a:off x="6793992" y="3630168"/>
            <a:ext cx="2123783" cy="468546"/>
          </a:xfrm>
          <a:prstGeom prst="round2DiagRect">
            <a:avLst>
              <a:gd name="adj1" fmla="val 0"/>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spc="-150">
                <a:solidFill>
                  <a:schemeClr val="bg1"/>
                </a:solidFill>
              </a:rPr>
              <a:t>　</a:t>
            </a:r>
            <a:r>
              <a:rPr lang="en-US" altLang="ja-JP" sz="1600" b="1" spc="-150" dirty="0">
                <a:solidFill>
                  <a:schemeClr val="bg1"/>
                </a:solidFill>
              </a:rPr>
              <a:t>  </a:t>
            </a:r>
            <a:r>
              <a:rPr lang="ja-JP" altLang="en-US" sz="1600" b="1" spc="-150">
                <a:solidFill>
                  <a:schemeClr val="bg1"/>
                </a:solidFill>
              </a:rPr>
              <a:t>クリエイティブ</a:t>
            </a:r>
          </a:p>
        </p:txBody>
      </p:sp>
      <p:sp>
        <p:nvSpPr>
          <p:cNvPr id="35" name="テキスト ボックス 34">
            <a:extLst>
              <a:ext uri="{FF2B5EF4-FFF2-40B4-BE49-F238E27FC236}">
                <a16:creationId xmlns:a16="http://schemas.microsoft.com/office/drawing/2014/main" id="{E7D4D92D-8AD3-1F44-B021-14D87C67C55C}"/>
              </a:ext>
            </a:extLst>
          </p:cNvPr>
          <p:cNvSpPr txBox="1"/>
          <p:nvPr/>
        </p:nvSpPr>
        <p:spPr>
          <a:xfrm>
            <a:off x="9089120" y="3712464"/>
            <a:ext cx="3175359" cy="415498"/>
          </a:xfrm>
          <a:prstGeom prst="rect">
            <a:avLst/>
          </a:prstGeom>
          <a:noFill/>
        </p:spPr>
        <p:txBody>
          <a:bodyPr wrap="square" rtlCol="0">
            <a:spAutoFit/>
          </a:bodyPr>
          <a:lstStyle/>
          <a:p>
            <a:r>
              <a:rPr lang="ja-JP" altLang="en-US" sz="1050"/>
              <a:t>創造性や想像力、独創的で美的センスを</a:t>
            </a:r>
            <a:endParaRPr lang="en-US" altLang="ja-JP" sz="1050" dirty="0"/>
          </a:p>
          <a:p>
            <a:r>
              <a:rPr lang="ja-JP" altLang="en-US" sz="1050"/>
              <a:t>必要とする活動に対する関心度合い</a:t>
            </a:r>
            <a:endParaRPr kumimoji="1" lang="ja-JP" altLang="en-US" sz="1050"/>
          </a:p>
        </p:txBody>
      </p:sp>
      <p:sp>
        <p:nvSpPr>
          <p:cNvPr id="36" name="正方形/長方形 35">
            <a:extLst>
              <a:ext uri="{FF2B5EF4-FFF2-40B4-BE49-F238E27FC236}">
                <a16:creationId xmlns:a16="http://schemas.microsoft.com/office/drawing/2014/main" id="{6F51C2A8-2C4C-9F41-8087-3807A7139C55}"/>
              </a:ext>
            </a:extLst>
          </p:cNvPr>
          <p:cNvSpPr/>
          <p:nvPr/>
        </p:nvSpPr>
        <p:spPr>
          <a:xfrm>
            <a:off x="6793994" y="6316095"/>
            <a:ext cx="5470486" cy="280961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1"/>
              </a:solidFill>
            </a:endParaRPr>
          </a:p>
        </p:txBody>
      </p:sp>
      <p:graphicFrame>
        <p:nvGraphicFramePr>
          <p:cNvPr id="37" name="表 36">
            <a:extLst>
              <a:ext uri="{FF2B5EF4-FFF2-40B4-BE49-F238E27FC236}">
                <a16:creationId xmlns:a16="http://schemas.microsoft.com/office/drawing/2014/main" id="{5B886F10-1E59-5549-8917-2E50B60C68F2}"/>
              </a:ext>
            </a:extLst>
          </p:cNvPr>
          <p:cNvGraphicFramePr>
            <a:graphicFrameLocks noGrp="1"/>
          </p:cNvGraphicFramePr>
          <p:nvPr>
            <p:extLst>
              <p:ext uri="{D42A27DB-BD31-4B8C-83A1-F6EECF244321}">
                <p14:modId xmlns:p14="http://schemas.microsoft.com/office/powerpoint/2010/main" val="1539740330"/>
              </p:ext>
            </p:extLst>
          </p:nvPr>
        </p:nvGraphicFramePr>
        <p:xfrm>
          <a:off x="6793994" y="6915166"/>
          <a:ext cx="5470484" cy="2041134"/>
        </p:xfrm>
        <a:graphic>
          <a:graphicData uri="http://schemas.openxmlformats.org/drawingml/2006/table">
            <a:tbl>
              <a:tblPr bandRow="1">
                <a:tableStyleId>{5C22544A-7EE6-4342-B048-85BDC9FD1C3A}</a:tableStyleId>
              </a:tblPr>
              <a:tblGrid>
                <a:gridCol w="2174409">
                  <a:extLst>
                    <a:ext uri="{9D8B030D-6E8A-4147-A177-3AD203B41FA5}">
                      <a16:colId xmlns:a16="http://schemas.microsoft.com/office/drawing/2014/main" val="3102443943"/>
                    </a:ext>
                  </a:extLst>
                </a:gridCol>
                <a:gridCol w="3296075">
                  <a:extLst>
                    <a:ext uri="{9D8B030D-6E8A-4147-A177-3AD203B41FA5}">
                      <a16:colId xmlns:a16="http://schemas.microsoft.com/office/drawing/2014/main" val="3629296168"/>
                    </a:ext>
                  </a:extLst>
                </a:gridCol>
              </a:tblGrid>
              <a:tr h="2041134">
                <a:tc>
                  <a:txBody>
                    <a:bodyPr/>
                    <a:lstStyle/>
                    <a:p>
                      <a:pPr marL="0" marR="0" lvl="0" indent="0" algn="ctr" defTabSz="51435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100" b="1" dirty="0">
                          <a:solidFill>
                            <a:schemeClr val="accent1"/>
                          </a:solidFill>
                        </a:rPr>
                        <a:t>動機付けられる役割</a:t>
                      </a:r>
                    </a:p>
                    <a:p>
                      <a:pPr marL="0" marR="0" lvl="0" indent="0" algn="ctr" defTabSz="514350" rtl="0" eaLnBrk="1" fontAlgn="auto" latinLnBrk="0" hangingPunct="1">
                        <a:lnSpc>
                          <a:spcPts val="500"/>
                        </a:lnSpc>
                        <a:spcBef>
                          <a:spcPts val="0"/>
                        </a:spcBef>
                        <a:spcAft>
                          <a:spcPts val="0"/>
                        </a:spcAft>
                        <a:buClrTx/>
                        <a:buSzTx/>
                        <a:buFont typeface="Arial" panose="020B0604020202020204" pitchFamily="34" charset="0"/>
                        <a:buNone/>
                        <a:tabLst/>
                        <a:defRPr/>
                      </a:pPr>
                      <a:endParaRPr lang="en-US" altLang="ja-JP" sz="1100" dirty="0">
                        <a:solidFill>
                          <a:schemeClr val="tx1"/>
                        </a:solidFill>
                      </a:endParaRPr>
                    </a:p>
                    <a:p>
                      <a:pPr marL="144000" marR="0" lvl="0" indent="-144000" algn="l" defTabSz="51435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ja-JP" altLang="en-US" sz="800" dirty="0">
                          <a:solidFill>
                            <a:schemeClr val="tx1"/>
                          </a:solidFill>
                        </a:rPr>
                        <a:t>育成や教育、啓蒙などを目的とした他者との接点が求められる役割を好みます。社会的、倫理的になことに価値をおく機能や活動に対する興味を指し、社会的興味とも表現されます。</a:t>
                      </a:r>
                    </a:p>
                    <a:p>
                      <a:pPr marL="144000" marR="0" lvl="0" indent="-144000" algn="l" defTabSz="51435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ja-JP" altLang="en-US" sz="800" dirty="0">
                          <a:solidFill>
                            <a:schemeClr val="tx1"/>
                          </a:solidFill>
                        </a:rPr>
                        <a:t>「人的サービス」に興味がある人は、他の人を支援したり、人のための福祉に貢献したり、妥協点を探って一緒に仕事をしたりする活動に関心があります。</a:t>
                      </a:r>
                    </a:p>
                  </a:txBody>
                  <a:tcPr marL="144000" marR="72000" marT="72000" marB="0">
                    <a:lnL w="12700" cmpd="sng">
                      <a:noFill/>
                    </a:lnL>
                    <a:lnR w="1270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marL="0" marR="0" lvl="0" indent="0" algn="ctr" defTabSz="51435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000" b="1" dirty="0">
                          <a:solidFill>
                            <a:schemeClr val="accent1"/>
                          </a:solidFill>
                        </a:rPr>
                        <a:t>意欲を感じる役割・タスク</a:t>
                      </a:r>
                      <a:endParaRPr lang="en-US" altLang="ja-JP" sz="1000" b="1" dirty="0">
                        <a:solidFill>
                          <a:schemeClr val="accent1"/>
                        </a:solidFill>
                      </a:endParaRPr>
                    </a:p>
                    <a:p>
                      <a:pPr marL="0" marR="0" lvl="0" indent="0" algn="ctr" defTabSz="514350" rtl="0" eaLnBrk="1" fontAlgn="auto" latinLnBrk="0" hangingPunct="1">
                        <a:lnSpc>
                          <a:spcPts val="500"/>
                        </a:lnSpc>
                        <a:spcBef>
                          <a:spcPts val="0"/>
                        </a:spcBef>
                        <a:spcAft>
                          <a:spcPts val="0"/>
                        </a:spcAft>
                        <a:buClrTx/>
                        <a:buSzTx/>
                        <a:buFont typeface="Arial" panose="020B0604020202020204" pitchFamily="34" charset="0"/>
                        <a:buNone/>
                        <a:tabLst/>
                        <a:defRPr/>
                      </a:pPr>
                      <a:endParaRPr lang="en-US" altLang="ja-JP" sz="1000" dirty="0">
                        <a:solidFill>
                          <a:schemeClr val="tx1"/>
                        </a:solidFill>
                      </a:endParaRPr>
                    </a:p>
                    <a:p>
                      <a:pPr marL="144000" marR="0" lvl="0" indent="-144000" algn="l" defTabSz="51435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800" dirty="0">
                          <a:solidFill>
                            <a:schemeClr val="tx1"/>
                          </a:solidFill>
                        </a:rPr>
                        <a:t>人を動機づけ、支援する活動</a:t>
                      </a:r>
                    </a:p>
                    <a:p>
                      <a:pPr marL="144000" marR="0" lvl="0" indent="-144000" algn="l" defTabSz="51435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800" dirty="0">
                          <a:solidFill>
                            <a:schemeClr val="tx1"/>
                          </a:solidFill>
                        </a:rPr>
                        <a:t>社内外の地域や社会コミュニティーとの関わり</a:t>
                      </a:r>
                    </a:p>
                    <a:p>
                      <a:pPr marL="144000" marR="0" lvl="0" indent="-144000" algn="l" defTabSz="51435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800" dirty="0">
                          <a:solidFill>
                            <a:schemeClr val="tx1"/>
                          </a:solidFill>
                        </a:rPr>
                        <a:t>企業経営における人事機能（採用・配置・人材育成業務など）に関わるタスク</a:t>
                      </a:r>
                    </a:p>
                    <a:p>
                      <a:pPr marL="144000" marR="0" lvl="0" indent="-144000" algn="l" defTabSz="51435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800" dirty="0">
                          <a:solidFill>
                            <a:schemeClr val="tx1"/>
                          </a:solidFill>
                        </a:rPr>
                        <a:t>社員や部下のキャリア形成支援や人材育成計画の立案と実行</a:t>
                      </a:r>
                    </a:p>
                    <a:p>
                      <a:pPr marL="144000" marR="0" lvl="0" indent="-144000" algn="l" defTabSz="51435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800" dirty="0">
                          <a:solidFill>
                            <a:schemeClr val="tx1"/>
                          </a:solidFill>
                        </a:rPr>
                        <a:t>研修カリキュラムや教材を設計し、ワークショップなどで</a:t>
                      </a:r>
                      <a:br>
                        <a:rPr kumimoji="1" lang="en-US" altLang="ja-JP" sz="800" dirty="0">
                          <a:solidFill>
                            <a:schemeClr val="tx1"/>
                          </a:solidFill>
                        </a:rPr>
                      </a:br>
                      <a:r>
                        <a:rPr kumimoji="1" lang="ja-JP" altLang="en-US" sz="800" dirty="0">
                          <a:solidFill>
                            <a:schemeClr val="tx1"/>
                          </a:solidFill>
                        </a:rPr>
                        <a:t>ファシリテーションを行う</a:t>
                      </a:r>
                    </a:p>
                    <a:p>
                      <a:pPr marL="144000" marR="0" lvl="0" indent="-144000" algn="l" defTabSz="51435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800" dirty="0">
                          <a:solidFill>
                            <a:schemeClr val="tx1"/>
                          </a:solidFill>
                        </a:rPr>
                        <a:t>他者を援助したり、理解することで組織全体の問題解決へと</a:t>
                      </a:r>
                      <a:br>
                        <a:rPr kumimoji="1" lang="en-US" altLang="ja-JP" sz="800" dirty="0">
                          <a:solidFill>
                            <a:schemeClr val="tx1"/>
                          </a:solidFill>
                        </a:rPr>
                      </a:br>
                      <a:r>
                        <a:rPr kumimoji="1" lang="ja-JP" altLang="en-US" sz="800" dirty="0">
                          <a:solidFill>
                            <a:schemeClr val="tx1"/>
                          </a:solidFill>
                        </a:rPr>
                        <a:t>向かう活動</a:t>
                      </a:r>
                    </a:p>
                  </a:txBody>
                  <a:tcPr marL="144000" marR="72000" marT="72000" marB="0">
                    <a:lnL w="12700" cap="flat" cmpd="sng" algn="ctr">
                      <a:solidFill>
                        <a:schemeClr val="bg1"/>
                      </a:solidFill>
                      <a:prstDash val="solid"/>
                      <a:round/>
                      <a:headEnd type="none" w="med" len="med"/>
                      <a:tailEnd type="none" w="med" len="med"/>
                    </a:lnL>
                    <a:lnR w="12700" cmpd="sng">
                      <a:noFill/>
                    </a:lnR>
                    <a:lnT w="19050" cap="flat" cmpd="sng" algn="ctr">
                      <a:noFill/>
                      <a:prstDash val="solid"/>
                      <a:round/>
                      <a:headEnd type="none" w="med" len="med"/>
                      <a:tailEnd type="none" w="med" len="med"/>
                    </a:lnT>
                    <a:lnB w="9525" cap="flat" cmpd="sng" algn="ctr">
                      <a:noFill/>
                      <a:prstDash val="solid"/>
                      <a:round/>
                      <a:headEnd type="none" w="med" len="med"/>
                      <a:tailEnd type="none" w="med" len="med"/>
                    </a:lnB>
                    <a:noFill/>
                  </a:tcPr>
                </a:tc>
                <a:extLst>
                  <a:ext uri="{0D108BD9-81ED-4DB2-BD59-A6C34878D82A}">
                    <a16:rowId xmlns:a16="http://schemas.microsoft.com/office/drawing/2014/main" val="284608551"/>
                  </a:ext>
                </a:extLst>
              </a:tr>
            </a:tbl>
          </a:graphicData>
        </a:graphic>
      </p:graphicFrame>
      <p:sp>
        <p:nvSpPr>
          <p:cNvPr id="38" name="対角する 2 つの角を丸めた四角形 37">
            <a:extLst>
              <a:ext uri="{FF2B5EF4-FFF2-40B4-BE49-F238E27FC236}">
                <a16:creationId xmlns:a16="http://schemas.microsoft.com/office/drawing/2014/main" id="{F56AEFC0-DAA7-5A46-A986-9A2732E23E08}"/>
              </a:ext>
            </a:extLst>
          </p:cNvPr>
          <p:cNvSpPr/>
          <p:nvPr/>
        </p:nvSpPr>
        <p:spPr>
          <a:xfrm>
            <a:off x="6793992" y="6316094"/>
            <a:ext cx="2123783" cy="468546"/>
          </a:xfrm>
          <a:prstGeom prst="round2DiagRect">
            <a:avLst>
              <a:gd name="adj1" fmla="val 0"/>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a:solidFill>
                  <a:schemeClr val="bg1"/>
                </a:solidFill>
              </a:rPr>
              <a:t>　</a:t>
            </a:r>
            <a:r>
              <a:rPr lang="en-US" altLang="ja-JP" sz="1600" b="1" dirty="0">
                <a:solidFill>
                  <a:schemeClr val="bg1"/>
                </a:solidFill>
              </a:rPr>
              <a:t>  </a:t>
            </a:r>
            <a:r>
              <a:rPr lang="ja-JP" altLang="en-US" sz="1600" b="1">
                <a:solidFill>
                  <a:schemeClr val="bg1"/>
                </a:solidFill>
              </a:rPr>
              <a:t>人的</a:t>
            </a:r>
            <a:r>
              <a:rPr lang="ja-JP" altLang="en-US" sz="1600" b="1" spc="-150">
                <a:solidFill>
                  <a:schemeClr val="bg1"/>
                </a:solidFill>
              </a:rPr>
              <a:t>サービス</a:t>
            </a:r>
          </a:p>
        </p:txBody>
      </p:sp>
      <p:sp>
        <p:nvSpPr>
          <p:cNvPr id="39" name="テキスト ボックス 38">
            <a:extLst>
              <a:ext uri="{FF2B5EF4-FFF2-40B4-BE49-F238E27FC236}">
                <a16:creationId xmlns:a16="http://schemas.microsoft.com/office/drawing/2014/main" id="{28E721E4-93C9-2E40-BC7E-2D8EC5AFE5C2}"/>
              </a:ext>
            </a:extLst>
          </p:cNvPr>
          <p:cNvSpPr txBox="1"/>
          <p:nvPr/>
        </p:nvSpPr>
        <p:spPr>
          <a:xfrm>
            <a:off x="9089120" y="6398390"/>
            <a:ext cx="3175359" cy="415498"/>
          </a:xfrm>
          <a:prstGeom prst="rect">
            <a:avLst/>
          </a:prstGeom>
          <a:noFill/>
        </p:spPr>
        <p:txBody>
          <a:bodyPr wrap="square" rtlCol="0">
            <a:spAutoFit/>
          </a:bodyPr>
          <a:lstStyle/>
          <a:p>
            <a:r>
              <a:rPr lang="ja-JP" altLang="en-US" sz="1050"/>
              <a:t>助ける活動や、誰かと一緒に仕事をしたり</a:t>
            </a:r>
            <a:endParaRPr lang="en-US" altLang="ja-JP" sz="1050" dirty="0"/>
          </a:p>
          <a:p>
            <a:r>
              <a:rPr lang="ja-JP" altLang="en-US" sz="1050"/>
              <a:t>自発的な支援活動を行うことに対する関心度合い</a:t>
            </a:r>
            <a:endParaRPr kumimoji="1" lang="ja-JP" altLang="en-US" sz="1050"/>
          </a:p>
        </p:txBody>
      </p:sp>
      <p:pic>
        <p:nvPicPr>
          <p:cNvPr id="9" name="図 8">
            <a:extLst>
              <a:ext uri="{FF2B5EF4-FFF2-40B4-BE49-F238E27FC236}">
                <a16:creationId xmlns:a16="http://schemas.microsoft.com/office/drawing/2014/main" id="{B86062F2-6CD7-0F44-A311-6C029F7F05AB}"/>
              </a:ext>
            </a:extLst>
          </p:cNvPr>
          <p:cNvPicPr>
            <a:picLocks noChangeAspect="1"/>
          </p:cNvPicPr>
          <p:nvPr/>
        </p:nvPicPr>
        <p:blipFill>
          <a:blip r:embed="rId2"/>
          <a:stretch>
            <a:fillRect/>
          </a:stretch>
        </p:blipFill>
        <p:spPr>
          <a:xfrm>
            <a:off x="664915" y="3725099"/>
            <a:ext cx="281440" cy="241863"/>
          </a:xfrm>
          <a:prstGeom prst="rect">
            <a:avLst/>
          </a:prstGeom>
        </p:spPr>
      </p:pic>
      <p:pic>
        <p:nvPicPr>
          <p:cNvPr id="10" name="図 9">
            <a:extLst>
              <a:ext uri="{FF2B5EF4-FFF2-40B4-BE49-F238E27FC236}">
                <a16:creationId xmlns:a16="http://schemas.microsoft.com/office/drawing/2014/main" id="{EB51DA2D-8F69-1C43-AA12-591AC42301E2}"/>
              </a:ext>
            </a:extLst>
          </p:cNvPr>
          <p:cNvPicPr>
            <a:picLocks noChangeAspect="1"/>
          </p:cNvPicPr>
          <p:nvPr/>
        </p:nvPicPr>
        <p:blipFill>
          <a:blip r:embed="rId3"/>
          <a:stretch>
            <a:fillRect/>
          </a:stretch>
        </p:blipFill>
        <p:spPr>
          <a:xfrm>
            <a:off x="6926577" y="998737"/>
            <a:ext cx="244600" cy="346912"/>
          </a:xfrm>
          <a:prstGeom prst="rect">
            <a:avLst/>
          </a:prstGeom>
        </p:spPr>
      </p:pic>
      <p:pic>
        <p:nvPicPr>
          <p:cNvPr id="13" name="図 12">
            <a:extLst>
              <a:ext uri="{FF2B5EF4-FFF2-40B4-BE49-F238E27FC236}">
                <a16:creationId xmlns:a16="http://schemas.microsoft.com/office/drawing/2014/main" id="{F087C520-4AEF-F84F-81B7-2721A1D47CA0}"/>
              </a:ext>
            </a:extLst>
          </p:cNvPr>
          <p:cNvPicPr>
            <a:picLocks noChangeAspect="1"/>
          </p:cNvPicPr>
          <p:nvPr/>
        </p:nvPicPr>
        <p:blipFill>
          <a:blip r:embed="rId4"/>
          <a:stretch>
            <a:fillRect/>
          </a:stretch>
        </p:blipFill>
        <p:spPr>
          <a:xfrm>
            <a:off x="647647" y="6398390"/>
            <a:ext cx="279169" cy="288175"/>
          </a:xfrm>
          <a:prstGeom prst="rect">
            <a:avLst/>
          </a:prstGeom>
        </p:spPr>
      </p:pic>
      <p:pic>
        <p:nvPicPr>
          <p:cNvPr id="2" name="図 1">
            <a:extLst>
              <a:ext uri="{FF2B5EF4-FFF2-40B4-BE49-F238E27FC236}">
                <a16:creationId xmlns:a16="http://schemas.microsoft.com/office/drawing/2014/main" id="{99559441-E590-FF47-A49A-CF1B0FF49A1A}"/>
              </a:ext>
            </a:extLst>
          </p:cNvPr>
          <p:cNvPicPr>
            <a:picLocks noChangeAspect="1"/>
          </p:cNvPicPr>
          <p:nvPr/>
        </p:nvPicPr>
        <p:blipFill>
          <a:blip r:embed="rId5"/>
          <a:stretch>
            <a:fillRect/>
          </a:stretch>
        </p:blipFill>
        <p:spPr>
          <a:xfrm>
            <a:off x="6903718" y="3682671"/>
            <a:ext cx="265471" cy="329905"/>
          </a:xfrm>
          <a:prstGeom prst="rect">
            <a:avLst/>
          </a:prstGeom>
        </p:spPr>
      </p:pic>
      <p:pic>
        <p:nvPicPr>
          <p:cNvPr id="5" name="図 4">
            <a:extLst>
              <a:ext uri="{FF2B5EF4-FFF2-40B4-BE49-F238E27FC236}">
                <a16:creationId xmlns:a16="http://schemas.microsoft.com/office/drawing/2014/main" id="{27835BE8-B6B2-C245-9E4E-EA1AA85855D9}"/>
              </a:ext>
            </a:extLst>
          </p:cNvPr>
          <p:cNvPicPr>
            <a:picLocks noChangeAspect="1"/>
          </p:cNvPicPr>
          <p:nvPr/>
        </p:nvPicPr>
        <p:blipFill>
          <a:blip r:embed="rId6"/>
          <a:stretch>
            <a:fillRect/>
          </a:stretch>
        </p:blipFill>
        <p:spPr>
          <a:xfrm>
            <a:off x="6857758" y="6441254"/>
            <a:ext cx="427165" cy="226746"/>
          </a:xfrm>
          <a:prstGeom prst="rect">
            <a:avLst/>
          </a:prstGeom>
        </p:spPr>
      </p:pic>
      <p:pic>
        <p:nvPicPr>
          <p:cNvPr id="14" name="図 13">
            <a:extLst>
              <a:ext uri="{FF2B5EF4-FFF2-40B4-BE49-F238E27FC236}">
                <a16:creationId xmlns:a16="http://schemas.microsoft.com/office/drawing/2014/main" id="{25960DA7-CD9E-FE4A-83D1-03892C21A7EF}"/>
              </a:ext>
            </a:extLst>
          </p:cNvPr>
          <p:cNvPicPr>
            <a:picLocks noChangeAspect="1"/>
          </p:cNvPicPr>
          <p:nvPr/>
        </p:nvPicPr>
        <p:blipFill>
          <a:blip r:embed="rId7"/>
          <a:stretch>
            <a:fillRect/>
          </a:stretch>
        </p:blipFill>
        <p:spPr>
          <a:xfrm>
            <a:off x="621316" y="1039313"/>
            <a:ext cx="319018" cy="277895"/>
          </a:xfrm>
          <a:prstGeom prst="rect">
            <a:avLst/>
          </a:prstGeom>
        </p:spPr>
      </p:pic>
      <p:sp>
        <p:nvSpPr>
          <p:cNvPr id="4" name="フッター プレースホルダー 3">
            <a:extLst>
              <a:ext uri="{FF2B5EF4-FFF2-40B4-BE49-F238E27FC236}">
                <a16:creationId xmlns:a16="http://schemas.microsoft.com/office/drawing/2014/main" id="{BB78CB7D-7C2E-B1FE-F558-834B50F1767E}"/>
              </a:ext>
            </a:extLst>
          </p:cNvPr>
          <p:cNvSpPr>
            <a:spLocks noGrp="1"/>
          </p:cNvSpPr>
          <p:nvPr>
            <p:ph type="ftr" sz="quarter" idx="11"/>
          </p:nvPr>
        </p:nvSpPr>
        <p:spPr>
          <a:xfrm>
            <a:off x="3625776" y="9154478"/>
            <a:ext cx="5292000" cy="511175"/>
          </a:xfrm>
        </p:spPr>
        <p:txBody>
          <a:bodyPr/>
          <a:lstStyle/>
          <a:p>
            <a:r>
              <a:rPr kumimoji="1" lang="en-US" altLang="ja-JP" dirty="0"/>
              <a:t>Copyright©️ 2023 HRD, Inc. All Rights Reserved. Strictly Confidential.</a:t>
            </a:r>
            <a:endParaRPr kumimoji="1" lang="ja-JP" altLang="en-US" dirty="0"/>
          </a:p>
        </p:txBody>
      </p:sp>
      <p:sp>
        <p:nvSpPr>
          <p:cNvPr id="8" name="スライド番号プレースホルダー 7">
            <a:extLst>
              <a:ext uri="{FF2B5EF4-FFF2-40B4-BE49-F238E27FC236}">
                <a16:creationId xmlns:a16="http://schemas.microsoft.com/office/drawing/2014/main" id="{EF898FA8-7C74-C329-D5EC-BB8E83AA985A}"/>
              </a:ext>
            </a:extLst>
          </p:cNvPr>
          <p:cNvSpPr>
            <a:spLocks noGrp="1"/>
          </p:cNvSpPr>
          <p:nvPr>
            <p:ph type="sldNum" sz="quarter" idx="12"/>
          </p:nvPr>
        </p:nvSpPr>
        <p:spPr>
          <a:xfrm>
            <a:off x="9089120" y="9154478"/>
            <a:ext cx="2880360" cy="511175"/>
          </a:xfrm>
        </p:spPr>
        <p:txBody>
          <a:bodyPr/>
          <a:lstStyle/>
          <a:p>
            <a:fld id="{651C1A6C-06D8-354A-806C-E0007B6F593F}" type="slidenum">
              <a:rPr kumimoji="1" lang="ja-JP" altLang="en-US" smtClean="0"/>
              <a:t>1</a:t>
            </a:fld>
            <a:endParaRPr kumimoji="1" lang="ja-JP" altLang="en-US" dirty="0"/>
          </a:p>
        </p:txBody>
      </p:sp>
    </p:spTree>
    <p:extLst>
      <p:ext uri="{BB962C8B-B14F-4D97-AF65-F5344CB8AC3E}">
        <p14:creationId xmlns:p14="http://schemas.microsoft.com/office/powerpoint/2010/main" val="211945232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ecd2a911-04af-4728-8a4a-48cdad16d67e">
      <Terms xmlns="http://schemas.microsoft.com/office/infopath/2007/PartnerControls"/>
    </lcf76f155ced4ddcb4097134ff3c332f>
    <_x5951__x7d04__x66f8__x756a__x53f7_ xmlns="ecd2a911-04af-4728-8a4a-48cdad16d67e" xsi:nil="true"/>
    <TaxCatchAll xmlns="0cec52fe-58ff-46f5-99cb-620ef23623c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A42336783F56D41ADBFF25E04B830F8" ma:contentTypeVersion="18" ma:contentTypeDescription="新しいドキュメントを作成します。" ma:contentTypeScope="" ma:versionID="3297854d51de735aa12d003c0ee11ba3">
  <xsd:schema xmlns:xsd="http://www.w3.org/2001/XMLSchema" xmlns:xs="http://www.w3.org/2001/XMLSchema" xmlns:p="http://schemas.microsoft.com/office/2006/metadata/properties" xmlns:ns2="ecd2a911-04af-4728-8a4a-48cdad16d67e" xmlns:ns3="0cec52fe-58ff-46f5-99cb-620ef23623c4" targetNamespace="http://schemas.microsoft.com/office/2006/metadata/properties" ma:root="true" ma:fieldsID="d65dece6cebea69de3a7ccbd6d4c1770" ns2:_="" ns3:_="">
    <xsd:import namespace="ecd2a911-04af-4728-8a4a-48cdad16d67e"/>
    <xsd:import namespace="0cec52fe-58ff-46f5-99cb-620ef23623c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ServiceLocation" minOccurs="0"/>
                <xsd:element ref="ns2:MediaLengthInSeconds" minOccurs="0"/>
                <xsd:element ref="ns2:_x5951__x7d04__x66f8__x756a__x53f7_"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cd2a911-04af-4728-8a4a-48cdad16d67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_x5951__x7d04__x66f8__x756a__x53f7_" ma:index="21" nillable="true" ma:displayName="Vimeo URL" ma:description="PWなし　限定公開のURLです。" ma:format="Dropdown" ma:internalName="_x5951__x7d04__x66f8__x756a__x53f7_">
      <xsd:simpleType>
        <xsd:restriction base="dms:Text">
          <xsd:maxLength value="255"/>
        </xsd:restriction>
      </xsd:simpleType>
    </xsd:element>
    <xsd:element name="lcf76f155ced4ddcb4097134ff3c332f" ma:index="23" nillable="true" ma:taxonomy="true" ma:internalName="lcf76f155ced4ddcb4097134ff3c332f" ma:taxonomyFieldName="MediaServiceImageTags" ma:displayName="画像タグ" ma:readOnly="false" ma:fieldId="{5cf76f15-5ced-4ddc-b409-7134ff3c332f}" ma:taxonomyMulti="true" ma:sspId="e44628f4-24c6-4305-8e41-3b91c20c1f3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cec52fe-58ff-46f5-99cb-620ef23623c4" elementFormDefault="qualified">
    <xsd:import namespace="http://schemas.microsoft.com/office/2006/documentManagement/types"/>
    <xsd:import namespace="http://schemas.microsoft.com/office/infopath/2007/PartnerControls"/>
    <xsd:element name="SharedWithUsers" ma:index="17"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共有相手の詳細情報" ma:internalName="SharedWithDetails" ma:readOnly="true">
      <xsd:simpleType>
        <xsd:restriction base="dms:Note">
          <xsd:maxLength value="255"/>
        </xsd:restriction>
      </xsd:simpleType>
    </xsd:element>
    <xsd:element name="TaxCatchAll" ma:index="24" nillable="true" ma:displayName="Taxonomy Catch All Column" ma:hidden="true" ma:list="{6d4e38b3-ff04-49ed-8246-121a149f1efc}" ma:internalName="TaxCatchAll" ma:showField="CatchAllData" ma:web="0cec52fe-58ff-46f5-99cb-620ef23623c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A533B99-89F0-452C-BCD1-0E581458FC99}">
  <ds:schemaRefs>
    <ds:schemaRef ds:uri="http://schemas.microsoft.com/office/2006/metadata/properties"/>
    <ds:schemaRef ds:uri="http://schemas.microsoft.com/office/infopath/2007/PartnerControls"/>
    <ds:schemaRef ds:uri="ecd2a911-04af-4728-8a4a-48cdad16d67e"/>
    <ds:schemaRef ds:uri="0cec52fe-58ff-46f5-99cb-620ef23623c4"/>
  </ds:schemaRefs>
</ds:datastoreItem>
</file>

<file path=customXml/itemProps2.xml><?xml version="1.0" encoding="utf-8"?>
<ds:datastoreItem xmlns:ds="http://schemas.openxmlformats.org/officeDocument/2006/customXml" ds:itemID="{63400347-39E6-43C4-AC34-F05CAD065EA8}">
  <ds:schemaRefs>
    <ds:schemaRef ds:uri="http://schemas.microsoft.com/sharepoint/v3/contenttype/forms"/>
  </ds:schemaRefs>
</ds:datastoreItem>
</file>

<file path=customXml/itemProps3.xml><?xml version="1.0" encoding="utf-8"?>
<ds:datastoreItem xmlns:ds="http://schemas.openxmlformats.org/officeDocument/2006/customXml" ds:itemID="{411B3EE5-77CD-4943-8627-3A5C5C440E1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cd2a911-04af-4728-8a4a-48cdad16d67e"/>
    <ds:schemaRef ds:uri="0cec52fe-58ff-46f5-99cb-620ef23623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124</TotalTime>
  <Words>1133</Words>
  <Application>Microsoft Office PowerPoint</Application>
  <PresentationFormat>A3 297x420 mm</PresentationFormat>
  <Paragraphs>92</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MS Gothic</vt:lpstr>
      <vt:lpstr>游ゴシック</vt:lpstr>
      <vt:lpstr>游ゴシック Light</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Ebato Sae</cp:lastModifiedBy>
  <cp:revision>25</cp:revision>
  <dcterms:created xsi:type="dcterms:W3CDTF">2021-05-11T01:14:36Z</dcterms:created>
  <dcterms:modified xsi:type="dcterms:W3CDTF">2023-08-20T13:49:34Z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0x010100BA42336783F56D41ADBFF25E04B830F8</vt:lpwstr>
  </property>
  <property fmtid="{D5CDD505-2E9C-101B-9397-08002B2CF9AE}" pid="3" name="MediaServiceImageTags">
    <vt:lpwstr/>
  </property>
</Properties>
</file>