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32"/>
  </p:notesMasterIdLst>
  <p:sldIdLst>
    <p:sldId id="260" r:id="rId5"/>
    <p:sldId id="263" r:id="rId6"/>
    <p:sldId id="261" r:id="rId7"/>
    <p:sldId id="262" r:id="rId8"/>
    <p:sldId id="265" r:id="rId9"/>
    <p:sldId id="266" r:id="rId10"/>
    <p:sldId id="267" r:id="rId11"/>
    <p:sldId id="268" r:id="rId12"/>
    <p:sldId id="269" r:id="rId13"/>
    <p:sldId id="270" r:id="rId14"/>
    <p:sldId id="292" r:id="rId15"/>
    <p:sldId id="271" r:id="rId16"/>
    <p:sldId id="272" r:id="rId17"/>
    <p:sldId id="274" r:id="rId18"/>
    <p:sldId id="275" r:id="rId19"/>
    <p:sldId id="278" r:id="rId20"/>
    <p:sldId id="279" r:id="rId21"/>
    <p:sldId id="281" r:id="rId22"/>
    <p:sldId id="280" r:id="rId23"/>
    <p:sldId id="282" r:id="rId24"/>
    <p:sldId id="283" r:id="rId25"/>
    <p:sldId id="285" r:id="rId26"/>
    <p:sldId id="288" r:id="rId27"/>
    <p:sldId id="286" r:id="rId28"/>
    <p:sldId id="287" r:id="rId29"/>
    <p:sldId id="289" r:id="rId30"/>
    <p:sldId id="290" r:id="rId3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73" autoAdjust="0"/>
    <p:restoredTop sz="94660"/>
  </p:normalViewPr>
  <p:slideViewPr>
    <p:cSldViewPr>
      <p:cViewPr varScale="1">
        <p:scale>
          <a:sx n="59" d="100"/>
          <a:sy n="59" d="100"/>
        </p:scale>
        <p:origin x="1616" y="5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Relationship Id="rId8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B2E1B0-312A-46D3-93DB-D7FE62538892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BE10A3-616E-4E7A-87BA-A905D3046B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008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3200">
                <a:solidFill>
                  <a:schemeClr val="tx1"/>
                </a:solidFill>
                <a:latin typeface="Lucida Calligraphy" pitchFamily="66" charset="0"/>
                <a:cs typeface="Arial" panose="020B0604020202020204" pitchFamily="34" charset="0"/>
              </a:defRPr>
            </a:lvl1pPr>
            <a:lvl2pPr marL="742950" indent="-285750" defTabSz="966788">
              <a:defRPr sz="3200">
                <a:solidFill>
                  <a:schemeClr val="tx1"/>
                </a:solidFill>
                <a:latin typeface="Lucida Calligraphy" pitchFamily="66" charset="0"/>
                <a:cs typeface="Arial" panose="020B0604020202020204" pitchFamily="34" charset="0"/>
              </a:defRPr>
            </a:lvl2pPr>
            <a:lvl3pPr marL="1143000" indent="-228600" defTabSz="966788">
              <a:defRPr sz="3200">
                <a:solidFill>
                  <a:schemeClr val="tx1"/>
                </a:solidFill>
                <a:latin typeface="Lucida Calligraphy" pitchFamily="66" charset="0"/>
                <a:cs typeface="Arial" panose="020B0604020202020204" pitchFamily="34" charset="0"/>
              </a:defRPr>
            </a:lvl3pPr>
            <a:lvl4pPr marL="1600200" indent="-228600" defTabSz="966788">
              <a:defRPr sz="3200">
                <a:solidFill>
                  <a:schemeClr val="tx1"/>
                </a:solidFill>
                <a:latin typeface="Lucida Calligraphy" pitchFamily="66" charset="0"/>
                <a:cs typeface="Arial" panose="020B0604020202020204" pitchFamily="34" charset="0"/>
              </a:defRPr>
            </a:lvl4pPr>
            <a:lvl5pPr marL="2057400" indent="-228600" defTabSz="966788">
              <a:defRPr sz="3200">
                <a:solidFill>
                  <a:schemeClr val="tx1"/>
                </a:solidFill>
                <a:latin typeface="Lucida Calligraphy" pitchFamily="66" charset="0"/>
                <a:cs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Lucida Calligraphy" pitchFamily="66" charset="0"/>
                <a:cs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Lucida Calligraphy" pitchFamily="66" charset="0"/>
                <a:cs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Lucida Calligraphy" pitchFamily="66" charset="0"/>
                <a:cs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Lucida Calligraphy" pitchFamily="66" charset="0"/>
                <a:cs typeface="Arial" panose="020B0604020202020204" pitchFamily="34" charset="0"/>
              </a:defRPr>
            </a:lvl9pPr>
          </a:lstStyle>
          <a:p>
            <a:fld id="{956B58BB-C4E7-4F9D-AC8F-92AEEF6E49CC}" type="slidenum">
              <a:rPr lang="en-US" altLang="en-US" sz="1200" smtClean="0">
                <a:latin typeface="Arial" panose="020B0604020202020204" pitchFamily="34" charset="0"/>
              </a:rPr>
              <a:pPr/>
              <a:t>11</a:t>
            </a:fld>
            <a:endParaRPr lang="en-US" altLang="en-US" sz="1200">
              <a:latin typeface="Arial" panose="020B0604020202020204" pitchFamily="34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20795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889"/>
          <a:stretch/>
        </p:blipFill>
        <p:spPr>
          <a:xfrm>
            <a:off x="3281680" y="0"/>
            <a:ext cx="586232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86200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7023" y="5715000"/>
            <a:ext cx="3099777" cy="9144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 userDrawn="1"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00" b="25800"/>
          <a:stretch/>
        </p:blipFill>
        <p:spPr bwMode="auto">
          <a:xfrm>
            <a:off x="44245" y="0"/>
            <a:ext cx="9055510" cy="3946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4906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2215C0-9BBE-46DA-BC90-9A7C9136851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9650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67056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 txBox="1">
            <a:spLocks/>
          </p:cNvSpPr>
          <p:nvPr userDrawn="1"/>
        </p:nvSpPr>
        <p:spPr>
          <a:xfrm>
            <a:off x="0" y="6474946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© 2015 Profiles International, LLC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0625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492875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© 2015 Profiles International, LLC</a:t>
            </a:r>
          </a:p>
        </p:txBody>
      </p:sp>
    </p:spTree>
    <p:extLst>
      <p:ext uri="{BB962C8B-B14F-4D97-AF65-F5344CB8AC3E}">
        <p14:creationId xmlns:p14="http://schemas.microsoft.com/office/powerpoint/2010/main" val="4234820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6705600" cy="1143000"/>
          </a:xfrm>
        </p:spPr>
        <p:txBody>
          <a:bodyPr>
            <a:noAutofit/>
          </a:bodyPr>
          <a:lstStyle>
            <a:lvl1pPr>
              <a:defRPr lang="en-US" sz="4000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492875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© 2015 Profiles International, LLC</a:t>
            </a:r>
          </a:p>
        </p:txBody>
      </p:sp>
    </p:spTree>
    <p:extLst>
      <p:ext uri="{BB962C8B-B14F-4D97-AF65-F5344CB8AC3E}">
        <p14:creationId xmlns:p14="http://schemas.microsoft.com/office/powerpoint/2010/main" val="1439329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6705600" cy="1143000"/>
          </a:xfrm>
        </p:spPr>
        <p:txBody>
          <a:bodyPr>
            <a:noAutofit/>
          </a:bodyPr>
          <a:lstStyle>
            <a:lvl1pPr>
              <a:defRPr lang="en-US" sz="4000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492875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© 2015 Profiles International, LLC</a:t>
            </a:r>
          </a:p>
        </p:txBody>
      </p:sp>
    </p:spTree>
    <p:extLst>
      <p:ext uri="{BB962C8B-B14F-4D97-AF65-F5344CB8AC3E}">
        <p14:creationId xmlns:p14="http://schemas.microsoft.com/office/powerpoint/2010/main" val="2919866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6705600" cy="1143000"/>
          </a:xfrm>
        </p:spPr>
        <p:txBody>
          <a:bodyPr>
            <a:noAutofit/>
          </a:bodyPr>
          <a:lstStyle>
            <a:lvl1pPr>
              <a:defRPr lang="en-US" sz="4000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492875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© 2015 Profiles International, LLC</a:t>
            </a:r>
          </a:p>
        </p:txBody>
      </p:sp>
    </p:spTree>
    <p:extLst>
      <p:ext uri="{BB962C8B-B14F-4D97-AF65-F5344CB8AC3E}">
        <p14:creationId xmlns:p14="http://schemas.microsoft.com/office/powerpoint/2010/main" val="806489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492875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© 2015 Profiles International, LLC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889"/>
          <a:stretch/>
        </p:blipFill>
        <p:spPr>
          <a:xfrm>
            <a:off x="3281680" y="0"/>
            <a:ext cx="586232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200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492875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© 2015 Profiles International, LLC</a:t>
            </a:r>
          </a:p>
        </p:txBody>
      </p:sp>
    </p:spTree>
    <p:extLst>
      <p:ext uri="{BB962C8B-B14F-4D97-AF65-F5344CB8AC3E}">
        <p14:creationId xmlns:p14="http://schemas.microsoft.com/office/powerpoint/2010/main" val="482767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492875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© 2015 Profiles International, LLC</a:t>
            </a:r>
          </a:p>
        </p:txBody>
      </p:sp>
    </p:spTree>
    <p:extLst>
      <p:ext uri="{BB962C8B-B14F-4D97-AF65-F5344CB8AC3E}">
        <p14:creationId xmlns:p14="http://schemas.microsoft.com/office/powerpoint/2010/main" val="3751333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889"/>
          <a:stretch/>
        </p:blipFill>
        <p:spPr>
          <a:xfrm>
            <a:off x="3281680" y="0"/>
            <a:ext cx="5862320" cy="6858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802" b="80645"/>
          <a:stretch/>
        </p:blipFill>
        <p:spPr>
          <a:xfrm>
            <a:off x="0" y="0"/>
            <a:ext cx="7516167" cy="132735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274638"/>
            <a:ext cx="6705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474946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© 2015 Profiles International, LLC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-228600"/>
            <a:ext cx="243840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2458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</p:sldLayoutIdLst>
  <p:txStyles>
    <p:titleStyle>
      <a:lvl1pPr algn="l" defTabSz="914400" rtl="0" eaLnBrk="1" latinLnBrk="0" hangingPunct="1">
        <a:spcBef>
          <a:spcPct val="0"/>
        </a:spcBef>
        <a:buNone/>
        <a:defRPr lang="en-US" sz="4000" kern="1200" dirty="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Trebuchet MS" panose="020B0603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745315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EXECUTIVE SESSION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Review PXT Distribution Curve and what we measure.</a:t>
            </a:r>
          </a:p>
          <a:p>
            <a:r>
              <a:rPr lang="en-US" dirty="0"/>
              <a:t>Focus discussion on strengths associated with being in the upper or lower 16 percentile and the 68 percentile.</a:t>
            </a:r>
          </a:p>
          <a:p>
            <a:r>
              <a:rPr lang="en-US" b="1" dirty="0">
                <a:solidFill>
                  <a:srgbClr val="C00000"/>
                </a:solidFill>
              </a:rPr>
              <a:t>Don’t discuss the negative or utilize a Performance Model during the session.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09600" y="17526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274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429" t="13715" r="29143" b="16191"/>
          <a:stretch>
            <a:fillRect/>
          </a:stretch>
        </p:blipFill>
        <p:spPr bwMode="auto">
          <a:xfrm>
            <a:off x="2057400" y="1219200"/>
            <a:ext cx="485775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762092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EXECUTIVE SESSION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x-none" b="1" dirty="0"/>
              <a:t>Thinking Style:</a:t>
            </a:r>
            <a:r>
              <a:rPr lang="x-none" dirty="0"/>
              <a:t> Basically, Thinking Style refers to how they prefer to learn. The conversation is centered on their preferences for processing, retaining and communicating information.  What impact does their style have on others?</a:t>
            </a:r>
            <a:endParaRPr lang="en-US" dirty="0"/>
          </a:p>
          <a:p>
            <a:pPr marL="0" indent="0">
              <a:buNone/>
            </a:pPr>
            <a:r>
              <a:rPr lang="x-none" dirty="0"/>
              <a:t> </a:t>
            </a:r>
            <a:endParaRPr lang="en-US" dirty="0"/>
          </a:p>
          <a:p>
            <a:r>
              <a:rPr lang="x-none" b="1" dirty="0"/>
              <a:t>Behavioral Traits</a:t>
            </a:r>
            <a:r>
              <a:rPr lang="x-none" dirty="0"/>
              <a:t>: How do they utilize their strengths?  Do others allow them to utilize or acknowledge the strength?  What impact does their strengths have on others? </a:t>
            </a:r>
            <a:endParaRPr lang="en-US" dirty="0"/>
          </a:p>
          <a:p>
            <a:pPr marL="0" indent="0">
              <a:buNone/>
            </a:pPr>
            <a:r>
              <a:rPr lang="x-none" dirty="0"/>
              <a:t> </a:t>
            </a:r>
            <a:endParaRPr lang="en-US" dirty="0"/>
          </a:p>
          <a:p>
            <a:r>
              <a:rPr lang="x-none" b="1" dirty="0"/>
              <a:t>Interest</a:t>
            </a:r>
            <a:r>
              <a:rPr lang="x-none" dirty="0"/>
              <a:t>: Use this section of the ProfileXT to discover what type of activities will engage and motivate your client.  How will you incorporate these into a coaching engagement?</a:t>
            </a:r>
            <a:endParaRPr lang="en-US" dirty="0"/>
          </a:p>
          <a:p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09600" y="17526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600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EXECUTIVE SESSION BENEFITS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x-none" dirty="0"/>
              <a:t>Your clients will now have a better understanding of their strengths and how to utilize their strengths in their current and future roles. </a:t>
            </a:r>
            <a:endParaRPr lang="en-US" dirty="0"/>
          </a:p>
          <a:p>
            <a:pPr lvl="0"/>
            <a:r>
              <a:rPr lang="en-US" dirty="0"/>
              <a:t>You will have a much better understanding of how to coach, train and develop them to their fullest potential</a:t>
            </a:r>
          </a:p>
          <a:p>
            <a:r>
              <a:rPr lang="x-none" dirty="0"/>
              <a:t>Your client now understands how objective data can help them make an informed </a:t>
            </a:r>
            <a:r>
              <a:rPr lang="en-US" dirty="0"/>
              <a:t>leadership </a:t>
            </a:r>
            <a:r>
              <a:rPr lang="x-none" dirty="0"/>
              <a:t>decision</a:t>
            </a:r>
            <a:r>
              <a:rPr lang="en-US" dirty="0"/>
              <a:t>s</a:t>
            </a:r>
            <a:r>
              <a:rPr lang="x-none" dirty="0"/>
              <a:t>, based on quantifiable criteria. </a:t>
            </a:r>
            <a:endParaRPr lang="en-US" dirty="0"/>
          </a:p>
          <a:p>
            <a:pPr lvl="0"/>
            <a:endParaRPr lang="en-US" dirty="0"/>
          </a:p>
          <a:p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09600" y="17526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623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6781800" cy="1143000"/>
          </a:xfrm>
        </p:spPr>
        <p:txBody>
          <a:bodyPr/>
          <a:lstStyle/>
          <a:p>
            <a:r>
              <a:rPr lang="en-US" sz="3600" dirty="0"/>
              <a:t>EXECUTIVE LEADERSHIP SESSION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en-US" dirty="0"/>
          </a:p>
          <a:p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09600" y="17526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</a:rPr>
              <a:t>Important Note: The corner stone of a successful </a:t>
            </a:r>
            <a:r>
              <a:rPr lang="en-US" b="1" dirty="0"/>
              <a:t>Executive Leadership Session </a:t>
            </a:r>
            <a:r>
              <a:rPr lang="en-US" b="1" dirty="0">
                <a:solidFill>
                  <a:srgbClr val="C00000"/>
                </a:solidFill>
              </a:rPr>
              <a:t>is to make sure that your client has completed their ProfileXT and their personal </a:t>
            </a:r>
            <a:r>
              <a:rPr lang="en-US" b="1" dirty="0"/>
              <a:t>Executive Session</a:t>
            </a:r>
            <a:r>
              <a:rPr lang="en-US" b="1" dirty="0">
                <a:solidFill>
                  <a:srgbClr val="C00000"/>
                </a:solidFill>
              </a:rPr>
              <a:t>.</a:t>
            </a:r>
          </a:p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</a:rPr>
              <a:t>Without it the results will be less than expected</a:t>
            </a:r>
          </a:p>
          <a:p>
            <a:pPr marL="0" indent="0">
              <a:buNone/>
            </a:pPr>
            <a:endParaRPr lang="en-US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4400" b="1" dirty="0">
                <a:solidFill>
                  <a:srgbClr val="C00000"/>
                </a:solidFill>
              </a:rPr>
              <a:t>Focus is on Individual  Leadership </a:t>
            </a:r>
            <a:endParaRPr lang="en-US" sz="4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2517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6781800" cy="1143000"/>
          </a:xfrm>
        </p:spPr>
        <p:txBody>
          <a:bodyPr/>
          <a:lstStyle/>
          <a:p>
            <a:r>
              <a:rPr lang="en-US" sz="3600" dirty="0"/>
              <a:t>EXECUTIVE LEADERSHIP SESSION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Process for an Executive Leadership Session:</a:t>
            </a:r>
          </a:p>
          <a:p>
            <a:r>
              <a:rPr lang="en-US" dirty="0"/>
              <a:t>Utilize </a:t>
            </a:r>
            <a:r>
              <a:rPr lang="en-US" b="1" dirty="0"/>
              <a:t>Active and  Appreciative </a:t>
            </a:r>
            <a:r>
              <a:rPr lang="en-US" dirty="0"/>
              <a:t>inquiry during the session.</a:t>
            </a:r>
          </a:p>
          <a:p>
            <a:r>
              <a:rPr lang="en-US" dirty="0"/>
              <a:t>Your goal is to be on </a:t>
            </a:r>
            <a:r>
              <a:rPr lang="en-US" u="sng" dirty="0"/>
              <a:t>equal footing </a:t>
            </a:r>
            <a:r>
              <a:rPr lang="en-US" dirty="0"/>
              <a:t>with the client and help them arrive at insights specific to their </a:t>
            </a:r>
            <a:r>
              <a:rPr lang="en-US" b="1" dirty="0"/>
              <a:t>Leadership Strengths and Challenges</a:t>
            </a:r>
          </a:p>
          <a:p>
            <a:r>
              <a:rPr lang="en-US" dirty="0"/>
              <a:t>Illuminate inherent Leadership potential and approach to confronting challenges</a:t>
            </a:r>
          </a:p>
          <a:p>
            <a:endParaRPr lang="en-US" dirty="0"/>
          </a:p>
          <a:p>
            <a:pPr lvl="0"/>
            <a:endParaRPr lang="en-US" dirty="0"/>
          </a:p>
          <a:p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09600" y="17526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716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6781800" cy="1143000"/>
          </a:xfrm>
        </p:spPr>
        <p:txBody>
          <a:bodyPr/>
          <a:lstStyle/>
          <a:p>
            <a:r>
              <a:rPr lang="en-US" sz="3600" dirty="0"/>
              <a:t>EXECUTIVE LEADERSHIP SESSION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Provide client with copy of PXT Executive Leadership report 3 days before session.</a:t>
            </a:r>
          </a:p>
          <a:p>
            <a:pPr lvl="0"/>
            <a:r>
              <a:rPr lang="en-US" dirty="0"/>
              <a:t>Ask them to read it, set it aside for a couple of days.  </a:t>
            </a:r>
          </a:p>
          <a:p>
            <a:pPr lvl="0"/>
            <a:r>
              <a:rPr lang="en-US" dirty="0"/>
              <a:t>Then re-read it and identify 3 strengths  they can build upon and 3 challenges they want to address,</a:t>
            </a:r>
          </a:p>
          <a:p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09600" y="17526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7248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6781800" cy="1143000"/>
          </a:xfrm>
        </p:spPr>
        <p:txBody>
          <a:bodyPr/>
          <a:lstStyle/>
          <a:p>
            <a:r>
              <a:rPr lang="en-US" sz="3600" dirty="0"/>
              <a:t>EXECUTIVE LEADERSHIP SESSION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 algn="ctr">
              <a:buNone/>
            </a:pPr>
            <a:r>
              <a:rPr lang="en-US" b="1" dirty="0"/>
              <a:t>Conduct Executive Leadership Session</a:t>
            </a:r>
          </a:p>
          <a:p>
            <a:r>
              <a:rPr lang="en-US" dirty="0"/>
              <a:t>Review PXT Distribution Curve and where your client scored on each scale.</a:t>
            </a:r>
          </a:p>
          <a:p>
            <a:r>
              <a:rPr lang="en-US" dirty="0"/>
              <a:t>Let them know that we can typically communicate effectively and work well with people that score 2 sten marks either side of where we score.</a:t>
            </a:r>
          </a:p>
          <a:p>
            <a:r>
              <a:rPr lang="en-US" dirty="0"/>
              <a:t>Discuss the challenge areas and any negative impact they may have on others.  Listen for insights and blind spots.</a:t>
            </a:r>
          </a:p>
          <a:p>
            <a:pPr lvl="0"/>
            <a:endParaRPr lang="en-US" dirty="0"/>
          </a:p>
          <a:p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09600" y="17526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337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6781800" cy="1143000"/>
          </a:xfrm>
        </p:spPr>
        <p:txBody>
          <a:bodyPr/>
          <a:lstStyle/>
          <a:p>
            <a:r>
              <a:rPr lang="en-US" sz="3600" dirty="0"/>
              <a:t>EXECUTIVE LEADERSHIP SESSION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Insights and Key Questions</a:t>
            </a:r>
          </a:p>
          <a:p>
            <a:pPr lvl="0"/>
            <a:r>
              <a:rPr lang="en-US" dirty="0"/>
              <a:t>How to utilize this knowledge to maximize your leadership talent</a:t>
            </a:r>
            <a:r>
              <a:rPr lang="en-US" b="1" dirty="0"/>
              <a:t> </a:t>
            </a:r>
            <a:r>
              <a:rPr lang="en-US" dirty="0"/>
              <a:t>and become a better leader.</a:t>
            </a:r>
          </a:p>
          <a:p>
            <a:pPr lvl="0"/>
            <a:r>
              <a:rPr lang="en-US" dirty="0"/>
              <a:t>Illuminate inherent Executive potential and approach to confronting challenges.</a:t>
            </a:r>
          </a:p>
          <a:p>
            <a:endParaRPr lang="en-US" dirty="0"/>
          </a:p>
          <a:p>
            <a:pPr lvl="0"/>
            <a:endParaRPr lang="en-US" dirty="0"/>
          </a:p>
          <a:p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09600" y="17526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92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6781800" cy="1143000"/>
          </a:xfrm>
        </p:spPr>
        <p:txBody>
          <a:bodyPr/>
          <a:lstStyle/>
          <a:p>
            <a:r>
              <a:rPr lang="en-US" sz="3600" dirty="0"/>
              <a:t>EXECUTIVE LEADERSHIP SESSION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en-US" dirty="0"/>
          </a:p>
          <a:p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09600" y="17526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dirty="0"/>
              <a:t>What is the impact these strengths/challenges have on meeting the initiatives of the organization, direct reports, team and clients.</a:t>
            </a:r>
          </a:p>
          <a:p>
            <a:pPr lvl="0"/>
            <a:r>
              <a:rPr lang="en-US" dirty="0"/>
              <a:t>How are these strengths being leveraged to their fullest by each member of the Executive Team?</a:t>
            </a:r>
          </a:p>
          <a:p>
            <a:r>
              <a:rPr lang="en-US" dirty="0"/>
              <a:t>How are these be leveraged to benefit of the team and the organization strategic initiatives.</a:t>
            </a:r>
          </a:p>
          <a:p>
            <a:pPr lvl="0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961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EXECUTIVE SESSION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sz="3600" b="1" dirty="0"/>
              <a:t>The Executive Session works with High Performing People in Leadership Roles</a:t>
            </a:r>
          </a:p>
          <a:p>
            <a:pPr marL="0" indent="0" algn="ctr">
              <a:buNone/>
            </a:pPr>
            <a:endParaRPr lang="en-US" sz="3600" b="1" dirty="0"/>
          </a:p>
          <a:p>
            <a:pPr marL="0" indent="0" algn="ctr">
              <a:buNone/>
            </a:pPr>
            <a:r>
              <a:rPr lang="en-US" sz="3600" b="1" dirty="0"/>
              <a:t>Your goal is to improve results in ways that are sustainable over Time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09600" y="17526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6218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6781800" cy="1143000"/>
          </a:xfrm>
        </p:spPr>
        <p:txBody>
          <a:bodyPr/>
          <a:lstStyle/>
          <a:p>
            <a:r>
              <a:rPr lang="en-US" sz="3600" dirty="0"/>
              <a:t>EXECUTIVE LEADERSHIP SESSION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 algn="ctr">
              <a:buNone/>
            </a:pPr>
            <a:r>
              <a:rPr lang="en-US" b="1" dirty="0"/>
              <a:t>Your approach to meeting the Six Components of Leadership Success</a:t>
            </a:r>
          </a:p>
          <a:p>
            <a:pPr marL="0" indent="0">
              <a:buNone/>
            </a:pPr>
            <a:r>
              <a:rPr lang="en-US" dirty="0"/>
              <a:t>	• Innovating Strategic Initiatives</a:t>
            </a:r>
          </a:p>
          <a:p>
            <a:pPr marL="0" indent="0">
              <a:buNone/>
            </a:pPr>
            <a:r>
              <a:rPr lang="en-US" dirty="0"/>
              <a:t>	• Maximizing Resources</a:t>
            </a:r>
          </a:p>
          <a:p>
            <a:pPr marL="0" indent="0">
              <a:buNone/>
            </a:pPr>
            <a:r>
              <a:rPr lang="en-US" dirty="0"/>
              <a:t>	• Utilizing Organizational Synergies</a:t>
            </a:r>
          </a:p>
          <a:p>
            <a:pPr marL="0" indent="0">
              <a:buNone/>
            </a:pPr>
            <a:r>
              <a:rPr lang="en-US" dirty="0"/>
              <a:t>	• Producing Quality Results</a:t>
            </a:r>
          </a:p>
          <a:p>
            <a:pPr marL="0" indent="0">
              <a:buNone/>
            </a:pPr>
            <a:r>
              <a:rPr lang="en-US" dirty="0"/>
              <a:t>	• Mentoring Others</a:t>
            </a:r>
          </a:p>
          <a:p>
            <a:pPr marL="0" indent="0">
              <a:buNone/>
            </a:pPr>
            <a:r>
              <a:rPr lang="en-US"/>
              <a:t>	• </a:t>
            </a:r>
            <a:r>
              <a:rPr lang="en-US" dirty="0"/>
              <a:t>Maintaining High Personal Standards</a:t>
            </a:r>
          </a:p>
          <a:p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09600" y="17526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437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Provides the information you need to identify 8 Management and Leadership Competencies &amp; 18 Supporting Skill Sets for Individual Development</a:t>
            </a:r>
          </a:p>
          <a:p>
            <a:r>
              <a:rPr lang="en-AU" dirty="0"/>
              <a:t>Identification of individual strengths and developmental areas in comparison to Leadership Competencies with action steps for personal development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6705600" cy="1143000"/>
          </a:xfrm>
        </p:spPr>
        <p:txBody>
          <a:bodyPr/>
          <a:lstStyle/>
          <a:p>
            <a:r>
              <a:rPr lang="en-US" dirty="0"/>
              <a:t>EXECUTIVE LEADERSHIP 360</a:t>
            </a:r>
          </a:p>
        </p:txBody>
      </p:sp>
    </p:spTree>
    <p:extLst>
      <p:ext uri="{BB962C8B-B14F-4D97-AF65-F5344CB8AC3E}">
        <p14:creationId xmlns:p14="http://schemas.microsoft.com/office/powerpoint/2010/main" val="11891395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EXECUTIVE LEADERSHIP 360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839200" cy="4525963"/>
          </a:xfrm>
        </p:spPr>
        <p:txBody>
          <a:bodyPr/>
          <a:lstStyle/>
          <a:p>
            <a:pPr lvl="0"/>
            <a:r>
              <a:rPr lang="en-AU" dirty="0"/>
              <a:t>Alignment of Coaching, Training and Development needs with the Strategic plan of the organization.</a:t>
            </a:r>
          </a:p>
          <a:p>
            <a:r>
              <a:rPr lang="en-AU" dirty="0"/>
              <a:t>Providing valuable insight regarding alignment of the management group to the organizations goals &amp; objectives.</a:t>
            </a:r>
            <a:endParaRPr lang="en-US" dirty="0"/>
          </a:p>
          <a:p>
            <a:r>
              <a:rPr lang="en-AU" dirty="0"/>
              <a:t>Determine expectations for the human capital aspects of the organization’s long-term strategic objectives.</a:t>
            </a:r>
            <a:endParaRPr lang="en-US" dirty="0"/>
          </a:p>
          <a:p>
            <a:pPr lvl="0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71023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EXECUTIVE LEADERSHIP 360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/>
              <a:t>Individual  Insights and Questions</a:t>
            </a:r>
          </a:p>
          <a:p>
            <a:r>
              <a:rPr lang="en-US" dirty="0"/>
              <a:t>Perceptions of  Boss, Peers &amp; Direct Report</a:t>
            </a:r>
          </a:p>
          <a:p>
            <a:r>
              <a:rPr lang="en-US" dirty="0"/>
              <a:t>How do I rate on key Leadership Competences</a:t>
            </a:r>
          </a:p>
          <a:p>
            <a:r>
              <a:rPr lang="en-US" dirty="0"/>
              <a:t>My understanding of critical requirements of my position.</a:t>
            </a:r>
          </a:p>
          <a:p>
            <a:r>
              <a:rPr lang="en-US" dirty="0"/>
              <a:t>Alignment with my boss and organization</a:t>
            </a:r>
          </a:p>
          <a:p>
            <a:r>
              <a:rPr lang="en-US" dirty="0"/>
              <a:t>What are my specific development goals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8929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EXECUTIVE LEADERSHIP 360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Organizational (Strategic) Insights &amp; Questions</a:t>
            </a:r>
          </a:p>
          <a:p>
            <a:r>
              <a:rPr lang="en-US" dirty="0"/>
              <a:t>Are we Fit to Execute our Strategic Plan</a:t>
            </a:r>
          </a:p>
          <a:p>
            <a:r>
              <a:rPr lang="en-US" dirty="0"/>
              <a:t>Do we have the competencies, Skills essential for Success?</a:t>
            </a:r>
          </a:p>
          <a:p>
            <a:r>
              <a:rPr lang="en-US" dirty="0"/>
              <a:t>What are our critical development priorities?</a:t>
            </a:r>
          </a:p>
          <a:p>
            <a:r>
              <a:rPr lang="en-US" dirty="0"/>
              <a:t>How do we utilize current management and leadership competencies &amp; build for the future?</a:t>
            </a:r>
          </a:p>
        </p:txBody>
      </p:sp>
    </p:spTree>
    <p:extLst>
      <p:ext uri="{BB962C8B-B14F-4D97-AF65-F5344CB8AC3E}">
        <p14:creationId xmlns:p14="http://schemas.microsoft.com/office/powerpoint/2010/main" val="38162358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EXECUTIVE LEADERSHIP 360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Final Steps for Leadership Development</a:t>
            </a:r>
          </a:p>
          <a:p>
            <a:r>
              <a:rPr lang="en-US" dirty="0"/>
              <a:t>Develop an Individual Development Plan (IDP)</a:t>
            </a:r>
          </a:p>
          <a:p>
            <a:r>
              <a:rPr lang="en-US" dirty="0"/>
              <a:t>Utilize the (IDP)frame work in the PXT and Check Point Application Manuals </a:t>
            </a:r>
          </a:p>
          <a:p>
            <a:r>
              <a:rPr lang="en-US" dirty="0"/>
              <a:t>Conduct comparison Check Point 6 months to a year after initial Check Point.</a:t>
            </a:r>
          </a:p>
          <a:p>
            <a:r>
              <a:rPr lang="en-US" dirty="0"/>
              <a:t>Then annually there after.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1305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nd.14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2613" y="187857"/>
            <a:ext cx="5005387" cy="630025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9A356C5-64F9-46B7-A284-6A0C197899C3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-36944" y="6648131"/>
            <a:ext cx="308494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© 2010 Profiles International www.profilesinternational.com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4428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endParaRPr lang="en-US" sz="4700" b="1"/>
          </a:p>
          <a:p>
            <a:pPr marL="0" indent="0" algn="ctr">
              <a:buNone/>
            </a:pPr>
            <a:r>
              <a:rPr lang="en-US" sz="4700" b="1"/>
              <a:t>Thank </a:t>
            </a:r>
            <a:r>
              <a:rPr lang="en-US" sz="4700" b="1" dirty="0"/>
              <a:t>You</a:t>
            </a:r>
          </a:p>
          <a:p>
            <a:pPr marL="0" indent="0" algn="ctr">
              <a:buNone/>
            </a:pPr>
            <a:r>
              <a:rPr lang="en-US" dirty="0"/>
              <a:t>If you would like additional collateral materials I will send it to immediately…</a:t>
            </a:r>
          </a:p>
          <a:p>
            <a:pPr marL="0" indent="0" algn="ctr">
              <a:buNone/>
            </a:pPr>
            <a:r>
              <a:rPr lang="en-US" dirty="0"/>
              <a:t>Take out your mobile phone</a:t>
            </a:r>
          </a:p>
          <a:p>
            <a:pPr marL="0" indent="0" algn="ctr">
              <a:buNone/>
            </a:pPr>
            <a:r>
              <a:rPr lang="en-US" dirty="0"/>
              <a:t>Send a text ONLY:</a:t>
            </a:r>
          </a:p>
          <a:p>
            <a:pPr marL="0" indent="0" algn="ctr">
              <a:buNone/>
            </a:pPr>
            <a:r>
              <a:rPr lang="en-US" dirty="0"/>
              <a:t>Your Name</a:t>
            </a:r>
          </a:p>
          <a:p>
            <a:pPr marL="0" indent="0" algn="ctr">
              <a:buNone/>
            </a:pPr>
            <a:r>
              <a:rPr lang="en-US" dirty="0"/>
              <a:t>Your email address to:</a:t>
            </a:r>
          </a:p>
          <a:p>
            <a:pPr marL="0" indent="0" algn="ctr">
              <a:buNone/>
            </a:pPr>
            <a:r>
              <a:rPr lang="en-US" dirty="0"/>
              <a:t> 734-646-1579</a:t>
            </a:r>
          </a:p>
          <a:p>
            <a:pPr marL="0" indent="0" algn="ctr">
              <a:buNone/>
            </a:pPr>
            <a:r>
              <a:rPr lang="en-US" dirty="0"/>
              <a:t>Watch what happens!</a:t>
            </a:r>
          </a:p>
          <a:p>
            <a:pPr marL="0" indent="0">
              <a:buNone/>
            </a:pPr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086996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EXECUTIVE SESSION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Designed to provide information to increase the clients</a:t>
            </a:r>
            <a:r>
              <a:rPr lang="en-US" dirty="0"/>
              <a:t>:</a:t>
            </a:r>
          </a:p>
          <a:p>
            <a:r>
              <a:rPr lang="en-US" dirty="0"/>
              <a:t>Self recognition of their strengths</a:t>
            </a:r>
          </a:p>
          <a:p>
            <a:r>
              <a:rPr lang="en-US" dirty="0"/>
              <a:t>How do they utilize their strengths in their current or future roles.</a:t>
            </a:r>
          </a:p>
          <a:p>
            <a:r>
              <a:rPr lang="en-US" dirty="0"/>
              <a:t>What are the impact their strengths have on others.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09600" y="17526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739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EXECTUIVE SESSION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	</a:t>
            </a:r>
          </a:p>
          <a:p>
            <a:pPr marL="0" indent="0" algn="ctr">
              <a:buNone/>
            </a:pPr>
            <a:r>
              <a:rPr lang="en-US" b="1" dirty="0"/>
              <a:t>Designed to enhance the SBP’s: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In-depth knowledge of the client</a:t>
            </a:r>
          </a:p>
          <a:p>
            <a:r>
              <a:rPr lang="en-US" dirty="0"/>
              <a:t>Coaching – Training - Development Opportunities </a:t>
            </a:r>
          </a:p>
          <a:p>
            <a:r>
              <a:rPr lang="en-US" dirty="0"/>
              <a:t>Establish a high degree of trust –credibility and rapport. </a:t>
            </a:r>
          </a:p>
          <a:p>
            <a:r>
              <a:rPr lang="en-US" dirty="0"/>
              <a:t>Opportunities for limitless ways to help Leaders and the Organization</a:t>
            </a:r>
          </a:p>
          <a:p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09600" y="17526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6662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EXECUTIVE SESSION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	        </a:t>
            </a:r>
            <a:r>
              <a:rPr lang="en-US" b="1" dirty="0"/>
              <a:t>Three Steps to this process:</a:t>
            </a:r>
          </a:p>
          <a:p>
            <a:pPr marL="514350" indent="-514350">
              <a:buAutoNum type="arabicPeriod"/>
            </a:pPr>
            <a:r>
              <a:rPr lang="en-US" sz="2800" dirty="0"/>
              <a:t>First learn the basic coaching conversations of </a:t>
            </a:r>
            <a:r>
              <a:rPr lang="en-US" sz="2800" b="1" dirty="0"/>
              <a:t>Active and Appreciative Inquiry.</a:t>
            </a:r>
          </a:p>
          <a:p>
            <a:pPr marL="514350" indent="-514350">
              <a:buAutoNum type="arabicPeriod"/>
            </a:pPr>
            <a:r>
              <a:rPr lang="en-US" sz="2800" dirty="0"/>
              <a:t>Get comfortable with the frame works in this program and how to use them with clients.  </a:t>
            </a:r>
            <a:r>
              <a:rPr lang="en-US" sz="2800" u="sng" dirty="0"/>
              <a:t>Adapt them to fit your own style, experience and expertise</a:t>
            </a:r>
            <a:r>
              <a:rPr lang="en-US" sz="2800" dirty="0"/>
              <a:t>.</a:t>
            </a:r>
          </a:p>
          <a:p>
            <a:pPr marL="514350" indent="-514350">
              <a:buAutoNum type="arabicPeriod"/>
            </a:pPr>
            <a:r>
              <a:rPr lang="en-US" sz="2800" dirty="0"/>
              <a:t>Become a true thought leader and develop the ability to create your own frameworks in response to the needs your clients and others in your target market.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rabicPeriod"/>
            </a:pPr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09600" y="17526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748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EXECUTIVE SESSION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3600" b="1" dirty="0"/>
              <a:t>Active Inquiry</a:t>
            </a:r>
          </a:p>
          <a:p>
            <a:r>
              <a:rPr lang="en-US" sz="2800" dirty="0"/>
              <a:t>Is a foundational coaching conversation.</a:t>
            </a:r>
          </a:p>
          <a:p>
            <a:r>
              <a:rPr lang="en-US" sz="2800" dirty="0"/>
              <a:t>The practice of asking powerful open ended questions to delve into an issue and arrive at insights.</a:t>
            </a:r>
          </a:p>
          <a:p>
            <a:r>
              <a:rPr lang="en-US" sz="2800" dirty="0"/>
              <a:t>Open-ended questions provide insight into how the client is thinking and feeling about an issue, and are extremely revealing.</a:t>
            </a:r>
          </a:p>
          <a:p>
            <a:r>
              <a:rPr lang="en-US" sz="2800" dirty="0">
                <a:solidFill>
                  <a:srgbClr val="C00000"/>
                </a:solidFill>
              </a:rPr>
              <a:t>Yes/no questions are much more about how you  see the issue, and are much more limiting.</a:t>
            </a:r>
          </a:p>
          <a:p>
            <a:endParaRPr lang="en-US" sz="280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09600" y="17526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905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EXECUTIVE SESSION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/>
              <a:t>Items  required to conduct an Executive Session</a:t>
            </a:r>
          </a:p>
          <a:p>
            <a:pPr marL="0" indent="0" algn="ctr">
              <a:buNone/>
            </a:pPr>
            <a:endParaRPr lang="en-US" sz="2800" dirty="0"/>
          </a:p>
          <a:p>
            <a:pPr lvl="0"/>
            <a:r>
              <a:rPr lang="en-US" dirty="0"/>
              <a:t>Bell Curve Graph</a:t>
            </a:r>
            <a:endParaRPr lang="en-US" sz="2800" dirty="0"/>
          </a:p>
          <a:p>
            <a:pPr lvl="0"/>
            <a:r>
              <a:rPr lang="en-US" dirty="0"/>
              <a:t>ProfileXT Quick Reference Guide</a:t>
            </a:r>
            <a:endParaRPr lang="en-US" sz="2800" dirty="0"/>
          </a:p>
          <a:p>
            <a:pPr lvl="0"/>
            <a:r>
              <a:rPr lang="en-US" dirty="0"/>
              <a:t>Client’s PXT Reports </a:t>
            </a:r>
            <a:endParaRPr lang="en-US" sz="2800" dirty="0"/>
          </a:p>
          <a:p>
            <a:pPr lvl="1"/>
            <a:r>
              <a:rPr lang="en-US" dirty="0"/>
              <a:t>Individual Report (Contains no scores)</a:t>
            </a:r>
            <a:endParaRPr lang="en-US" sz="2400" dirty="0"/>
          </a:p>
          <a:p>
            <a:pPr lvl="1"/>
            <a:r>
              <a:rPr lang="en-US" dirty="0"/>
              <a:t>Individual Graph (Contains scores with no pattern)</a:t>
            </a:r>
            <a:endParaRPr lang="en-US" sz="2400" dirty="0"/>
          </a:p>
          <a:p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09600" y="17526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913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EXECUTIVE SESSION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/>
              <a:t>Process for an Executive Session</a:t>
            </a:r>
            <a:endParaRPr lang="en-US" dirty="0"/>
          </a:p>
          <a:p>
            <a:r>
              <a:rPr lang="en-US" dirty="0"/>
              <a:t>Utilize </a:t>
            </a:r>
            <a:r>
              <a:rPr lang="en-US" b="1" dirty="0"/>
              <a:t>Active and  Appreciative </a:t>
            </a:r>
            <a:r>
              <a:rPr lang="en-US" dirty="0"/>
              <a:t>inquiry during the session.</a:t>
            </a:r>
          </a:p>
          <a:p>
            <a:r>
              <a:rPr lang="en-US" dirty="0"/>
              <a:t>Your goal is to learn about the total person, to be on </a:t>
            </a:r>
            <a:r>
              <a:rPr lang="en-US" u="sng" dirty="0"/>
              <a:t>equal footing </a:t>
            </a:r>
            <a:r>
              <a:rPr lang="en-US" dirty="0"/>
              <a:t>with the client and help them arrive at insights.</a:t>
            </a:r>
          </a:p>
          <a:p>
            <a:r>
              <a:rPr lang="en-US" dirty="0"/>
              <a:t>Allow 60 to 90 minutes for session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09600" y="17526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2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EXECUTIVE SESSION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Provide client with copy of PXT Individual Report one day in advance of session. </a:t>
            </a:r>
          </a:p>
          <a:p>
            <a:r>
              <a:rPr lang="en-US" dirty="0"/>
              <a:t>Ask client: </a:t>
            </a:r>
          </a:p>
          <a:p>
            <a:pPr marL="0" indent="0">
              <a:buNone/>
            </a:pPr>
            <a:r>
              <a:rPr lang="en-US" sz="2800" dirty="0"/>
              <a:t>1. </a:t>
            </a:r>
            <a:r>
              <a:rPr lang="en-US" sz="2400" dirty="0"/>
              <a:t>How did we do, was this a good representation of you.</a:t>
            </a:r>
          </a:p>
          <a:p>
            <a:pPr marL="0" indent="0">
              <a:buNone/>
            </a:pPr>
            <a:r>
              <a:rPr lang="en-US" sz="2400" dirty="0"/>
              <a:t>2. As a percentage how accurate was it?</a:t>
            </a:r>
          </a:p>
          <a:p>
            <a:pPr marL="0" indent="0">
              <a:buNone/>
            </a:pPr>
            <a:r>
              <a:rPr lang="en-US" sz="2400" dirty="0"/>
              <a:t>3. Were there any area’s you had a questions or concern’s with?</a:t>
            </a:r>
          </a:p>
          <a:p>
            <a:pPr marL="0" indent="0">
              <a:buNone/>
            </a:pPr>
            <a:r>
              <a:rPr lang="en-US" sz="2400" dirty="0"/>
              <a:t>4. Make sure that you address these concerns during the session       by using the PXT Quick Reference Guide.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09600" y="17526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770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theme/theme1.xml><?xml version="1.0" encoding="utf-8"?>
<a:theme xmlns:a="http://schemas.openxmlformats.org/drawingml/2006/main" name="Main 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BA42336783F56D41ADBFF25E04B830F8" ma:contentTypeVersion="18" ma:contentTypeDescription="新しいドキュメントを作成します。" ma:contentTypeScope="" ma:versionID="3297854d51de735aa12d003c0ee11ba3">
  <xsd:schema xmlns:xsd="http://www.w3.org/2001/XMLSchema" xmlns:xs="http://www.w3.org/2001/XMLSchema" xmlns:p="http://schemas.microsoft.com/office/2006/metadata/properties" xmlns:ns2="ecd2a911-04af-4728-8a4a-48cdad16d67e" xmlns:ns3="0cec52fe-58ff-46f5-99cb-620ef23623c4" targetNamespace="http://schemas.microsoft.com/office/2006/metadata/properties" ma:root="true" ma:fieldsID="d65dece6cebea69de3a7ccbd6d4c1770" ns2:_="" ns3:_="">
    <xsd:import namespace="ecd2a911-04af-4728-8a4a-48cdad16d67e"/>
    <xsd:import namespace="0cec52fe-58ff-46f5-99cb-620ef23623c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_x5951__x7d04__x66f8__x756a__x53f7_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d2a911-04af-4728-8a4a-48cdad16d67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_x5951__x7d04__x66f8__x756a__x53f7_" ma:index="21" nillable="true" ma:displayName="Vimeo URL" ma:description="PWなし　限定公開のURLです。" ma:format="Dropdown" ma:internalName="_x5951__x7d04__x66f8__x756a__x53f7_">
      <xsd:simpleType>
        <xsd:restriction base="dms:Text">
          <xsd:maxLength value="255"/>
        </xsd:restriction>
      </xsd:simpleType>
    </xsd:element>
    <xsd:element name="lcf76f155ced4ddcb4097134ff3c332f" ma:index="23" nillable="true" ma:taxonomy="true" ma:internalName="lcf76f155ced4ddcb4097134ff3c332f" ma:taxonomyFieldName="MediaServiceImageTags" ma:displayName="画像タグ" ma:readOnly="false" ma:fieldId="{5cf76f15-5ced-4ddc-b409-7134ff3c332f}" ma:taxonomyMulti="true" ma:sspId="e44628f4-24c6-4305-8e41-3b91c20c1f3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ec52fe-58ff-46f5-99cb-620ef23623c4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6d4e38b3-ff04-49ed-8246-121a149f1efc}" ma:internalName="TaxCatchAll" ma:showField="CatchAllData" ma:web="0cec52fe-58ff-46f5-99cb-620ef23623c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lcf76f155ced4ddcb4097134ff3c332f xmlns="ecd2a911-04af-4728-8a4a-48cdad16d67e">
      <Terms xmlns="http://schemas.microsoft.com/office/infopath/2007/PartnerControls"/>
    </lcf76f155ced4ddcb4097134ff3c332f>
    <_x5951__x7d04__x66f8__x756a__x53f7_ xmlns="ecd2a911-04af-4728-8a4a-48cdad16d67e" xsi:nil="true"/>
    <TaxCatchAll xmlns="0cec52fe-58ff-46f5-99cb-620ef23623c4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C8B9669-3AEE-43F0-8038-E31789984CA4}"/>
</file>

<file path=customXml/itemProps2.xml><?xml version="1.0" encoding="utf-8"?>
<ds:datastoreItem xmlns:ds="http://schemas.openxmlformats.org/officeDocument/2006/customXml" ds:itemID="{14207A0B-751F-48EA-9875-CAC2F6B16141}">
  <ds:schemaRefs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microsoft.com/sharepoint/v3/fields"/>
    <ds:schemaRef ds:uri="http://schemas.openxmlformats.org/package/2006/metadata/core-properties"/>
    <ds:schemaRef ds:uri="http://schemas.microsoft.com/office/2006/documentManagement/types"/>
    <ds:schemaRef ds:uri="ddc59acb-b925-4a7e-8240-fc8d6ce6ef17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2C91236-56BF-42E5-9A8C-0675CF3220B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1007</TotalTime>
  <Words>1272</Words>
  <Application>Microsoft Office PowerPoint</Application>
  <PresentationFormat>画面に合わせる (4:3)</PresentationFormat>
  <Paragraphs>141</Paragraphs>
  <Slides>27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27</vt:i4>
      </vt:variant>
    </vt:vector>
  </HeadingPairs>
  <TitlesOfParts>
    <vt:vector size="31" baseType="lpstr">
      <vt:lpstr>Arial</vt:lpstr>
      <vt:lpstr>Calibri</vt:lpstr>
      <vt:lpstr>Trebuchet MS</vt:lpstr>
      <vt:lpstr>Main Title Slide</vt:lpstr>
      <vt:lpstr>PowerPoint プレゼンテーション</vt:lpstr>
      <vt:lpstr>EXECUTIVE SESSION</vt:lpstr>
      <vt:lpstr>EXECUTIVE SESSION</vt:lpstr>
      <vt:lpstr>EXECTUIVE SESSION</vt:lpstr>
      <vt:lpstr>EXECUTIVE SESSION</vt:lpstr>
      <vt:lpstr>EXECUTIVE SESSION</vt:lpstr>
      <vt:lpstr>EXECUTIVE SESSION</vt:lpstr>
      <vt:lpstr>EXECUTIVE SESSION</vt:lpstr>
      <vt:lpstr>EXECUTIVE SESSION PROCESS</vt:lpstr>
      <vt:lpstr>EXECUTIVE SESSION PROCESS</vt:lpstr>
      <vt:lpstr>PowerPoint プレゼンテーション</vt:lpstr>
      <vt:lpstr>EXECUTIVE SESSION PROCESS</vt:lpstr>
      <vt:lpstr>EXECUTIVE SESSION BENEFITS</vt:lpstr>
      <vt:lpstr>EXECUTIVE LEADERSHIP SESSION </vt:lpstr>
      <vt:lpstr>EXECUTIVE LEADERSHIP SESSION </vt:lpstr>
      <vt:lpstr>EXECUTIVE LEADERSHIP SESSION </vt:lpstr>
      <vt:lpstr>EXECUTIVE LEADERSHIP SESSION </vt:lpstr>
      <vt:lpstr>EXECUTIVE LEADERSHIP SESSION </vt:lpstr>
      <vt:lpstr>EXECUTIVE LEADERSHIP SESSION </vt:lpstr>
      <vt:lpstr>EXECUTIVE LEADERSHIP SESSION </vt:lpstr>
      <vt:lpstr>EXECUTIVE LEADERSHIP 360</vt:lpstr>
      <vt:lpstr>EXECUTIVE LEADERSHIP 360</vt:lpstr>
      <vt:lpstr>EXECUTIVE LEADERSHIP 360</vt:lpstr>
      <vt:lpstr>EXECUTIVE LEADERSHIP 360</vt:lpstr>
      <vt:lpstr>EXECUTIVE LEADERSHIP 360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2015 World Conference - Accelerating Leadership Development with Actionable Data</dc:title>
  <dc:creator>Jason Ingram</dc:creator>
  <cp:lastModifiedBy>Ebato Sae</cp:lastModifiedBy>
  <cp:revision>68</cp:revision>
  <cp:lastPrinted>2014-10-15T20:17:35Z</cp:lastPrinted>
  <dcterms:created xsi:type="dcterms:W3CDTF">2006-08-16T00:00:00Z</dcterms:created>
  <dcterms:modified xsi:type="dcterms:W3CDTF">2023-08-06T02:20:28Z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0x010100BA42336783F56D41ADBFF25E04B830F8</vt:lpwstr>
  </property>
</Properties>
</file>