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0.xml" ContentType="application/vnd.openxmlformats-officedocument.presentationml.slide+xml"/>
  <Override PartName="/ppt/slides/slide3.xml" ContentType="application/vnd.openxmlformats-officedocument.presentationml.slide+xml"/>
  <Override PartName="/ppt/slides/slide42.xml" ContentType="application/vnd.openxmlformats-officedocument.presentationml.slide+xml"/>
  <Override PartName="/ppt/slides/slide4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1.xml" ContentType="application/vnd.openxmlformats-officedocument.presentationml.slide+xml"/>
  <Override PartName="/ppt/slides/slide34.xml" ContentType="application/vnd.openxmlformats-officedocument.presentationml.slide+xml"/>
  <Override PartName="/ppt/slides/slide36.xml" ContentType="application/vnd.openxmlformats-officedocument.presentationml.slide+xml"/>
  <Override PartName="/ppt/slides/slide39.xml" ContentType="application/vnd.openxmlformats-officedocument.presentationml.slide+xml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35.xml" ContentType="application/vnd.openxmlformats-officedocument.presentationml.notesSlide+xml"/>
  <Override PartName="/ppt/slideLayouts/slideLayout3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Layouts/slideLayout19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23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31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27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3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8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4784" r:id="rId1"/>
    <p:sldMasterId id="2147484796" r:id="rId2"/>
    <p:sldMasterId id="2147484808" r:id="rId3"/>
  </p:sldMasterIdLst>
  <p:notesMasterIdLst>
    <p:notesMasterId r:id="rId54"/>
  </p:notesMasterIdLst>
  <p:handoutMasterIdLst>
    <p:handoutMasterId r:id="rId55"/>
  </p:handoutMasterIdLst>
  <p:sldIdLst>
    <p:sldId id="259" r:id="rId4"/>
    <p:sldId id="375" r:id="rId5"/>
    <p:sldId id="369" r:id="rId6"/>
    <p:sldId id="362" r:id="rId7"/>
    <p:sldId id="366" r:id="rId8"/>
    <p:sldId id="367" r:id="rId9"/>
    <p:sldId id="365" r:id="rId10"/>
    <p:sldId id="374" r:id="rId11"/>
    <p:sldId id="364" r:id="rId12"/>
    <p:sldId id="349" r:id="rId13"/>
    <p:sldId id="380" r:id="rId14"/>
    <p:sldId id="371" r:id="rId15"/>
    <p:sldId id="271" r:id="rId16"/>
    <p:sldId id="289" r:id="rId17"/>
    <p:sldId id="273" r:id="rId18"/>
    <p:sldId id="350" r:id="rId19"/>
    <p:sldId id="292" r:id="rId20"/>
    <p:sldId id="294" r:id="rId21"/>
    <p:sldId id="376" r:id="rId22"/>
    <p:sldId id="276" r:id="rId23"/>
    <p:sldId id="353" r:id="rId24"/>
    <p:sldId id="377" r:id="rId25"/>
    <p:sldId id="354" r:id="rId26"/>
    <p:sldId id="378" r:id="rId27"/>
    <p:sldId id="355" r:id="rId28"/>
    <p:sldId id="379" r:id="rId29"/>
    <p:sldId id="359" r:id="rId30"/>
    <p:sldId id="370" r:id="rId31"/>
    <p:sldId id="381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06" r:id="rId40"/>
    <p:sldId id="309" r:id="rId41"/>
    <p:sldId id="310" r:id="rId42"/>
    <p:sldId id="311" r:id="rId43"/>
    <p:sldId id="389" r:id="rId44"/>
    <p:sldId id="390" r:id="rId45"/>
    <p:sldId id="391" r:id="rId46"/>
    <p:sldId id="317" r:id="rId47"/>
    <p:sldId id="318" r:id="rId48"/>
    <p:sldId id="319" r:id="rId49"/>
    <p:sldId id="320" r:id="rId50"/>
    <p:sldId id="373" r:id="rId51"/>
    <p:sldId id="344" r:id="rId52"/>
    <p:sldId id="361" r:id="rId53"/>
  </p:sldIdLst>
  <p:sldSz cx="9144000" cy="6858000" type="screen4x3"/>
  <p:notesSz cx="6807200" cy="9939338"/>
  <p:embeddedFontLst>
    <p:embeddedFont>
      <p:font typeface="Meiryo UI" panose="020B0604030504040204" pitchFamily="50" charset="-128"/>
      <p:regular r:id="rId56"/>
      <p:bold r:id="rId57"/>
      <p:italic r:id="rId58"/>
      <p:boldItalic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FF"/>
    <a:srgbClr val="FF33CC"/>
    <a:srgbClr val="6600CC"/>
    <a:srgbClr val="6A2404"/>
    <a:srgbClr val="FFFFFF"/>
    <a:srgbClr val="0066FF"/>
    <a:srgbClr val="0099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9" autoAdjust="0"/>
    <p:restoredTop sz="83430" autoAdjust="0"/>
  </p:normalViewPr>
  <p:slideViewPr>
    <p:cSldViewPr>
      <p:cViewPr varScale="1">
        <p:scale>
          <a:sx n="66" d="100"/>
          <a:sy n="66" d="100"/>
        </p:scale>
        <p:origin x="29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6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font" Target="fonts/font8.fntdata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font" Target="fonts/font3.fntdata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font" Target="fonts/font6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1.fntdata"/><Relationship Id="rId64" Type="http://schemas.openxmlformats.org/officeDocument/2006/relationships/commentAuthors" Target="commentAuthors.xml"/><Relationship Id="rId69" Type="http://schemas.openxmlformats.org/officeDocument/2006/relationships/customXml" Target="../customXml/item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4.fntdata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2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5.fntdata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D1C9D5-43D1-400B-9F55-DCA802BC3F94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5C9B3D8B-421F-4B9D-B40F-BF758C1C40C4}">
      <dgm:prSet phldrT="[テキスト]"/>
      <dgm:spPr/>
      <dgm:t>
        <a:bodyPr/>
        <a:lstStyle/>
        <a:p>
          <a:r>
            <a:rPr kumimoji="1" lang="ja-JP" altLang="en-US" b="1" dirty="0" smtClean="0"/>
            <a:t>リーダー</a:t>
          </a:r>
          <a:endParaRPr kumimoji="1" lang="ja-JP" altLang="en-US" b="1" dirty="0"/>
        </a:p>
      </dgm:t>
    </dgm:pt>
    <dgm:pt modelId="{C294FB41-010C-485D-965B-647F5C59AE10}" type="parTrans" cxnId="{A6A9D691-898B-4910-AD23-BCDB35177624}">
      <dgm:prSet/>
      <dgm:spPr/>
      <dgm:t>
        <a:bodyPr/>
        <a:lstStyle/>
        <a:p>
          <a:endParaRPr kumimoji="1" lang="ja-JP" altLang="en-US"/>
        </a:p>
      </dgm:t>
    </dgm:pt>
    <dgm:pt modelId="{10419F92-C129-4D60-B9DF-5308F1842552}" type="sibTrans" cxnId="{A6A9D691-898B-4910-AD23-BCDB35177624}">
      <dgm:prSet/>
      <dgm:spPr/>
      <dgm:t>
        <a:bodyPr/>
        <a:lstStyle/>
        <a:p>
          <a:endParaRPr kumimoji="1" lang="ja-JP" altLang="en-US"/>
        </a:p>
      </dgm:t>
    </dgm:pt>
    <dgm:pt modelId="{F2135760-52A2-4DD9-8D55-775EA7D0D672}">
      <dgm:prSet phldrT="[テキスト]"/>
      <dgm:spPr/>
      <dgm:t>
        <a:bodyPr/>
        <a:lstStyle/>
        <a:p>
          <a:r>
            <a:rPr kumimoji="1" lang="ja-JP" altLang="en-US" dirty="0" smtClean="0"/>
            <a:t>上司</a:t>
          </a:r>
          <a:endParaRPr kumimoji="1" lang="ja-JP" altLang="en-US" dirty="0"/>
        </a:p>
      </dgm:t>
    </dgm:pt>
    <dgm:pt modelId="{634DB56E-BF3A-43FD-9EE7-5957A30DF8B7}" type="parTrans" cxnId="{7E8DACEF-5F7F-43AE-80DB-D5CCA0570F07}">
      <dgm:prSet/>
      <dgm:spPr/>
      <dgm:t>
        <a:bodyPr/>
        <a:lstStyle/>
        <a:p>
          <a:endParaRPr kumimoji="1" lang="ja-JP" altLang="en-US"/>
        </a:p>
      </dgm:t>
    </dgm:pt>
    <dgm:pt modelId="{8950F64C-BD0E-4094-A47A-BE0F9E3F69CA}" type="sibTrans" cxnId="{7E8DACEF-5F7F-43AE-80DB-D5CCA0570F07}">
      <dgm:prSet/>
      <dgm:spPr/>
      <dgm:t>
        <a:bodyPr/>
        <a:lstStyle/>
        <a:p>
          <a:endParaRPr kumimoji="1" lang="ja-JP" altLang="en-US"/>
        </a:p>
      </dgm:t>
    </dgm:pt>
    <dgm:pt modelId="{B2BD8835-251F-400A-987F-878D8F3DB5A2}">
      <dgm:prSet phldrT="[テキスト]"/>
      <dgm:spPr/>
      <dgm:t>
        <a:bodyPr/>
        <a:lstStyle/>
        <a:p>
          <a:r>
            <a:rPr kumimoji="1" lang="ja-JP" altLang="en-US" dirty="0" smtClean="0"/>
            <a:t>その他</a:t>
          </a:r>
          <a:endParaRPr kumimoji="1" lang="ja-JP" altLang="en-US" dirty="0"/>
        </a:p>
      </dgm:t>
    </dgm:pt>
    <dgm:pt modelId="{CAF6A5A9-AA40-4D57-AF10-9E3357CF7C6A}" type="parTrans" cxnId="{90B3F17A-30A3-4491-A433-E01DFA19E197}">
      <dgm:prSet/>
      <dgm:spPr/>
      <dgm:t>
        <a:bodyPr/>
        <a:lstStyle/>
        <a:p>
          <a:endParaRPr kumimoji="1" lang="ja-JP" altLang="en-US"/>
        </a:p>
      </dgm:t>
    </dgm:pt>
    <dgm:pt modelId="{DE77B71F-BA94-4059-A4B9-14F472097779}" type="sibTrans" cxnId="{90B3F17A-30A3-4491-A433-E01DFA19E197}">
      <dgm:prSet/>
      <dgm:spPr/>
      <dgm:t>
        <a:bodyPr/>
        <a:lstStyle/>
        <a:p>
          <a:endParaRPr kumimoji="1" lang="ja-JP" altLang="en-US"/>
        </a:p>
      </dgm:t>
    </dgm:pt>
    <dgm:pt modelId="{70D2F31E-F888-480C-999F-B46C982AA32D}">
      <dgm:prSet phldrT="[テキスト]"/>
      <dgm:spPr/>
      <dgm:t>
        <a:bodyPr/>
        <a:lstStyle/>
        <a:p>
          <a:r>
            <a:rPr kumimoji="1" lang="ja-JP" altLang="en-US" dirty="0" smtClean="0"/>
            <a:t>直属の部下</a:t>
          </a:r>
          <a:endParaRPr kumimoji="1" lang="ja-JP" altLang="en-US" dirty="0"/>
        </a:p>
      </dgm:t>
    </dgm:pt>
    <dgm:pt modelId="{4E63F5B2-1493-4188-AA8E-0388D26F6B16}" type="parTrans" cxnId="{92AB4948-20F2-4D46-8743-4474CDA63B57}">
      <dgm:prSet/>
      <dgm:spPr/>
      <dgm:t>
        <a:bodyPr/>
        <a:lstStyle/>
        <a:p>
          <a:endParaRPr kumimoji="1" lang="ja-JP" altLang="en-US"/>
        </a:p>
      </dgm:t>
    </dgm:pt>
    <dgm:pt modelId="{B62D3D8F-C415-4761-979B-F4F8809D10DC}" type="sibTrans" cxnId="{92AB4948-20F2-4D46-8743-4474CDA63B57}">
      <dgm:prSet/>
      <dgm:spPr/>
      <dgm:t>
        <a:bodyPr/>
        <a:lstStyle/>
        <a:p>
          <a:endParaRPr kumimoji="1" lang="ja-JP" altLang="en-US"/>
        </a:p>
      </dgm:t>
    </dgm:pt>
    <dgm:pt modelId="{652A50AE-856F-43FD-A444-273C6A014ABF}">
      <dgm:prSet phldrT="[テキスト]"/>
      <dgm:spPr/>
      <dgm:t>
        <a:bodyPr/>
        <a:lstStyle/>
        <a:p>
          <a:r>
            <a:rPr kumimoji="1" lang="ja-JP" altLang="en-US" dirty="0" smtClean="0"/>
            <a:t>同僚</a:t>
          </a:r>
          <a:endParaRPr kumimoji="1" lang="ja-JP" altLang="en-US" dirty="0"/>
        </a:p>
      </dgm:t>
    </dgm:pt>
    <dgm:pt modelId="{616B7D09-5A6B-4E58-9192-FE7CC4E30E5B}" type="parTrans" cxnId="{44E536F5-4457-435F-BAA2-8C689E89AA80}">
      <dgm:prSet/>
      <dgm:spPr/>
      <dgm:t>
        <a:bodyPr/>
        <a:lstStyle/>
        <a:p>
          <a:endParaRPr kumimoji="1" lang="ja-JP" altLang="en-US"/>
        </a:p>
      </dgm:t>
    </dgm:pt>
    <dgm:pt modelId="{8E89013E-C0B8-4F50-B963-72A2EC7AC3A2}" type="sibTrans" cxnId="{44E536F5-4457-435F-BAA2-8C689E89AA80}">
      <dgm:prSet/>
      <dgm:spPr/>
      <dgm:t>
        <a:bodyPr/>
        <a:lstStyle/>
        <a:p>
          <a:endParaRPr kumimoji="1" lang="ja-JP" altLang="en-US"/>
        </a:p>
      </dgm:t>
    </dgm:pt>
    <dgm:pt modelId="{A2DA313E-EFAB-424C-8A60-24829778FE2C}">
      <dgm:prSet/>
      <dgm:spPr/>
      <dgm:t>
        <a:bodyPr/>
        <a:lstStyle/>
        <a:p>
          <a:endParaRPr kumimoji="1" lang="ja-JP" altLang="en-US"/>
        </a:p>
      </dgm:t>
    </dgm:pt>
    <dgm:pt modelId="{6E0DE2B4-3398-4857-88D1-13A8E0C354E9}" type="parTrans" cxnId="{6C5D9461-2390-40FB-AA3F-3A74F5B5D058}">
      <dgm:prSet/>
      <dgm:spPr/>
      <dgm:t>
        <a:bodyPr/>
        <a:lstStyle/>
        <a:p>
          <a:endParaRPr kumimoji="1" lang="ja-JP" altLang="en-US"/>
        </a:p>
      </dgm:t>
    </dgm:pt>
    <dgm:pt modelId="{61C60BF3-C2BD-438F-BAB7-75DA8A9D4EEB}" type="sibTrans" cxnId="{6C5D9461-2390-40FB-AA3F-3A74F5B5D058}">
      <dgm:prSet/>
      <dgm:spPr/>
      <dgm:t>
        <a:bodyPr/>
        <a:lstStyle/>
        <a:p>
          <a:endParaRPr kumimoji="1" lang="ja-JP" altLang="en-US"/>
        </a:p>
      </dgm:t>
    </dgm:pt>
    <dgm:pt modelId="{EC24F525-1B4E-464A-A020-9F96F9F9FEC5}" type="pres">
      <dgm:prSet presAssocID="{9AD1C9D5-43D1-400B-9F55-DCA802BC3F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18C4408-AC27-4D91-8A0C-61B0ADE837D5}" type="pres">
      <dgm:prSet presAssocID="{5C9B3D8B-421F-4B9D-B40F-BF758C1C40C4}" presName="centerShape" presStyleLbl="node0" presStyleIdx="0" presStyleCnt="1" custScaleX="114952" custScaleY="96802"/>
      <dgm:spPr/>
      <dgm:t>
        <a:bodyPr/>
        <a:lstStyle/>
        <a:p>
          <a:endParaRPr kumimoji="1" lang="ja-JP" altLang="en-US"/>
        </a:p>
      </dgm:t>
    </dgm:pt>
    <dgm:pt modelId="{0926E8D6-81BF-453E-995C-D295F89C8C93}" type="pres">
      <dgm:prSet presAssocID="{634DB56E-BF3A-43FD-9EE7-5957A30DF8B7}" presName="Name9" presStyleLbl="parChTrans1D2" presStyleIdx="0" presStyleCnt="4"/>
      <dgm:spPr/>
      <dgm:t>
        <a:bodyPr/>
        <a:lstStyle/>
        <a:p>
          <a:endParaRPr kumimoji="1" lang="ja-JP" altLang="en-US"/>
        </a:p>
      </dgm:t>
    </dgm:pt>
    <dgm:pt modelId="{6AA2A2B8-0DBB-4433-BA5D-D0D127F65CC6}" type="pres">
      <dgm:prSet presAssocID="{634DB56E-BF3A-43FD-9EE7-5957A30DF8B7}" presName="connTx" presStyleLbl="parChTrans1D2" presStyleIdx="0" presStyleCnt="4"/>
      <dgm:spPr/>
      <dgm:t>
        <a:bodyPr/>
        <a:lstStyle/>
        <a:p>
          <a:endParaRPr kumimoji="1" lang="ja-JP" altLang="en-US"/>
        </a:p>
      </dgm:t>
    </dgm:pt>
    <dgm:pt modelId="{A3B7E2E3-0DE0-4678-BB10-6DC2BE700D81}" type="pres">
      <dgm:prSet presAssocID="{F2135760-52A2-4DD9-8D55-775EA7D0D67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EE8953-872B-44DE-AB5D-F0A52AA95A10}" type="pres">
      <dgm:prSet presAssocID="{CAF6A5A9-AA40-4D57-AF10-9E3357CF7C6A}" presName="Name9" presStyleLbl="parChTrans1D2" presStyleIdx="1" presStyleCnt="4"/>
      <dgm:spPr/>
      <dgm:t>
        <a:bodyPr/>
        <a:lstStyle/>
        <a:p>
          <a:endParaRPr kumimoji="1" lang="ja-JP" altLang="en-US"/>
        </a:p>
      </dgm:t>
    </dgm:pt>
    <dgm:pt modelId="{0DB4AA27-6CAD-404D-9889-FD50252E455D}" type="pres">
      <dgm:prSet presAssocID="{CAF6A5A9-AA40-4D57-AF10-9E3357CF7C6A}" presName="connTx" presStyleLbl="parChTrans1D2" presStyleIdx="1" presStyleCnt="4"/>
      <dgm:spPr/>
      <dgm:t>
        <a:bodyPr/>
        <a:lstStyle/>
        <a:p>
          <a:endParaRPr kumimoji="1" lang="ja-JP" altLang="en-US"/>
        </a:p>
      </dgm:t>
    </dgm:pt>
    <dgm:pt modelId="{9E012492-DD59-4014-BA58-EF09FE5A76EF}" type="pres">
      <dgm:prSet presAssocID="{B2BD8835-251F-400A-987F-878D8F3DB5A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F793881-642D-4724-A60C-EAC54EAD59E6}" type="pres">
      <dgm:prSet presAssocID="{4E63F5B2-1493-4188-AA8E-0388D26F6B16}" presName="Name9" presStyleLbl="parChTrans1D2" presStyleIdx="2" presStyleCnt="4"/>
      <dgm:spPr/>
      <dgm:t>
        <a:bodyPr/>
        <a:lstStyle/>
        <a:p>
          <a:endParaRPr kumimoji="1" lang="ja-JP" altLang="en-US"/>
        </a:p>
      </dgm:t>
    </dgm:pt>
    <dgm:pt modelId="{E9B518F5-8C97-4896-AF20-71FE0F81F29F}" type="pres">
      <dgm:prSet presAssocID="{4E63F5B2-1493-4188-AA8E-0388D26F6B16}" presName="connTx" presStyleLbl="parChTrans1D2" presStyleIdx="2" presStyleCnt="4"/>
      <dgm:spPr/>
      <dgm:t>
        <a:bodyPr/>
        <a:lstStyle/>
        <a:p>
          <a:endParaRPr kumimoji="1" lang="ja-JP" altLang="en-US"/>
        </a:p>
      </dgm:t>
    </dgm:pt>
    <dgm:pt modelId="{44D0950B-407D-4536-94FB-6C515A222E3D}" type="pres">
      <dgm:prSet presAssocID="{70D2F31E-F888-480C-999F-B46C982AA32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D10B81C-DE1B-43F3-A968-660937227545}" type="pres">
      <dgm:prSet presAssocID="{616B7D09-5A6B-4E58-9192-FE7CC4E30E5B}" presName="Name9" presStyleLbl="parChTrans1D2" presStyleIdx="3" presStyleCnt="4"/>
      <dgm:spPr/>
      <dgm:t>
        <a:bodyPr/>
        <a:lstStyle/>
        <a:p>
          <a:endParaRPr kumimoji="1" lang="ja-JP" altLang="en-US"/>
        </a:p>
      </dgm:t>
    </dgm:pt>
    <dgm:pt modelId="{A2DD8C14-8B97-4EA1-B4EB-5EF15CD2D4CC}" type="pres">
      <dgm:prSet presAssocID="{616B7D09-5A6B-4E58-9192-FE7CC4E30E5B}" presName="connTx" presStyleLbl="parChTrans1D2" presStyleIdx="3" presStyleCnt="4"/>
      <dgm:spPr/>
      <dgm:t>
        <a:bodyPr/>
        <a:lstStyle/>
        <a:p>
          <a:endParaRPr kumimoji="1" lang="ja-JP" altLang="en-US"/>
        </a:p>
      </dgm:t>
    </dgm:pt>
    <dgm:pt modelId="{7CCFCA58-D4C7-4A3D-8420-69B342EC4393}" type="pres">
      <dgm:prSet presAssocID="{652A50AE-856F-43FD-A444-273C6A014AB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811B914-E0F8-4946-A740-37369EF48247}" type="presOf" srcId="{616B7D09-5A6B-4E58-9192-FE7CC4E30E5B}" destId="{A2DD8C14-8B97-4EA1-B4EB-5EF15CD2D4CC}" srcOrd="1" destOrd="0" presId="urn:microsoft.com/office/officeart/2005/8/layout/radial1"/>
    <dgm:cxn modelId="{92AB4948-20F2-4D46-8743-4474CDA63B57}" srcId="{5C9B3D8B-421F-4B9D-B40F-BF758C1C40C4}" destId="{70D2F31E-F888-480C-999F-B46C982AA32D}" srcOrd="2" destOrd="0" parTransId="{4E63F5B2-1493-4188-AA8E-0388D26F6B16}" sibTransId="{B62D3D8F-C415-4761-979B-F4F8809D10DC}"/>
    <dgm:cxn modelId="{CD9573CE-7D6F-4895-BCB9-24A67E9DF70B}" type="presOf" srcId="{652A50AE-856F-43FD-A444-273C6A014ABF}" destId="{7CCFCA58-D4C7-4A3D-8420-69B342EC4393}" srcOrd="0" destOrd="0" presId="urn:microsoft.com/office/officeart/2005/8/layout/radial1"/>
    <dgm:cxn modelId="{7E8DACEF-5F7F-43AE-80DB-D5CCA0570F07}" srcId="{5C9B3D8B-421F-4B9D-B40F-BF758C1C40C4}" destId="{F2135760-52A2-4DD9-8D55-775EA7D0D672}" srcOrd="0" destOrd="0" parTransId="{634DB56E-BF3A-43FD-9EE7-5957A30DF8B7}" sibTransId="{8950F64C-BD0E-4094-A47A-BE0F9E3F69CA}"/>
    <dgm:cxn modelId="{25D4C13B-F153-4F02-BC5C-7C8CEB07ECB7}" type="presOf" srcId="{9AD1C9D5-43D1-400B-9F55-DCA802BC3F94}" destId="{EC24F525-1B4E-464A-A020-9F96F9F9FEC5}" srcOrd="0" destOrd="0" presId="urn:microsoft.com/office/officeart/2005/8/layout/radial1"/>
    <dgm:cxn modelId="{A6A9D691-898B-4910-AD23-BCDB35177624}" srcId="{9AD1C9D5-43D1-400B-9F55-DCA802BC3F94}" destId="{5C9B3D8B-421F-4B9D-B40F-BF758C1C40C4}" srcOrd="0" destOrd="0" parTransId="{C294FB41-010C-485D-965B-647F5C59AE10}" sibTransId="{10419F92-C129-4D60-B9DF-5308F1842552}"/>
    <dgm:cxn modelId="{C2E3DA96-6710-47C3-BD1A-CF1912217BF1}" type="presOf" srcId="{616B7D09-5A6B-4E58-9192-FE7CC4E30E5B}" destId="{9D10B81C-DE1B-43F3-A968-660937227545}" srcOrd="0" destOrd="0" presId="urn:microsoft.com/office/officeart/2005/8/layout/radial1"/>
    <dgm:cxn modelId="{AFCA62CA-EA62-44A0-B84D-D5CAB09AD215}" type="presOf" srcId="{4E63F5B2-1493-4188-AA8E-0388D26F6B16}" destId="{E9B518F5-8C97-4896-AF20-71FE0F81F29F}" srcOrd="1" destOrd="0" presId="urn:microsoft.com/office/officeart/2005/8/layout/radial1"/>
    <dgm:cxn modelId="{BC0DEE8A-4B6B-4A78-BF56-1C2ACB8BF69A}" type="presOf" srcId="{B2BD8835-251F-400A-987F-878D8F3DB5A2}" destId="{9E012492-DD59-4014-BA58-EF09FE5A76EF}" srcOrd="0" destOrd="0" presId="urn:microsoft.com/office/officeart/2005/8/layout/radial1"/>
    <dgm:cxn modelId="{5B70480C-4EDA-4DAC-9239-23F1AB23FE7E}" type="presOf" srcId="{634DB56E-BF3A-43FD-9EE7-5957A30DF8B7}" destId="{6AA2A2B8-0DBB-4433-BA5D-D0D127F65CC6}" srcOrd="1" destOrd="0" presId="urn:microsoft.com/office/officeart/2005/8/layout/radial1"/>
    <dgm:cxn modelId="{4737327A-C209-4D2C-902E-480169B6EFD2}" type="presOf" srcId="{70D2F31E-F888-480C-999F-B46C982AA32D}" destId="{44D0950B-407D-4536-94FB-6C515A222E3D}" srcOrd="0" destOrd="0" presId="urn:microsoft.com/office/officeart/2005/8/layout/radial1"/>
    <dgm:cxn modelId="{755084D3-6B6E-4D67-9691-A23FD975A46B}" type="presOf" srcId="{5C9B3D8B-421F-4B9D-B40F-BF758C1C40C4}" destId="{818C4408-AC27-4D91-8A0C-61B0ADE837D5}" srcOrd="0" destOrd="0" presId="urn:microsoft.com/office/officeart/2005/8/layout/radial1"/>
    <dgm:cxn modelId="{90B3F17A-30A3-4491-A433-E01DFA19E197}" srcId="{5C9B3D8B-421F-4B9D-B40F-BF758C1C40C4}" destId="{B2BD8835-251F-400A-987F-878D8F3DB5A2}" srcOrd="1" destOrd="0" parTransId="{CAF6A5A9-AA40-4D57-AF10-9E3357CF7C6A}" sibTransId="{DE77B71F-BA94-4059-A4B9-14F472097779}"/>
    <dgm:cxn modelId="{B116D1DD-55B3-4139-86F0-4794D42FD77C}" type="presOf" srcId="{CAF6A5A9-AA40-4D57-AF10-9E3357CF7C6A}" destId="{0DB4AA27-6CAD-404D-9889-FD50252E455D}" srcOrd="1" destOrd="0" presId="urn:microsoft.com/office/officeart/2005/8/layout/radial1"/>
    <dgm:cxn modelId="{E555F043-ADD4-4477-B10E-09507E45748F}" type="presOf" srcId="{CAF6A5A9-AA40-4D57-AF10-9E3357CF7C6A}" destId="{D1EE8953-872B-44DE-AB5D-F0A52AA95A10}" srcOrd="0" destOrd="0" presId="urn:microsoft.com/office/officeart/2005/8/layout/radial1"/>
    <dgm:cxn modelId="{8A6A4F33-E425-40A4-864C-5FD79C76DBF2}" type="presOf" srcId="{4E63F5B2-1493-4188-AA8E-0388D26F6B16}" destId="{7F793881-642D-4724-A60C-EAC54EAD59E6}" srcOrd="0" destOrd="0" presId="urn:microsoft.com/office/officeart/2005/8/layout/radial1"/>
    <dgm:cxn modelId="{44E536F5-4457-435F-BAA2-8C689E89AA80}" srcId="{5C9B3D8B-421F-4B9D-B40F-BF758C1C40C4}" destId="{652A50AE-856F-43FD-A444-273C6A014ABF}" srcOrd="3" destOrd="0" parTransId="{616B7D09-5A6B-4E58-9192-FE7CC4E30E5B}" sibTransId="{8E89013E-C0B8-4F50-B963-72A2EC7AC3A2}"/>
    <dgm:cxn modelId="{6C5D9461-2390-40FB-AA3F-3A74F5B5D058}" srcId="{9AD1C9D5-43D1-400B-9F55-DCA802BC3F94}" destId="{A2DA313E-EFAB-424C-8A60-24829778FE2C}" srcOrd="1" destOrd="0" parTransId="{6E0DE2B4-3398-4857-88D1-13A8E0C354E9}" sibTransId="{61C60BF3-C2BD-438F-BAB7-75DA8A9D4EEB}"/>
    <dgm:cxn modelId="{45BD2655-A715-48A9-ADA6-F7516A7CCABA}" type="presOf" srcId="{634DB56E-BF3A-43FD-9EE7-5957A30DF8B7}" destId="{0926E8D6-81BF-453E-995C-D295F89C8C93}" srcOrd="0" destOrd="0" presId="urn:microsoft.com/office/officeart/2005/8/layout/radial1"/>
    <dgm:cxn modelId="{8257483D-C67A-45B4-98B9-770FF575385B}" type="presOf" srcId="{F2135760-52A2-4DD9-8D55-775EA7D0D672}" destId="{A3B7E2E3-0DE0-4678-BB10-6DC2BE700D81}" srcOrd="0" destOrd="0" presId="urn:microsoft.com/office/officeart/2005/8/layout/radial1"/>
    <dgm:cxn modelId="{61426DF9-A567-46E3-8C9B-B6F06D91B108}" type="presParOf" srcId="{EC24F525-1B4E-464A-A020-9F96F9F9FEC5}" destId="{818C4408-AC27-4D91-8A0C-61B0ADE837D5}" srcOrd="0" destOrd="0" presId="urn:microsoft.com/office/officeart/2005/8/layout/radial1"/>
    <dgm:cxn modelId="{B0F3EA3E-14F4-4440-9515-45C029DB44C9}" type="presParOf" srcId="{EC24F525-1B4E-464A-A020-9F96F9F9FEC5}" destId="{0926E8D6-81BF-453E-995C-D295F89C8C93}" srcOrd="1" destOrd="0" presId="urn:microsoft.com/office/officeart/2005/8/layout/radial1"/>
    <dgm:cxn modelId="{03E424C8-D7E8-4F73-86FE-48E4C513995E}" type="presParOf" srcId="{0926E8D6-81BF-453E-995C-D295F89C8C93}" destId="{6AA2A2B8-0DBB-4433-BA5D-D0D127F65CC6}" srcOrd="0" destOrd="0" presId="urn:microsoft.com/office/officeart/2005/8/layout/radial1"/>
    <dgm:cxn modelId="{41C195F5-AA81-4499-AFB9-7A0ED7C1ABA8}" type="presParOf" srcId="{EC24F525-1B4E-464A-A020-9F96F9F9FEC5}" destId="{A3B7E2E3-0DE0-4678-BB10-6DC2BE700D81}" srcOrd="2" destOrd="0" presId="urn:microsoft.com/office/officeart/2005/8/layout/radial1"/>
    <dgm:cxn modelId="{25E94C9C-D96E-41C1-82A2-7DA146F1BD05}" type="presParOf" srcId="{EC24F525-1B4E-464A-A020-9F96F9F9FEC5}" destId="{D1EE8953-872B-44DE-AB5D-F0A52AA95A10}" srcOrd="3" destOrd="0" presId="urn:microsoft.com/office/officeart/2005/8/layout/radial1"/>
    <dgm:cxn modelId="{C0110A66-32AB-45FD-BF1B-278EEA03C7AD}" type="presParOf" srcId="{D1EE8953-872B-44DE-AB5D-F0A52AA95A10}" destId="{0DB4AA27-6CAD-404D-9889-FD50252E455D}" srcOrd="0" destOrd="0" presId="urn:microsoft.com/office/officeart/2005/8/layout/radial1"/>
    <dgm:cxn modelId="{792E816A-8B19-444A-B47A-0E2C6E86DD80}" type="presParOf" srcId="{EC24F525-1B4E-464A-A020-9F96F9F9FEC5}" destId="{9E012492-DD59-4014-BA58-EF09FE5A76EF}" srcOrd="4" destOrd="0" presId="urn:microsoft.com/office/officeart/2005/8/layout/radial1"/>
    <dgm:cxn modelId="{55CD316F-86D9-4D3C-AD35-EB7C36E6330F}" type="presParOf" srcId="{EC24F525-1B4E-464A-A020-9F96F9F9FEC5}" destId="{7F793881-642D-4724-A60C-EAC54EAD59E6}" srcOrd="5" destOrd="0" presId="urn:microsoft.com/office/officeart/2005/8/layout/radial1"/>
    <dgm:cxn modelId="{F8D0D655-7DFB-4C6D-AECA-784AF37F86A7}" type="presParOf" srcId="{7F793881-642D-4724-A60C-EAC54EAD59E6}" destId="{E9B518F5-8C97-4896-AF20-71FE0F81F29F}" srcOrd="0" destOrd="0" presId="urn:microsoft.com/office/officeart/2005/8/layout/radial1"/>
    <dgm:cxn modelId="{76BF3DD3-99F1-406C-AB0D-7B5476B38EF9}" type="presParOf" srcId="{EC24F525-1B4E-464A-A020-9F96F9F9FEC5}" destId="{44D0950B-407D-4536-94FB-6C515A222E3D}" srcOrd="6" destOrd="0" presId="urn:microsoft.com/office/officeart/2005/8/layout/radial1"/>
    <dgm:cxn modelId="{99F1DFE6-069F-4468-9CD4-EAF5AEFBFFC6}" type="presParOf" srcId="{EC24F525-1B4E-464A-A020-9F96F9F9FEC5}" destId="{9D10B81C-DE1B-43F3-A968-660937227545}" srcOrd="7" destOrd="0" presId="urn:microsoft.com/office/officeart/2005/8/layout/radial1"/>
    <dgm:cxn modelId="{27A2993D-C249-4576-9E0D-831737B7DDD7}" type="presParOf" srcId="{9D10B81C-DE1B-43F3-A968-660937227545}" destId="{A2DD8C14-8B97-4EA1-B4EB-5EF15CD2D4CC}" srcOrd="0" destOrd="0" presId="urn:microsoft.com/office/officeart/2005/8/layout/radial1"/>
    <dgm:cxn modelId="{83535CF9-0B60-46D5-83DB-CB5CABFC06AA}" type="presParOf" srcId="{EC24F525-1B4E-464A-A020-9F96F9F9FEC5}" destId="{7CCFCA58-D4C7-4A3D-8420-69B342EC439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B4CFA3-D61E-4637-AA8F-F55BFBB75E14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AC896C-CB79-45AD-874A-783C17C211E6}">
      <dgm:prSet/>
      <dgm:spPr>
        <a:noFill/>
      </dgm:spPr>
      <dgm:t>
        <a:bodyPr/>
        <a:lstStyle/>
        <a:p>
          <a:pPr rtl="0"/>
          <a:r>
            <a:rPr lang="en-US" altLang="ja-JP" dirty="0" smtClean="0"/>
            <a:t>OJT</a:t>
          </a:r>
          <a:r>
            <a:rPr lang="ja-JP" altLang="en-US" dirty="0" smtClean="0"/>
            <a:t>における上司からの働きかけ</a:t>
          </a:r>
          <a:endParaRPr lang="en-US" dirty="0"/>
        </a:p>
      </dgm:t>
    </dgm:pt>
    <dgm:pt modelId="{1E273E57-E908-44B0-98B5-79909A711456}" type="parTrans" cxnId="{CE6A6C36-A70D-4730-ADEA-1039DBFA2083}">
      <dgm:prSet/>
      <dgm:spPr/>
      <dgm:t>
        <a:bodyPr/>
        <a:lstStyle/>
        <a:p>
          <a:endParaRPr lang="en-US"/>
        </a:p>
      </dgm:t>
    </dgm:pt>
    <dgm:pt modelId="{95693499-E479-4EAD-9900-A2F6B105AE82}" type="sibTrans" cxnId="{CE6A6C36-A70D-4730-ADEA-1039DBFA2083}">
      <dgm:prSet/>
      <dgm:spPr/>
      <dgm:t>
        <a:bodyPr/>
        <a:lstStyle/>
        <a:p>
          <a:endParaRPr lang="en-US"/>
        </a:p>
      </dgm:t>
    </dgm:pt>
    <dgm:pt modelId="{6F5E0258-8462-4A79-9560-0A5D1DA5EEEF}">
      <dgm:prSet/>
      <dgm:spPr>
        <a:noFill/>
      </dgm:spPr>
      <dgm:t>
        <a:bodyPr/>
        <a:lstStyle/>
        <a:p>
          <a:pPr rtl="0"/>
          <a:r>
            <a:rPr lang="ja-JP" altLang="en-US" dirty="0" smtClean="0"/>
            <a:t>エグゼクティブ・　　　　　　</a:t>
          </a:r>
          <a:r>
            <a:rPr lang="ja-JP" altLang="en-US" smtClean="0"/>
            <a:t>　コーチング</a:t>
          </a:r>
          <a:endParaRPr lang="en-US" dirty="0"/>
        </a:p>
      </dgm:t>
    </dgm:pt>
    <dgm:pt modelId="{427F175D-2EF8-403E-B375-354F3C8C7A12}" type="parTrans" cxnId="{C944CA26-84AA-4E74-85A1-9D8E0BA52291}">
      <dgm:prSet/>
      <dgm:spPr/>
      <dgm:t>
        <a:bodyPr/>
        <a:lstStyle/>
        <a:p>
          <a:endParaRPr lang="en-US"/>
        </a:p>
      </dgm:t>
    </dgm:pt>
    <dgm:pt modelId="{DBC98B13-BFE2-4917-95D6-CAF6C8AF6D1C}" type="sibTrans" cxnId="{C944CA26-84AA-4E74-85A1-9D8E0BA52291}">
      <dgm:prSet/>
      <dgm:spPr/>
      <dgm:t>
        <a:bodyPr/>
        <a:lstStyle/>
        <a:p>
          <a:endParaRPr lang="en-US"/>
        </a:p>
      </dgm:t>
    </dgm:pt>
    <dgm:pt modelId="{0EF82615-EE6E-4461-96B1-6B4F0460F43E}">
      <dgm:prSet/>
      <dgm:spPr>
        <a:noFill/>
      </dgm:spPr>
      <dgm:t>
        <a:bodyPr/>
        <a:lstStyle/>
        <a:p>
          <a:pPr rtl="0"/>
          <a:r>
            <a:rPr lang="ja-JP" altLang="en-US" dirty="0" smtClean="0"/>
            <a:t>パフォーマンスに関する定期面談　</a:t>
          </a:r>
          <a:endParaRPr lang="en-US" dirty="0"/>
        </a:p>
      </dgm:t>
    </dgm:pt>
    <dgm:pt modelId="{5906E784-66B9-4C0D-9FF2-93C1A319B5A1}" type="parTrans" cxnId="{30982B17-869D-4E18-A3D2-0B5A19700B0C}">
      <dgm:prSet/>
      <dgm:spPr/>
      <dgm:t>
        <a:bodyPr/>
        <a:lstStyle/>
        <a:p>
          <a:endParaRPr lang="en-US"/>
        </a:p>
      </dgm:t>
    </dgm:pt>
    <dgm:pt modelId="{99E58CAA-935F-476D-BA5B-35627FCD69B7}" type="sibTrans" cxnId="{30982B17-869D-4E18-A3D2-0B5A19700B0C}">
      <dgm:prSet/>
      <dgm:spPr/>
      <dgm:t>
        <a:bodyPr/>
        <a:lstStyle/>
        <a:p>
          <a:endParaRPr lang="en-US"/>
        </a:p>
      </dgm:t>
    </dgm:pt>
    <dgm:pt modelId="{34668E69-290A-4A50-90C2-97E142D747CA}">
      <dgm:prSet/>
      <dgm:spPr>
        <a:noFill/>
      </dgm:spPr>
      <dgm:t>
        <a:bodyPr/>
        <a:lstStyle/>
        <a:p>
          <a:pPr rtl="0"/>
          <a:r>
            <a:rPr lang="ja-JP" altLang="en-US" dirty="0" smtClean="0"/>
            <a:t>リーダーシップ開発の　　　トレーニング</a:t>
          </a:r>
          <a:endParaRPr lang="en-US" dirty="0"/>
        </a:p>
      </dgm:t>
    </dgm:pt>
    <dgm:pt modelId="{2703F0FE-6F7E-4B0F-8579-90720EE776B1}" type="parTrans" cxnId="{A6BF21F6-B43B-4045-B55A-8D007DEA5662}">
      <dgm:prSet/>
      <dgm:spPr/>
      <dgm:t>
        <a:bodyPr/>
        <a:lstStyle/>
        <a:p>
          <a:endParaRPr lang="en-US"/>
        </a:p>
      </dgm:t>
    </dgm:pt>
    <dgm:pt modelId="{6AB4C6CD-13E0-4757-84DF-02C6DD89CB5B}" type="sibTrans" cxnId="{A6BF21F6-B43B-4045-B55A-8D007DEA5662}">
      <dgm:prSet/>
      <dgm:spPr/>
      <dgm:t>
        <a:bodyPr/>
        <a:lstStyle/>
        <a:p>
          <a:endParaRPr lang="en-US"/>
        </a:p>
      </dgm:t>
    </dgm:pt>
    <dgm:pt modelId="{D823CFBF-1C16-4F57-9F89-7EABCC359C13}">
      <dgm:prSet/>
      <dgm:spPr>
        <a:noFill/>
      </dgm:spPr>
      <dgm:t>
        <a:bodyPr/>
        <a:lstStyle/>
        <a:p>
          <a:pPr rtl="0"/>
          <a:r>
            <a:rPr lang="ja-JP" altLang="en-US" dirty="0" smtClean="0"/>
            <a:t>リフレクション（自省</a:t>
          </a:r>
          <a:r>
            <a:rPr lang="en-US" altLang="ja-JP" dirty="0" smtClean="0"/>
            <a:t>)</a:t>
          </a:r>
          <a:r>
            <a:rPr lang="en-US" dirty="0" smtClean="0"/>
            <a:t> </a:t>
          </a:r>
          <a:endParaRPr lang="en-US" dirty="0"/>
        </a:p>
      </dgm:t>
    </dgm:pt>
    <dgm:pt modelId="{2B3FFE3B-D27E-4FD1-B464-9FD904C36FC6}" type="parTrans" cxnId="{446B1DA5-4430-49FC-AEF4-87927118CC6E}">
      <dgm:prSet/>
      <dgm:spPr/>
      <dgm:t>
        <a:bodyPr/>
        <a:lstStyle/>
        <a:p>
          <a:endParaRPr lang="en-US"/>
        </a:p>
      </dgm:t>
    </dgm:pt>
    <dgm:pt modelId="{23F01F73-8467-4DF3-8501-417979995149}" type="sibTrans" cxnId="{446B1DA5-4430-49FC-AEF4-87927118CC6E}">
      <dgm:prSet/>
      <dgm:spPr/>
      <dgm:t>
        <a:bodyPr/>
        <a:lstStyle/>
        <a:p>
          <a:endParaRPr lang="en-US"/>
        </a:p>
      </dgm:t>
    </dgm:pt>
    <dgm:pt modelId="{AB61B43D-212E-4294-ACE0-2B4C64248A4B}">
      <dgm:prSet/>
      <dgm:spPr>
        <a:noFill/>
      </dgm:spPr>
      <dgm:t>
        <a:bodyPr/>
        <a:lstStyle/>
        <a:p>
          <a:pPr rtl="0"/>
          <a:r>
            <a:rPr lang="en-US" dirty="0" smtClean="0"/>
            <a:t>e-learning</a:t>
          </a:r>
          <a:endParaRPr lang="en-US" dirty="0"/>
        </a:p>
      </dgm:t>
    </dgm:pt>
    <dgm:pt modelId="{8DBC9661-2D06-4752-B047-C526FCC1696F}" type="parTrans" cxnId="{78D70175-CEAC-492D-BA0B-2FD3D96EFE25}">
      <dgm:prSet/>
      <dgm:spPr/>
      <dgm:t>
        <a:bodyPr/>
        <a:lstStyle/>
        <a:p>
          <a:endParaRPr lang="en-US"/>
        </a:p>
      </dgm:t>
    </dgm:pt>
    <dgm:pt modelId="{ACA84781-0C22-4557-A5AB-A4C112B13CAC}" type="sibTrans" cxnId="{78D70175-CEAC-492D-BA0B-2FD3D96EFE25}">
      <dgm:prSet/>
      <dgm:spPr/>
      <dgm:t>
        <a:bodyPr/>
        <a:lstStyle/>
        <a:p>
          <a:endParaRPr lang="en-US"/>
        </a:p>
      </dgm:t>
    </dgm:pt>
    <dgm:pt modelId="{761A7F43-3EED-4268-A9CE-B6B97DB3CAFE}">
      <dgm:prSet/>
      <dgm:spPr>
        <a:noFill/>
      </dgm:spPr>
      <dgm:t>
        <a:bodyPr/>
        <a:lstStyle/>
        <a:p>
          <a:pPr rtl="0"/>
          <a:r>
            <a:rPr lang="ja-JP" altLang="en-US" dirty="0" smtClean="0">
              <a:solidFill>
                <a:schemeClr val="tx1"/>
              </a:solidFill>
            </a:rPr>
            <a:t>書籍の活用</a:t>
          </a:r>
          <a:endParaRPr lang="en-US" dirty="0">
            <a:solidFill>
              <a:schemeClr val="tx1"/>
            </a:solidFill>
          </a:endParaRPr>
        </a:p>
      </dgm:t>
    </dgm:pt>
    <dgm:pt modelId="{D9931B32-96F3-4380-A156-3217BF863F73}" type="parTrans" cxnId="{80AA7EDD-8395-4964-B3DE-3EEE2EA22FDF}">
      <dgm:prSet/>
      <dgm:spPr/>
      <dgm:t>
        <a:bodyPr/>
        <a:lstStyle/>
        <a:p>
          <a:endParaRPr lang="en-US"/>
        </a:p>
      </dgm:t>
    </dgm:pt>
    <dgm:pt modelId="{28B3CAF2-7F00-4571-A726-94D95AECB631}" type="sibTrans" cxnId="{80AA7EDD-8395-4964-B3DE-3EEE2EA22FDF}">
      <dgm:prSet/>
      <dgm:spPr/>
      <dgm:t>
        <a:bodyPr/>
        <a:lstStyle/>
        <a:p>
          <a:endParaRPr lang="en-US"/>
        </a:p>
      </dgm:t>
    </dgm:pt>
    <dgm:pt modelId="{F299D537-00FB-47BB-AD25-7791EAFC17DB}" type="pres">
      <dgm:prSet presAssocID="{42B4CFA3-D61E-4637-AA8F-F55BFBB75E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213A07-F14C-48E0-96C9-41D99238B9EB}" type="pres">
      <dgm:prSet presAssocID="{BBAC896C-CB79-45AD-874A-783C17C211E6}" presName="composite" presStyleCnt="0"/>
      <dgm:spPr/>
    </dgm:pt>
    <dgm:pt modelId="{A4F47BA9-B175-4BC6-ABFC-F797DF68DBCF}" type="pres">
      <dgm:prSet presAssocID="{BBAC896C-CB79-45AD-874A-783C17C211E6}" presName="rect1" presStyleLbl="trAlignAcc1" presStyleIdx="0" presStyleCnt="7" custScaleY="98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18142-6D6B-4AD8-A42A-FC54F6C82EAF}" type="pres">
      <dgm:prSet presAssocID="{BBAC896C-CB79-45AD-874A-783C17C211E6}" presName="rect2" presStyleLbl="fgImgPlace1" presStyleIdx="0" presStyleCnt="7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67000" r="-67000"/>
          </a:stretch>
        </a:blipFill>
      </dgm:spPr>
    </dgm:pt>
    <dgm:pt modelId="{283A186A-4D66-4EDA-B862-3539F26B95F2}" type="pres">
      <dgm:prSet presAssocID="{95693499-E479-4EAD-9900-A2F6B105AE82}" presName="sibTrans" presStyleCnt="0"/>
      <dgm:spPr/>
    </dgm:pt>
    <dgm:pt modelId="{0A00D316-BE62-47CB-90F7-C739743E49AE}" type="pres">
      <dgm:prSet presAssocID="{6F5E0258-8462-4A79-9560-0A5D1DA5EEEF}" presName="composite" presStyleCnt="0"/>
      <dgm:spPr/>
    </dgm:pt>
    <dgm:pt modelId="{95C24D54-58E5-4DDE-A2A6-D4816F83F41B}" type="pres">
      <dgm:prSet presAssocID="{6F5E0258-8462-4A79-9560-0A5D1DA5EEEF}" presName="rect1" presStyleLbl="tr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3AB43-0DF0-4617-8BCD-650C15F81009}" type="pres">
      <dgm:prSet presAssocID="{6F5E0258-8462-4A79-9560-0A5D1DA5EEEF}" presName="rect2" presStyleLbl="fgImgPlace1" presStyleIdx="1" presStyleCnt="7"/>
      <dgm:spPr>
        <a:blipFill>
          <a:blip xmlns:r="http://schemas.openxmlformats.org/officeDocument/2006/relationships" r:embed="rId2" cstate="print">
            <a:extLst/>
          </a:blip>
          <a:srcRect/>
          <a:stretch>
            <a:fillRect l="-152000" r="-152000"/>
          </a:stretch>
        </a:blipFill>
      </dgm:spPr>
    </dgm:pt>
    <dgm:pt modelId="{D25D2ACD-D9FC-4DAB-92B5-71FE6668D26D}" type="pres">
      <dgm:prSet presAssocID="{DBC98B13-BFE2-4917-95D6-CAF6C8AF6D1C}" presName="sibTrans" presStyleCnt="0"/>
      <dgm:spPr/>
    </dgm:pt>
    <dgm:pt modelId="{E5D89C2A-6731-4854-A556-599EF778A6B9}" type="pres">
      <dgm:prSet presAssocID="{0EF82615-EE6E-4461-96B1-6B4F0460F43E}" presName="composite" presStyleCnt="0"/>
      <dgm:spPr/>
    </dgm:pt>
    <dgm:pt modelId="{4468E73C-6D76-4F16-B5B3-BD96311F916A}" type="pres">
      <dgm:prSet presAssocID="{0EF82615-EE6E-4461-96B1-6B4F0460F43E}" presName="rect1" presStyleLbl="tr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AB2BC-0E99-4C55-81C7-7714721EE575}" type="pres">
      <dgm:prSet presAssocID="{0EF82615-EE6E-4461-96B1-6B4F0460F43E}" presName="rect2" presStyleLbl="fgImgPlace1" presStyleIdx="2" presStyleCnt="7"/>
      <dgm:spPr>
        <a:blipFill>
          <a:blip xmlns:r="http://schemas.openxmlformats.org/officeDocument/2006/relationships" r:embed="rId3" cstate="print">
            <a:extLst/>
          </a:blip>
          <a:srcRect/>
          <a:stretch>
            <a:fillRect l="-29000" r="-29000"/>
          </a:stretch>
        </a:blipFill>
      </dgm:spPr>
    </dgm:pt>
    <dgm:pt modelId="{372D62A6-A410-4D13-988E-DBDAE4AAA8B9}" type="pres">
      <dgm:prSet presAssocID="{99E58CAA-935F-476D-BA5B-35627FCD69B7}" presName="sibTrans" presStyleCnt="0"/>
      <dgm:spPr/>
    </dgm:pt>
    <dgm:pt modelId="{B9BD00A5-D8CA-46C2-89EB-BCC52B30C9D4}" type="pres">
      <dgm:prSet presAssocID="{34668E69-290A-4A50-90C2-97E142D747CA}" presName="composite" presStyleCnt="0"/>
      <dgm:spPr/>
    </dgm:pt>
    <dgm:pt modelId="{77141A3D-C01E-40D0-A20A-FF81E8FCF31F}" type="pres">
      <dgm:prSet presAssocID="{34668E69-290A-4A50-90C2-97E142D747CA}" presName="rect1" presStyleLbl="tr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D3ACC-D275-46AD-8A78-BF72D12A5487}" type="pres">
      <dgm:prSet presAssocID="{34668E69-290A-4A50-90C2-97E142D747CA}" presName="rect2" presStyleLbl="fgImgPlace1" presStyleIdx="3" presStyleCnt="7"/>
      <dgm:spPr>
        <a:blipFill>
          <a:blip xmlns:r="http://schemas.openxmlformats.org/officeDocument/2006/relationships" r:embed="rId4" cstate="print">
            <a:extLst/>
          </a:blip>
          <a:srcRect/>
          <a:stretch>
            <a:fillRect l="-139000" r="-139000"/>
          </a:stretch>
        </a:blipFill>
      </dgm:spPr>
    </dgm:pt>
    <dgm:pt modelId="{9FB8A0E8-5C27-430A-BA72-C5AC00EFB836}" type="pres">
      <dgm:prSet presAssocID="{6AB4C6CD-13E0-4757-84DF-02C6DD89CB5B}" presName="sibTrans" presStyleCnt="0"/>
      <dgm:spPr/>
    </dgm:pt>
    <dgm:pt modelId="{71E46D9F-4E1E-4929-A4F1-F9438E4F0741}" type="pres">
      <dgm:prSet presAssocID="{D823CFBF-1C16-4F57-9F89-7EABCC359C13}" presName="composite" presStyleCnt="0"/>
      <dgm:spPr/>
    </dgm:pt>
    <dgm:pt modelId="{3A5840D6-10B8-4B93-9034-7A39AC87EF35}" type="pres">
      <dgm:prSet presAssocID="{D823CFBF-1C16-4F57-9F89-7EABCC359C13}" presName="rect1" presStyleLbl="tr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C4D9E-1C42-48E5-84A5-769DE680DDE9}" type="pres">
      <dgm:prSet presAssocID="{D823CFBF-1C16-4F57-9F89-7EABCC359C13}" presName="rect2" presStyleLbl="fgImgPlace1" presStyleIdx="4" presStyleCnt="7"/>
      <dgm:spPr>
        <a:blipFill>
          <a:blip xmlns:r="http://schemas.openxmlformats.org/officeDocument/2006/relationships" r:embed="rId5" cstate="print">
            <a:extLst/>
          </a:blip>
          <a:srcRect/>
          <a:stretch>
            <a:fillRect l="-1000" r="-1000"/>
          </a:stretch>
        </a:blipFill>
      </dgm:spPr>
    </dgm:pt>
    <dgm:pt modelId="{C59519E4-BFFD-417B-8E37-C7D48604990D}" type="pres">
      <dgm:prSet presAssocID="{23F01F73-8467-4DF3-8501-417979995149}" presName="sibTrans" presStyleCnt="0"/>
      <dgm:spPr/>
    </dgm:pt>
    <dgm:pt modelId="{2FEEF82F-D1EB-4B94-86CF-7606A382B01D}" type="pres">
      <dgm:prSet presAssocID="{AB61B43D-212E-4294-ACE0-2B4C64248A4B}" presName="composite" presStyleCnt="0"/>
      <dgm:spPr/>
    </dgm:pt>
    <dgm:pt modelId="{0D4D8E91-2594-4AAD-9948-4A8168F9C15A}" type="pres">
      <dgm:prSet presAssocID="{AB61B43D-212E-4294-ACE0-2B4C64248A4B}" presName="rect1" presStyleLbl="tr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18E9A-064A-4ACF-86C3-088FE81443C2}" type="pres">
      <dgm:prSet presAssocID="{AB61B43D-212E-4294-ACE0-2B4C64248A4B}" presName="rect2" presStyleLbl="fgImgPlace1" presStyleIdx="5" presStyleCnt="7"/>
      <dgm:spPr>
        <a:blipFill>
          <a:blip xmlns:r="http://schemas.openxmlformats.org/officeDocument/2006/relationships" r:embed="rId6">
            <a:extLst/>
          </a:blip>
          <a:srcRect/>
          <a:stretch>
            <a:fillRect l="-38000" r="-38000"/>
          </a:stretch>
        </a:blipFill>
      </dgm:spPr>
      <dgm:t>
        <a:bodyPr/>
        <a:lstStyle/>
        <a:p>
          <a:endParaRPr lang="en-US"/>
        </a:p>
      </dgm:t>
    </dgm:pt>
    <dgm:pt modelId="{0CD9ED9E-2DAA-49A2-8FA9-87CB2036906D}" type="pres">
      <dgm:prSet presAssocID="{ACA84781-0C22-4557-A5AB-A4C112B13CAC}" presName="sibTrans" presStyleCnt="0"/>
      <dgm:spPr/>
    </dgm:pt>
    <dgm:pt modelId="{45B90A1C-91BC-40AE-88EC-149137F5B674}" type="pres">
      <dgm:prSet presAssocID="{761A7F43-3EED-4268-A9CE-B6B97DB3CAFE}" presName="composite" presStyleCnt="0"/>
      <dgm:spPr/>
    </dgm:pt>
    <dgm:pt modelId="{86C257CC-14BE-41EC-909C-A0EAE34DF994}" type="pres">
      <dgm:prSet presAssocID="{761A7F43-3EED-4268-A9CE-B6B97DB3CAFE}" presName="rect1" presStyleLbl="tr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6749B-B9EE-4E25-8608-B49D024089DE}" type="pres">
      <dgm:prSet presAssocID="{761A7F43-3EED-4268-A9CE-B6B97DB3CAFE}" presName="rect2" presStyleLbl="fgImgPlace1" presStyleIdx="6" presStyleCnt="7"/>
      <dgm:spPr>
        <a:blipFill>
          <a:blip xmlns:r="http://schemas.openxmlformats.org/officeDocument/2006/relationships" r:embed="rId7" cstate="print">
            <a:extLst/>
          </a:blip>
          <a:srcRect/>
          <a:stretch>
            <a:fillRect l="-1000" r="-1000"/>
          </a:stretch>
        </a:blipFill>
      </dgm:spPr>
    </dgm:pt>
  </dgm:ptLst>
  <dgm:cxnLst>
    <dgm:cxn modelId="{30982B17-869D-4E18-A3D2-0B5A19700B0C}" srcId="{42B4CFA3-D61E-4637-AA8F-F55BFBB75E14}" destId="{0EF82615-EE6E-4461-96B1-6B4F0460F43E}" srcOrd="2" destOrd="0" parTransId="{5906E784-66B9-4C0D-9FF2-93C1A319B5A1}" sibTransId="{99E58CAA-935F-476D-BA5B-35627FCD69B7}"/>
    <dgm:cxn modelId="{A6BF21F6-B43B-4045-B55A-8D007DEA5662}" srcId="{42B4CFA3-D61E-4637-AA8F-F55BFBB75E14}" destId="{34668E69-290A-4A50-90C2-97E142D747CA}" srcOrd="3" destOrd="0" parTransId="{2703F0FE-6F7E-4B0F-8579-90720EE776B1}" sibTransId="{6AB4C6CD-13E0-4757-84DF-02C6DD89CB5B}"/>
    <dgm:cxn modelId="{0DAE9E68-C3F6-460D-AC4F-08A84211F3B2}" type="presOf" srcId="{AB61B43D-212E-4294-ACE0-2B4C64248A4B}" destId="{0D4D8E91-2594-4AAD-9948-4A8168F9C15A}" srcOrd="0" destOrd="0" presId="urn:microsoft.com/office/officeart/2008/layout/PictureStrips"/>
    <dgm:cxn modelId="{80AA7EDD-8395-4964-B3DE-3EEE2EA22FDF}" srcId="{42B4CFA3-D61E-4637-AA8F-F55BFBB75E14}" destId="{761A7F43-3EED-4268-A9CE-B6B97DB3CAFE}" srcOrd="6" destOrd="0" parTransId="{D9931B32-96F3-4380-A156-3217BF863F73}" sibTransId="{28B3CAF2-7F00-4571-A726-94D95AECB631}"/>
    <dgm:cxn modelId="{6D8ECE63-3377-4F88-B82C-187FC56BB51B}" type="presOf" srcId="{D823CFBF-1C16-4F57-9F89-7EABCC359C13}" destId="{3A5840D6-10B8-4B93-9034-7A39AC87EF35}" srcOrd="0" destOrd="0" presId="urn:microsoft.com/office/officeart/2008/layout/PictureStrips"/>
    <dgm:cxn modelId="{BF11E2C3-DB30-4D7A-8B29-AAC6902B140E}" type="presOf" srcId="{761A7F43-3EED-4268-A9CE-B6B97DB3CAFE}" destId="{86C257CC-14BE-41EC-909C-A0EAE34DF994}" srcOrd="0" destOrd="0" presId="urn:microsoft.com/office/officeart/2008/layout/PictureStrips"/>
    <dgm:cxn modelId="{78D70175-CEAC-492D-BA0B-2FD3D96EFE25}" srcId="{42B4CFA3-D61E-4637-AA8F-F55BFBB75E14}" destId="{AB61B43D-212E-4294-ACE0-2B4C64248A4B}" srcOrd="5" destOrd="0" parTransId="{8DBC9661-2D06-4752-B047-C526FCC1696F}" sibTransId="{ACA84781-0C22-4557-A5AB-A4C112B13CAC}"/>
    <dgm:cxn modelId="{8019A466-C3CA-45BF-A87D-568784CFC72A}" type="presOf" srcId="{42B4CFA3-D61E-4637-AA8F-F55BFBB75E14}" destId="{F299D537-00FB-47BB-AD25-7791EAFC17DB}" srcOrd="0" destOrd="0" presId="urn:microsoft.com/office/officeart/2008/layout/PictureStrips"/>
    <dgm:cxn modelId="{43A61A0E-8ADE-4740-9BBA-F514A049701B}" type="presOf" srcId="{6F5E0258-8462-4A79-9560-0A5D1DA5EEEF}" destId="{95C24D54-58E5-4DDE-A2A6-D4816F83F41B}" srcOrd="0" destOrd="0" presId="urn:microsoft.com/office/officeart/2008/layout/PictureStrips"/>
    <dgm:cxn modelId="{D4D2D1A1-BA11-4AD0-A436-FF4B751467DD}" type="presOf" srcId="{BBAC896C-CB79-45AD-874A-783C17C211E6}" destId="{A4F47BA9-B175-4BC6-ABFC-F797DF68DBCF}" srcOrd="0" destOrd="0" presId="urn:microsoft.com/office/officeart/2008/layout/PictureStrips"/>
    <dgm:cxn modelId="{CE6A6C36-A70D-4730-ADEA-1039DBFA2083}" srcId="{42B4CFA3-D61E-4637-AA8F-F55BFBB75E14}" destId="{BBAC896C-CB79-45AD-874A-783C17C211E6}" srcOrd="0" destOrd="0" parTransId="{1E273E57-E908-44B0-98B5-79909A711456}" sibTransId="{95693499-E479-4EAD-9900-A2F6B105AE82}"/>
    <dgm:cxn modelId="{6465910C-980F-43FC-BBB6-F8AA1706EAEC}" type="presOf" srcId="{0EF82615-EE6E-4461-96B1-6B4F0460F43E}" destId="{4468E73C-6D76-4F16-B5B3-BD96311F916A}" srcOrd="0" destOrd="0" presId="urn:microsoft.com/office/officeart/2008/layout/PictureStrips"/>
    <dgm:cxn modelId="{C944CA26-84AA-4E74-85A1-9D8E0BA52291}" srcId="{42B4CFA3-D61E-4637-AA8F-F55BFBB75E14}" destId="{6F5E0258-8462-4A79-9560-0A5D1DA5EEEF}" srcOrd="1" destOrd="0" parTransId="{427F175D-2EF8-403E-B375-354F3C8C7A12}" sibTransId="{DBC98B13-BFE2-4917-95D6-CAF6C8AF6D1C}"/>
    <dgm:cxn modelId="{446B1DA5-4430-49FC-AEF4-87927118CC6E}" srcId="{42B4CFA3-D61E-4637-AA8F-F55BFBB75E14}" destId="{D823CFBF-1C16-4F57-9F89-7EABCC359C13}" srcOrd="4" destOrd="0" parTransId="{2B3FFE3B-D27E-4FD1-B464-9FD904C36FC6}" sibTransId="{23F01F73-8467-4DF3-8501-417979995149}"/>
    <dgm:cxn modelId="{5CD82015-99B9-4118-94F7-06CE34BC8402}" type="presOf" srcId="{34668E69-290A-4A50-90C2-97E142D747CA}" destId="{77141A3D-C01E-40D0-A20A-FF81E8FCF31F}" srcOrd="0" destOrd="0" presId="urn:microsoft.com/office/officeart/2008/layout/PictureStrips"/>
    <dgm:cxn modelId="{504C30A4-4FD0-4EE2-A7A1-927B6F83B70F}" type="presParOf" srcId="{F299D537-00FB-47BB-AD25-7791EAFC17DB}" destId="{3E213A07-F14C-48E0-96C9-41D99238B9EB}" srcOrd="0" destOrd="0" presId="urn:microsoft.com/office/officeart/2008/layout/PictureStrips"/>
    <dgm:cxn modelId="{47838121-F3AE-4E91-9A8B-5233B7EDA391}" type="presParOf" srcId="{3E213A07-F14C-48E0-96C9-41D99238B9EB}" destId="{A4F47BA9-B175-4BC6-ABFC-F797DF68DBCF}" srcOrd="0" destOrd="0" presId="urn:microsoft.com/office/officeart/2008/layout/PictureStrips"/>
    <dgm:cxn modelId="{53AC5E95-23F6-407A-BEF5-BCFB3BAEF1B0}" type="presParOf" srcId="{3E213A07-F14C-48E0-96C9-41D99238B9EB}" destId="{24118142-6D6B-4AD8-A42A-FC54F6C82EAF}" srcOrd="1" destOrd="0" presId="urn:microsoft.com/office/officeart/2008/layout/PictureStrips"/>
    <dgm:cxn modelId="{5E3C9275-C58A-4260-8004-8072D9BF5C36}" type="presParOf" srcId="{F299D537-00FB-47BB-AD25-7791EAFC17DB}" destId="{283A186A-4D66-4EDA-B862-3539F26B95F2}" srcOrd="1" destOrd="0" presId="urn:microsoft.com/office/officeart/2008/layout/PictureStrips"/>
    <dgm:cxn modelId="{75766434-FE8A-451D-8EA6-788A6EE84F7C}" type="presParOf" srcId="{F299D537-00FB-47BB-AD25-7791EAFC17DB}" destId="{0A00D316-BE62-47CB-90F7-C739743E49AE}" srcOrd="2" destOrd="0" presId="urn:microsoft.com/office/officeart/2008/layout/PictureStrips"/>
    <dgm:cxn modelId="{B9091133-437F-4839-80C3-FE87832DCBB2}" type="presParOf" srcId="{0A00D316-BE62-47CB-90F7-C739743E49AE}" destId="{95C24D54-58E5-4DDE-A2A6-D4816F83F41B}" srcOrd="0" destOrd="0" presId="urn:microsoft.com/office/officeart/2008/layout/PictureStrips"/>
    <dgm:cxn modelId="{A618FB7F-ED2A-44D7-90B8-E9B7E8E1401A}" type="presParOf" srcId="{0A00D316-BE62-47CB-90F7-C739743E49AE}" destId="{ABE3AB43-0DF0-4617-8BCD-650C15F81009}" srcOrd="1" destOrd="0" presId="urn:microsoft.com/office/officeart/2008/layout/PictureStrips"/>
    <dgm:cxn modelId="{FB79F5C5-B082-4781-AB65-1C94FB82D376}" type="presParOf" srcId="{F299D537-00FB-47BB-AD25-7791EAFC17DB}" destId="{D25D2ACD-D9FC-4DAB-92B5-71FE6668D26D}" srcOrd="3" destOrd="0" presId="urn:microsoft.com/office/officeart/2008/layout/PictureStrips"/>
    <dgm:cxn modelId="{12587E36-2AF7-48DE-A044-0C22C00C2D46}" type="presParOf" srcId="{F299D537-00FB-47BB-AD25-7791EAFC17DB}" destId="{E5D89C2A-6731-4854-A556-599EF778A6B9}" srcOrd="4" destOrd="0" presId="urn:microsoft.com/office/officeart/2008/layout/PictureStrips"/>
    <dgm:cxn modelId="{DA9ED2E0-2270-4813-BC83-F3A7E9F5655F}" type="presParOf" srcId="{E5D89C2A-6731-4854-A556-599EF778A6B9}" destId="{4468E73C-6D76-4F16-B5B3-BD96311F916A}" srcOrd="0" destOrd="0" presId="urn:microsoft.com/office/officeart/2008/layout/PictureStrips"/>
    <dgm:cxn modelId="{A230FBA7-3C3B-4AD9-82F1-09AFEAD79ABB}" type="presParOf" srcId="{E5D89C2A-6731-4854-A556-599EF778A6B9}" destId="{83DAB2BC-0E99-4C55-81C7-7714721EE575}" srcOrd="1" destOrd="0" presId="urn:microsoft.com/office/officeart/2008/layout/PictureStrips"/>
    <dgm:cxn modelId="{EF2E2C5F-C258-4F1B-ACC3-98C7B482BD0D}" type="presParOf" srcId="{F299D537-00FB-47BB-AD25-7791EAFC17DB}" destId="{372D62A6-A410-4D13-988E-DBDAE4AAA8B9}" srcOrd="5" destOrd="0" presId="urn:microsoft.com/office/officeart/2008/layout/PictureStrips"/>
    <dgm:cxn modelId="{51B897C1-6149-4B80-AE5D-26A475FC7E33}" type="presParOf" srcId="{F299D537-00FB-47BB-AD25-7791EAFC17DB}" destId="{B9BD00A5-D8CA-46C2-89EB-BCC52B30C9D4}" srcOrd="6" destOrd="0" presId="urn:microsoft.com/office/officeart/2008/layout/PictureStrips"/>
    <dgm:cxn modelId="{6D8FB873-8384-4C6C-B404-6ADB8426E6B4}" type="presParOf" srcId="{B9BD00A5-D8CA-46C2-89EB-BCC52B30C9D4}" destId="{77141A3D-C01E-40D0-A20A-FF81E8FCF31F}" srcOrd="0" destOrd="0" presId="urn:microsoft.com/office/officeart/2008/layout/PictureStrips"/>
    <dgm:cxn modelId="{5CB41B45-65D0-4C8F-A084-DA7D048D4208}" type="presParOf" srcId="{B9BD00A5-D8CA-46C2-89EB-BCC52B30C9D4}" destId="{56FD3ACC-D275-46AD-8A78-BF72D12A5487}" srcOrd="1" destOrd="0" presId="urn:microsoft.com/office/officeart/2008/layout/PictureStrips"/>
    <dgm:cxn modelId="{A0F4E6D2-5BA3-4FF9-A850-F192EBF20D18}" type="presParOf" srcId="{F299D537-00FB-47BB-AD25-7791EAFC17DB}" destId="{9FB8A0E8-5C27-430A-BA72-C5AC00EFB836}" srcOrd="7" destOrd="0" presId="urn:microsoft.com/office/officeart/2008/layout/PictureStrips"/>
    <dgm:cxn modelId="{5FACFBA9-BE6F-434F-9138-E2F4F135D4B3}" type="presParOf" srcId="{F299D537-00FB-47BB-AD25-7791EAFC17DB}" destId="{71E46D9F-4E1E-4929-A4F1-F9438E4F0741}" srcOrd="8" destOrd="0" presId="urn:microsoft.com/office/officeart/2008/layout/PictureStrips"/>
    <dgm:cxn modelId="{FFED1A8B-C97F-450F-988F-CEFE6AA4E352}" type="presParOf" srcId="{71E46D9F-4E1E-4929-A4F1-F9438E4F0741}" destId="{3A5840D6-10B8-4B93-9034-7A39AC87EF35}" srcOrd="0" destOrd="0" presId="urn:microsoft.com/office/officeart/2008/layout/PictureStrips"/>
    <dgm:cxn modelId="{42D5CBE1-B82D-479B-BE94-3D31BEE57EC7}" type="presParOf" srcId="{71E46D9F-4E1E-4929-A4F1-F9438E4F0741}" destId="{9F5C4D9E-1C42-48E5-84A5-769DE680DDE9}" srcOrd="1" destOrd="0" presId="urn:microsoft.com/office/officeart/2008/layout/PictureStrips"/>
    <dgm:cxn modelId="{311725D5-B783-4B8E-8907-A85A22712474}" type="presParOf" srcId="{F299D537-00FB-47BB-AD25-7791EAFC17DB}" destId="{C59519E4-BFFD-417B-8E37-C7D48604990D}" srcOrd="9" destOrd="0" presId="urn:microsoft.com/office/officeart/2008/layout/PictureStrips"/>
    <dgm:cxn modelId="{EA0B66F7-838F-4578-879E-432113BBA86F}" type="presParOf" srcId="{F299D537-00FB-47BB-AD25-7791EAFC17DB}" destId="{2FEEF82F-D1EB-4B94-86CF-7606A382B01D}" srcOrd="10" destOrd="0" presId="urn:microsoft.com/office/officeart/2008/layout/PictureStrips"/>
    <dgm:cxn modelId="{86030E58-9C99-484D-8518-8F423EF20FA5}" type="presParOf" srcId="{2FEEF82F-D1EB-4B94-86CF-7606A382B01D}" destId="{0D4D8E91-2594-4AAD-9948-4A8168F9C15A}" srcOrd="0" destOrd="0" presId="urn:microsoft.com/office/officeart/2008/layout/PictureStrips"/>
    <dgm:cxn modelId="{E670B409-D42A-4F93-A715-2A2DB7B3CF5C}" type="presParOf" srcId="{2FEEF82F-D1EB-4B94-86CF-7606A382B01D}" destId="{A7A18E9A-064A-4ACF-86C3-088FE81443C2}" srcOrd="1" destOrd="0" presId="urn:microsoft.com/office/officeart/2008/layout/PictureStrips"/>
    <dgm:cxn modelId="{E0B3EFC2-0070-403F-A206-870A6BB60F69}" type="presParOf" srcId="{F299D537-00FB-47BB-AD25-7791EAFC17DB}" destId="{0CD9ED9E-2DAA-49A2-8FA9-87CB2036906D}" srcOrd="11" destOrd="0" presId="urn:microsoft.com/office/officeart/2008/layout/PictureStrips"/>
    <dgm:cxn modelId="{EE96F74F-EA8A-4C7E-AF76-4698B53F3821}" type="presParOf" srcId="{F299D537-00FB-47BB-AD25-7791EAFC17DB}" destId="{45B90A1C-91BC-40AE-88EC-149137F5B674}" srcOrd="12" destOrd="0" presId="urn:microsoft.com/office/officeart/2008/layout/PictureStrips"/>
    <dgm:cxn modelId="{3872BC46-CEC1-40FD-BF3B-4C56AD6E2EC3}" type="presParOf" srcId="{45B90A1C-91BC-40AE-88EC-149137F5B674}" destId="{86C257CC-14BE-41EC-909C-A0EAE34DF994}" srcOrd="0" destOrd="0" presId="urn:microsoft.com/office/officeart/2008/layout/PictureStrips"/>
    <dgm:cxn modelId="{29A9D913-2078-4828-A380-46FD06B3716A}" type="presParOf" srcId="{45B90A1C-91BC-40AE-88EC-149137F5B674}" destId="{3E16749B-B9EE-4E25-8608-B49D024089D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C4408-AC27-4D91-8A0C-61B0ADE837D5}">
      <dsp:nvSpPr>
        <dsp:cNvPr id="0" name=""/>
        <dsp:cNvSpPr/>
      </dsp:nvSpPr>
      <dsp:spPr>
        <a:xfrm>
          <a:off x="3429004" y="1676401"/>
          <a:ext cx="1447791" cy="12191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300" b="1" kern="1200" dirty="0" smtClean="0"/>
            <a:t>リーダー</a:t>
          </a:r>
          <a:endParaRPr kumimoji="1" lang="ja-JP" altLang="en-US" sz="2300" b="1" kern="1200" dirty="0"/>
        </a:p>
      </dsp:txBody>
      <dsp:txXfrm>
        <a:off x="3641028" y="1854948"/>
        <a:ext cx="1023743" cy="862103"/>
      </dsp:txXfrm>
    </dsp:sp>
    <dsp:sp modelId="{0926E8D6-81BF-453E-995C-D295F89C8C93}">
      <dsp:nvSpPr>
        <dsp:cNvPr id="0" name=""/>
        <dsp:cNvSpPr/>
      </dsp:nvSpPr>
      <dsp:spPr>
        <a:xfrm rot="16200000">
          <a:off x="3952765" y="1462619"/>
          <a:ext cx="400268" cy="27294"/>
        </a:xfrm>
        <a:custGeom>
          <a:avLst/>
          <a:gdLst/>
          <a:ahLst/>
          <a:cxnLst/>
          <a:rect l="0" t="0" r="0" b="0"/>
          <a:pathLst>
            <a:path>
              <a:moveTo>
                <a:pt x="0" y="13647"/>
              </a:moveTo>
              <a:lnTo>
                <a:pt x="400268" y="1364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4142893" y="1466260"/>
        <a:ext cx="20013" cy="20013"/>
      </dsp:txXfrm>
    </dsp:sp>
    <dsp:sp modelId="{A3B7E2E3-0DE0-4678-BB10-6DC2BE700D81}">
      <dsp:nvSpPr>
        <dsp:cNvPr id="0" name=""/>
        <dsp:cNvSpPr/>
      </dsp:nvSpPr>
      <dsp:spPr>
        <a:xfrm>
          <a:off x="3523162" y="16657"/>
          <a:ext cx="1259475" cy="12594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上司</a:t>
          </a:r>
          <a:endParaRPr kumimoji="1" lang="ja-JP" altLang="en-US" sz="2200" kern="1200" dirty="0"/>
        </a:p>
      </dsp:txBody>
      <dsp:txXfrm>
        <a:off x="3707608" y="201103"/>
        <a:ext cx="890583" cy="890583"/>
      </dsp:txXfrm>
    </dsp:sp>
    <dsp:sp modelId="{D1EE8953-872B-44DE-AB5D-F0A52AA95A10}">
      <dsp:nvSpPr>
        <dsp:cNvPr id="0" name=""/>
        <dsp:cNvSpPr/>
      </dsp:nvSpPr>
      <dsp:spPr>
        <a:xfrm>
          <a:off x="4876795" y="2272352"/>
          <a:ext cx="285971" cy="27294"/>
        </a:xfrm>
        <a:custGeom>
          <a:avLst/>
          <a:gdLst/>
          <a:ahLst/>
          <a:cxnLst/>
          <a:rect l="0" t="0" r="0" b="0"/>
          <a:pathLst>
            <a:path>
              <a:moveTo>
                <a:pt x="0" y="13647"/>
              </a:moveTo>
              <a:lnTo>
                <a:pt x="285971" y="1364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5012632" y="2278850"/>
        <a:ext cx="14298" cy="14298"/>
      </dsp:txXfrm>
    </dsp:sp>
    <dsp:sp modelId="{9E012492-DD59-4014-BA58-EF09FE5A76EF}">
      <dsp:nvSpPr>
        <dsp:cNvPr id="0" name=""/>
        <dsp:cNvSpPr/>
      </dsp:nvSpPr>
      <dsp:spPr>
        <a:xfrm>
          <a:off x="5162767" y="1656262"/>
          <a:ext cx="1259475" cy="12594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その他</a:t>
          </a:r>
          <a:endParaRPr kumimoji="1" lang="ja-JP" altLang="en-US" sz="2200" kern="1200" dirty="0"/>
        </a:p>
      </dsp:txBody>
      <dsp:txXfrm>
        <a:off x="5347213" y="1840708"/>
        <a:ext cx="890583" cy="890583"/>
      </dsp:txXfrm>
    </dsp:sp>
    <dsp:sp modelId="{7F793881-642D-4724-A60C-EAC54EAD59E6}">
      <dsp:nvSpPr>
        <dsp:cNvPr id="0" name=""/>
        <dsp:cNvSpPr/>
      </dsp:nvSpPr>
      <dsp:spPr>
        <a:xfrm rot="5400000">
          <a:off x="3952765" y="3082085"/>
          <a:ext cx="400268" cy="27294"/>
        </a:xfrm>
        <a:custGeom>
          <a:avLst/>
          <a:gdLst/>
          <a:ahLst/>
          <a:cxnLst/>
          <a:rect l="0" t="0" r="0" b="0"/>
          <a:pathLst>
            <a:path>
              <a:moveTo>
                <a:pt x="0" y="13647"/>
              </a:moveTo>
              <a:lnTo>
                <a:pt x="400268" y="1364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4142893" y="3085726"/>
        <a:ext cx="20013" cy="20013"/>
      </dsp:txXfrm>
    </dsp:sp>
    <dsp:sp modelId="{44D0950B-407D-4536-94FB-6C515A222E3D}">
      <dsp:nvSpPr>
        <dsp:cNvPr id="0" name=""/>
        <dsp:cNvSpPr/>
      </dsp:nvSpPr>
      <dsp:spPr>
        <a:xfrm>
          <a:off x="3523162" y="3295867"/>
          <a:ext cx="1259475" cy="12594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直属の部下</a:t>
          </a:r>
          <a:endParaRPr kumimoji="1" lang="ja-JP" altLang="en-US" sz="2200" kern="1200" dirty="0"/>
        </a:p>
      </dsp:txBody>
      <dsp:txXfrm>
        <a:off x="3707608" y="3480313"/>
        <a:ext cx="890583" cy="890583"/>
      </dsp:txXfrm>
    </dsp:sp>
    <dsp:sp modelId="{9D10B81C-DE1B-43F3-A968-660937227545}">
      <dsp:nvSpPr>
        <dsp:cNvPr id="0" name=""/>
        <dsp:cNvSpPr/>
      </dsp:nvSpPr>
      <dsp:spPr>
        <a:xfrm rot="10800000">
          <a:off x="3143032" y="2272352"/>
          <a:ext cx="285971" cy="27294"/>
        </a:xfrm>
        <a:custGeom>
          <a:avLst/>
          <a:gdLst/>
          <a:ahLst/>
          <a:cxnLst/>
          <a:rect l="0" t="0" r="0" b="0"/>
          <a:pathLst>
            <a:path>
              <a:moveTo>
                <a:pt x="0" y="13647"/>
              </a:moveTo>
              <a:lnTo>
                <a:pt x="285971" y="1364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10800000">
        <a:off x="3278869" y="2278850"/>
        <a:ext cx="14298" cy="14298"/>
      </dsp:txXfrm>
    </dsp:sp>
    <dsp:sp modelId="{7CCFCA58-D4C7-4A3D-8420-69B342EC4393}">
      <dsp:nvSpPr>
        <dsp:cNvPr id="0" name=""/>
        <dsp:cNvSpPr/>
      </dsp:nvSpPr>
      <dsp:spPr>
        <a:xfrm>
          <a:off x="1883557" y="1656262"/>
          <a:ext cx="1259475" cy="12594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同僚</a:t>
          </a:r>
          <a:endParaRPr kumimoji="1" lang="ja-JP" altLang="en-US" sz="2200" kern="1200" dirty="0"/>
        </a:p>
      </dsp:txBody>
      <dsp:txXfrm>
        <a:off x="2068003" y="1840708"/>
        <a:ext cx="890583" cy="890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47BA9-B175-4BC6-ABFC-F797DF68DBCF}">
      <dsp:nvSpPr>
        <dsp:cNvPr id="0" name=""/>
        <dsp:cNvSpPr/>
      </dsp:nvSpPr>
      <dsp:spPr>
        <a:xfrm>
          <a:off x="1796769" y="234949"/>
          <a:ext cx="3187648" cy="979554"/>
        </a:xfrm>
        <a:prstGeom prst="rect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19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100" kern="1200" dirty="0" smtClean="0"/>
            <a:t>OJT</a:t>
          </a:r>
          <a:r>
            <a:rPr lang="ja-JP" altLang="en-US" sz="2100" kern="1200" dirty="0" smtClean="0"/>
            <a:t>における上司からの働きかけ</a:t>
          </a:r>
          <a:endParaRPr lang="en-US" sz="2100" kern="1200" dirty="0"/>
        </a:p>
      </dsp:txBody>
      <dsp:txXfrm>
        <a:off x="1796769" y="234949"/>
        <a:ext cx="3187648" cy="979554"/>
      </dsp:txXfrm>
    </dsp:sp>
    <dsp:sp modelId="{24118142-6D6B-4AD8-A42A-FC54F6C82EAF}">
      <dsp:nvSpPr>
        <dsp:cNvPr id="0" name=""/>
        <dsp:cNvSpPr/>
      </dsp:nvSpPr>
      <dsp:spPr>
        <a:xfrm>
          <a:off x="1663951" y="82769"/>
          <a:ext cx="697298" cy="1045947"/>
        </a:xfrm>
        <a:prstGeom prst="rect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67000" r="-6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24D54-58E5-4DDE-A2A6-D4816F83F41B}">
      <dsp:nvSpPr>
        <dsp:cNvPr id="0" name=""/>
        <dsp:cNvSpPr/>
      </dsp:nvSpPr>
      <dsp:spPr>
        <a:xfrm>
          <a:off x="5283000" y="222510"/>
          <a:ext cx="3187648" cy="996140"/>
        </a:xfrm>
        <a:prstGeom prst="rect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19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100" kern="1200" dirty="0" smtClean="0"/>
            <a:t>エグゼクティブ・　　　　　　</a:t>
          </a:r>
          <a:r>
            <a:rPr lang="ja-JP" altLang="en-US" sz="2100" kern="1200" smtClean="0"/>
            <a:t>　コーチング</a:t>
          </a:r>
          <a:endParaRPr lang="en-US" sz="2100" kern="1200" dirty="0"/>
        </a:p>
      </dsp:txBody>
      <dsp:txXfrm>
        <a:off x="5283000" y="222510"/>
        <a:ext cx="3187648" cy="996140"/>
      </dsp:txXfrm>
    </dsp:sp>
    <dsp:sp modelId="{ABE3AB43-0DF0-4617-8BCD-650C15F81009}">
      <dsp:nvSpPr>
        <dsp:cNvPr id="0" name=""/>
        <dsp:cNvSpPr/>
      </dsp:nvSpPr>
      <dsp:spPr>
        <a:xfrm>
          <a:off x="5150181" y="78623"/>
          <a:ext cx="697298" cy="1045947"/>
        </a:xfrm>
        <a:prstGeom prst="rect">
          <a:avLst/>
        </a:prstGeom>
        <a:blipFill>
          <a:blip xmlns:r="http://schemas.openxmlformats.org/officeDocument/2006/relationships" r:embed="rId2" cstate="print">
            <a:extLst/>
          </a:blip>
          <a:srcRect/>
          <a:stretch>
            <a:fillRect l="-152000" r="-15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8E73C-6D76-4F16-B5B3-BD96311F916A}">
      <dsp:nvSpPr>
        <dsp:cNvPr id="0" name=""/>
        <dsp:cNvSpPr/>
      </dsp:nvSpPr>
      <dsp:spPr>
        <a:xfrm>
          <a:off x="1796769" y="1476540"/>
          <a:ext cx="3187648" cy="996140"/>
        </a:xfrm>
        <a:prstGeom prst="rect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19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100" kern="1200" dirty="0" smtClean="0"/>
            <a:t>パフォーマンスに関する定期面談　</a:t>
          </a:r>
          <a:endParaRPr lang="en-US" sz="2100" kern="1200" dirty="0"/>
        </a:p>
      </dsp:txBody>
      <dsp:txXfrm>
        <a:off x="1796769" y="1476540"/>
        <a:ext cx="3187648" cy="996140"/>
      </dsp:txXfrm>
    </dsp:sp>
    <dsp:sp modelId="{83DAB2BC-0E99-4C55-81C7-7714721EE575}">
      <dsp:nvSpPr>
        <dsp:cNvPr id="0" name=""/>
        <dsp:cNvSpPr/>
      </dsp:nvSpPr>
      <dsp:spPr>
        <a:xfrm>
          <a:off x="1663951" y="1332653"/>
          <a:ext cx="697298" cy="1045947"/>
        </a:xfrm>
        <a:prstGeom prst="rect">
          <a:avLst/>
        </a:prstGeom>
        <a:blipFill>
          <a:blip xmlns:r="http://schemas.openxmlformats.org/officeDocument/2006/relationships" r:embed="rId3" cstate="print">
            <a:extLst/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41A3D-C01E-40D0-A20A-FF81E8FCF31F}">
      <dsp:nvSpPr>
        <dsp:cNvPr id="0" name=""/>
        <dsp:cNvSpPr/>
      </dsp:nvSpPr>
      <dsp:spPr>
        <a:xfrm>
          <a:off x="5283000" y="1476540"/>
          <a:ext cx="3187648" cy="996140"/>
        </a:xfrm>
        <a:prstGeom prst="rect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19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100" kern="1200" dirty="0" smtClean="0"/>
            <a:t>リーダーシップ開発の　　　トレーニング</a:t>
          </a:r>
          <a:endParaRPr lang="en-US" sz="2100" kern="1200" dirty="0"/>
        </a:p>
      </dsp:txBody>
      <dsp:txXfrm>
        <a:off x="5283000" y="1476540"/>
        <a:ext cx="3187648" cy="996140"/>
      </dsp:txXfrm>
    </dsp:sp>
    <dsp:sp modelId="{56FD3ACC-D275-46AD-8A78-BF72D12A5487}">
      <dsp:nvSpPr>
        <dsp:cNvPr id="0" name=""/>
        <dsp:cNvSpPr/>
      </dsp:nvSpPr>
      <dsp:spPr>
        <a:xfrm>
          <a:off x="5150181" y="1332653"/>
          <a:ext cx="697298" cy="1045947"/>
        </a:xfrm>
        <a:prstGeom prst="rect">
          <a:avLst/>
        </a:prstGeom>
        <a:blipFill>
          <a:blip xmlns:r="http://schemas.openxmlformats.org/officeDocument/2006/relationships" r:embed="rId4" cstate="print">
            <a:extLst/>
          </a:blip>
          <a:srcRect/>
          <a:stretch>
            <a:fillRect l="-139000" r="-1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840D6-10B8-4B93-9034-7A39AC87EF35}">
      <dsp:nvSpPr>
        <dsp:cNvPr id="0" name=""/>
        <dsp:cNvSpPr/>
      </dsp:nvSpPr>
      <dsp:spPr>
        <a:xfrm>
          <a:off x="1796769" y="2730569"/>
          <a:ext cx="3187648" cy="996140"/>
        </a:xfrm>
        <a:prstGeom prst="rect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19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100" kern="1200" dirty="0" smtClean="0"/>
            <a:t>リフレクション（自省</a:t>
          </a:r>
          <a:r>
            <a:rPr lang="en-US" altLang="ja-JP" sz="2100" kern="1200" dirty="0" smtClean="0"/>
            <a:t>)</a:t>
          </a:r>
          <a:r>
            <a:rPr lang="en-US" sz="2100" kern="1200" dirty="0" smtClean="0"/>
            <a:t> </a:t>
          </a:r>
          <a:endParaRPr lang="en-US" sz="2100" kern="1200" dirty="0"/>
        </a:p>
      </dsp:txBody>
      <dsp:txXfrm>
        <a:off x="1796769" y="2730569"/>
        <a:ext cx="3187648" cy="996140"/>
      </dsp:txXfrm>
    </dsp:sp>
    <dsp:sp modelId="{9F5C4D9E-1C42-48E5-84A5-769DE680DDE9}">
      <dsp:nvSpPr>
        <dsp:cNvPr id="0" name=""/>
        <dsp:cNvSpPr/>
      </dsp:nvSpPr>
      <dsp:spPr>
        <a:xfrm>
          <a:off x="1663951" y="2586682"/>
          <a:ext cx="697298" cy="1045947"/>
        </a:xfrm>
        <a:prstGeom prst="rect">
          <a:avLst/>
        </a:prstGeom>
        <a:blipFill>
          <a:blip xmlns:r="http://schemas.openxmlformats.org/officeDocument/2006/relationships" r:embed="rId5" cstate="print">
            <a:extLst/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D8E91-2594-4AAD-9948-4A8168F9C15A}">
      <dsp:nvSpPr>
        <dsp:cNvPr id="0" name=""/>
        <dsp:cNvSpPr/>
      </dsp:nvSpPr>
      <dsp:spPr>
        <a:xfrm>
          <a:off x="5283000" y="2730569"/>
          <a:ext cx="3187648" cy="996140"/>
        </a:xfrm>
        <a:prstGeom prst="rect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19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e-learning</a:t>
          </a:r>
          <a:endParaRPr lang="en-US" sz="2100" kern="1200" dirty="0"/>
        </a:p>
      </dsp:txBody>
      <dsp:txXfrm>
        <a:off x="5283000" y="2730569"/>
        <a:ext cx="3187648" cy="996140"/>
      </dsp:txXfrm>
    </dsp:sp>
    <dsp:sp modelId="{A7A18E9A-064A-4ACF-86C3-088FE81443C2}">
      <dsp:nvSpPr>
        <dsp:cNvPr id="0" name=""/>
        <dsp:cNvSpPr/>
      </dsp:nvSpPr>
      <dsp:spPr>
        <a:xfrm>
          <a:off x="5150181" y="2586682"/>
          <a:ext cx="697298" cy="1045947"/>
        </a:xfrm>
        <a:prstGeom prst="rect">
          <a:avLst/>
        </a:prstGeom>
        <a:blipFill>
          <a:blip xmlns:r="http://schemas.openxmlformats.org/officeDocument/2006/relationships" r:embed="rId6">
            <a:extLst/>
          </a:blip>
          <a:srcRect/>
          <a:stretch>
            <a:fillRect l="-38000" r="-3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257CC-14BE-41EC-909C-A0EAE34DF994}">
      <dsp:nvSpPr>
        <dsp:cNvPr id="0" name=""/>
        <dsp:cNvSpPr/>
      </dsp:nvSpPr>
      <dsp:spPr>
        <a:xfrm>
          <a:off x="3539885" y="3984599"/>
          <a:ext cx="3187648" cy="996140"/>
        </a:xfrm>
        <a:prstGeom prst="rect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719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100" kern="1200" dirty="0" smtClean="0">
              <a:solidFill>
                <a:schemeClr val="tx1"/>
              </a:solidFill>
            </a:rPr>
            <a:t>書籍の活用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39885" y="3984599"/>
        <a:ext cx="3187648" cy="996140"/>
      </dsp:txXfrm>
    </dsp:sp>
    <dsp:sp modelId="{3E16749B-B9EE-4E25-8608-B49D024089DE}">
      <dsp:nvSpPr>
        <dsp:cNvPr id="0" name=""/>
        <dsp:cNvSpPr/>
      </dsp:nvSpPr>
      <dsp:spPr>
        <a:xfrm>
          <a:off x="3407066" y="3840712"/>
          <a:ext cx="697298" cy="1045947"/>
        </a:xfrm>
        <a:prstGeom prst="rect">
          <a:avLst/>
        </a:prstGeom>
        <a:blipFill>
          <a:blip xmlns:r="http://schemas.openxmlformats.org/officeDocument/2006/relationships" r:embed="rId7" cstate="print">
            <a:extLst/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37917-875A-4AED-9CA6-946C7F4E7F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11835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5690" tIns="47845" rIns="95690" bIns="47845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6967"/>
          </a:xfrm>
          <a:prstGeom prst="rect">
            <a:avLst/>
          </a:prstGeom>
        </p:spPr>
        <p:txBody>
          <a:bodyPr vert="horz" lIns="95690" tIns="47845" rIns="95690" bIns="47845" rtlCol="0"/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90" tIns="47845" rIns="95690" bIns="4784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5690" tIns="47845" rIns="95690" bIns="4784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7" cy="496967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r">
              <a:defRPr sz="1300"/>
            </a:lvl1pPr>
          </a:lstStyle>
          <a:p>
            <a:pPr>
              <a:defRPr/>
            </a:pPr>
            <a:fld id="{7D1F2C06-255C-4751-B0CE-09BCD071A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380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7480" indent="-2990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6123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457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302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1470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991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836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6817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D03115D-1935-4538-B1AE-CA0F78F6FBA8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30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7480" indent="-2990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6123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457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302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1470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991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836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6817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F0CF49-8F9C-49B5-87D5-7D008A0546E6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51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7480" indent="-2990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6123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457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302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1470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991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836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6817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4157E7-C790-40B1-8872-5978CEB75B05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01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7480" indent="-2990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6123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457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302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1470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991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836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6817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736EFEA-F702-4DD2-BFD7-C4A91690D3A9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37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7480" indent="-2990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6123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457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302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1470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991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836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6817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736EFEA-F702-4DD2-BFD7-C4A91690D3A9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93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7480" indent="-2990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6123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457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302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1470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991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836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6817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736EFEA-F702-4DD2-BFD7-C4A91690D3A9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0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7480" indent="-2990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6123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457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302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1470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991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836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6817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736EFEA-F702-4DD2-BFD7-C4A91690D3A9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56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7480" indent="-2990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6123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457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302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1470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991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836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6817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736EFEA-F702-4DD2-BFD7-C4A91690D3A9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30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7480" indent="-2990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6123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457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302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1470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991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836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6817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736EFEA-F702-4DD2-BFD7-C4A91690D3A9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5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7480" indent="-2990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6123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457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302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1470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991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836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6817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736EFEA-F702-4DD2-BFD7-C4A91690D3A9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92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7480" indent="-2990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6123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457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302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1470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991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836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6817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736EFEA-F702-4DD2-BFD7-C4A91690D3A9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n-US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DA8EE2B-6B87-478B-81E7-CA57DFBFA16D}" type="slidenum">
              <a:rPr lang="es-ES" altLang="ja-JP">
                <a:solidFill>
                  <a:prstClr val="black"/>
                </a:solidFill>
                <a:latin typeface="Calibri" pitchFamily="34" charset="0"/>
              </a:rPr>
              <a:pPr eaLnBrk="1" hangingPunct="1"/>
              <a:t>5</a:t>
            </a:fld>
            <a:endParaRPr lang="es-ES" altLang="ja-JP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89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7480" indent="-2990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6123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457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302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1470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991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836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6817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32FE17D-4F34-4D4C-9BA6-AF6F567E8BD8}" type="slidenum">
              <a:rPr lang="en-US" smtClean="0">
                <a:solidFill>
                  <a:prstClr val="black"/>
                </a:solidFill>
              </a:rPr>
              <a:pPr eaLnBrk="1" hangingPunct="1"/>
              <a:t>28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55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7480" indent="-2990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6123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457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302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1470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991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836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6817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32FE17D-4F34-4D4C-9BA6-AF6F567E8BD8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86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7480" indent="-2990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6123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457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302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1470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991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836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6817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32FE17D-4F34-4D4C-9BA6-AF6F567E8BD8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79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F2C06-255C-4751-B0CE-09BCD071A19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37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F2C06-255C-4751-B0CE-09BCD071A19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76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F2C06-255C-4751-B0CE-09BCD071A19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639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F2C06-255C-4751-B0CE-09BCD071A19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793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F2C06-255C-4751-B0CE-09BCD071A19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479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F2C06-255C-4751-B0CE-09BCD071A19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086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F2C06-255C-4751-B0CE-09BCD071A19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30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n-US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53444C2-F769-4535-9963-A310A29E85B6}" type="slidenum">
              <a:rPr lang="es-ES" altLang="ja-JP">
                <a:solidFill>
                  <a:prstClr val="black"/>
                </a:solidFill>
                <a:latin typeface="Calibri" pitchFamily="34" charset="0"/>
              </a:rPr>
              <a:pPr eaLnBrk="1" hangingPunct="1"/>
              <a:t>6</a:t>
            </a:fld>
            <a:endParaRPr lang="es-ES" altLang="ja-JP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184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4538"/>
            <a:ext cx="496728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55839" y="9440646"/>
            <a:ext cx="2949787" cy="496967"/>
          </a:xfrm>
          <a:prstGeom prst="rect">
            <a:avLst/>
          </a:prstGeom>
          <a:noFill/>
        </p:spPr>
        <p:txBody>
          <a:bodyPr lIns="95690" tIns="47845" rIns="95690" bIns="47845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E5E8FC-097E-4BD1-9889-79E45CD44210}" type="slidenum">
              <a:rPr lang="en-US" sz="13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n-US" sz="1300" dirty="0">
              <a:latin typeface="+mn-lt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085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F2C06-255C-4751-B0CE-09BCD071A19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110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F2C06-255C-4751-B0CE-09BCD071A19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914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F2C06-255C-4751-B0CE-09BCD071A19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250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7480" indent="-2990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6123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457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302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1470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991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836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6817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5C58A7E-761F-41C5-8F93-20FBAEC01233}" type="slidenum">
              <a:rPr lang="en-US" smtClean="0"/>
              <a:pPr eaLnBrk="1" hangingPunct="1"/>
              <a:t>49</a:t>
            </a:fld>
            <a:endParaRPr lang="en-US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205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7480" indent="-2990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6123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457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302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1470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991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836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6817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5C58A7E-761F-41C5-8F93-20FBAEC01233}" type="slidenum">
              <a:rPr lang="en-US" smtClean="0"/>
              <a:pPr eaLnBrk="1" hangingPunct="1"/>
              <a:t>50</a:t>
            </a:fld>
            <a:endParaRPr lang="en-US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14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7480" indent="-2990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6123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457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302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1470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991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836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6817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6E7A3A-C4B5-4C09-8BAF-9867F43AD191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85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F2C06-255C-4751-B0CE-09BCD071A19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53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7480" indent="-2990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6123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457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302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1470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991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836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6817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4157E7-C790-40B1-8872-5978CEB75B05}" type="slidenum">
              <a:rPr lang="en-US" smtClean="0">
                <a:solidFill>
                  <a:prstClr val="black"/>
                </a:solidFill>
              </a:rPr>
              <a:pPr eaLnBrk="1" hangingPunct="1"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7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7480" indent="-2990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6123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457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302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1470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991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836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6817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D6C63F5-B75A-4CDC-A716-1CEC8650BBB5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123907" name="Rectangle 7"/>
          <p:cNvSpPr txBox="1">
            <a:spLocks noGrp="1" noChangeArrowheads="1"/>
          </p:cNvSpPr>
          <p:nvPr/>
        </p:nvSpPr>
        <p:spPr bwMode="auto">
          <a:xfrm>
            <a:off x="3857414" y="9444097"/>
            <a:ext cx="2949787" cy="49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148" tIns="50574" rIns="101148" bIns="50574" anchor="b"/>
          <a:lstStyle>
            <a:lvl1pPr defTabSz="965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B89D5E5-FAB3-4E3D-81C3-254ECCE93897}" type="slidenum">
              <a:rPr lang="en-US" sz="1400">
                <a:latin typeface="Times New Roman" pitchFamily="18" charset="0"/>
              </a:rPr>
              <a:pPr algn="r"/>
              <a:t>13</a:t>
            </a:fld>
            <a:endParaRPr lang="en-US" sz="1400" dirty="0">
              <a:latin typeface="Times New Roman" pitchFamily="18" charset="0"/>
            </a:endParaRPr>
          </a:p>
        </p:txBody>
      </p:sp>
      <p:sp>
        <p:nvSpPr>
          <p:cNvPr id="12390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3910" name="Slide Number Placeholder 3"/>
          <p:cNvSpPr txBox="1">
            <a:spLocks noGrp="1"/>
          </p:cNvSpPr>
          <p:nvPr/>
        </p:nvSpPr>
        <p:spPr bwMode="auto">
          <a:xfrm>
            <a:off x="3855839" y="9440646"/>
            <a:ext cx="2949787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85" tIns="47843" rIns="95685" bIns="4784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7654ADB-C3E5-419B-BBBA-77F75F259798}" type="slidenum">
              <a:rPr lang="en-US" sz="1300">
                <a:latin typeface="Calibri" pitchFamily="34" charset="0"/>
              </a:rPr>
              <a:pPr algn="r" eaLnBrk="1" hangingPunct="1"/>
              <a:t>13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65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1F2C06-255C-4751-B0CE-09BCD071A19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48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7480" indent="-2990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6123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457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3021" indent="-2392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1470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991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8368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6817" indent="-239224" defTabSz="9552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9909303-0584-43D1-8DF3-481DFD6018E5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2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19672" y="2132856"/>
            <a:ext cx="7270576" cy="1467594"/>
          </a:xfrm>
        </p:spPr>
        <p:txBody>
          <a:bodyPr>
            <a:noAutofit/>
          </a:bodyPr>
          <a:lstStyle>
            <a:lvl1pPr algn="r">
              <a:defRPr sz="3200">
                <a:latin typeface="Trajan Pro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83768" y="37890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914400"/>
            <a:fld id="{8F190B25-2E86-4668-AA5F-2B556EF8FA90}" type="datetimeFigureOut">
              <a:rPr lang="es-AR" altLang="ja-JP">
                <a:solidFill>
                  <a:prstClr val="black"/>
                </a:solidFill>
                <a:cs typeface="Arial" pitchFamily="34" charset="0"/>
              </a:rPr>
              <a:pPr defTabSz="914400"/>
              <a:t>04/06/2015</a:t>
            </a:fld>
            <a:endParaRPr lang="es-AR" altLang="ja-JP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CD93F-B58A-4BE7-BA1B-97519AF3C6D9}" type="slidenum">
              <a:rPr lang="es-AR" altLang="ja-JP"/>
              <a:pPr/>
              <a:t>‹#›</a:t>
            </a:fld>
            <a:endParaRPr lang="es-AR" altLang="ja-JP"/>
          </a:p>
        </p:txBody>
      </p:sp>
    </p:spTree>
    <p:extLst>
      <p:ext uri="{BB962C8B-B14F-4D97-AF65-F5344CB8AC3E}">
        <p14:creationId xmlns:p14="http://schemas.microsoft.com/office/powerpoint/2010/main" val="416817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914400"/>
            <a:fld id="{73199B96-D347-4E95-BB01-91D004F6F75A}" type="datetimeFigureOut">
              <a:rPr lang="es-AR" altLang="ja-JP">
                <a:solidFill>
                  <a:prstClr val="black"/>
                </a:solidFill>
                <a:cs typeface="Arial" pitchFamily="34" charset="0"/>
              </a:rPr>
              <a:pPr defTabSz="914400"/>
              <a:t>04/06/2015</a:t>
            </a:fld>
            <a:endParaRPr lang="es-AR" altLang="ja-JP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4A8F1-14A6-41C7-A6DA-289A63E24DE8}" type="slidenum">
              <a:rPr lang="es-AR" altLang="ja-JP"/>
              <a:pPr/>
              <a:t>‹#›</a:t>
            </a:fld>
            <a:endParaRPr lang="es-AR" altLang="ja-JP"/>
          </a:p>
        </p:txBody>
      </p:sp>
    </p:spTree>
    <p:extLst>
      <p:ext uri="{BB962C8B-B14F-4D97-AF65-F5344CB8AC3E}">
        <p14:creationId xmlns:p14="http://schemas.microsoft.com/office/powerpoint/2010/main" val="173685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914400"/>
            <a:fld id="{7A858D5F-AE8C-471D-8EDA-E477DDFCE8F4}" type="datetimeFigureOut">
              <a:rPr lang="es-AR" altLang="ja-JP">
                <a:solidFill>
                  <a:prstClr val="black"/>
                </a:solidFill>
                <a:cs typeface="Arial" pitchFamily="34" charset="0"/>
              </a:rPr>
              <a:pPr defTabSz="914400"/>
              <a:t>04/06/2015</a:t>
            </a:fld>
            <a:endParaRPr lang="es-AR" altLang="ja-JP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5F27F-659F-4D9B-8662-5F176469B135}" type="slidenum">
              <a:rPr lang="es-AR" altLang="ja-JP"/>
              <a:pPr/>
              <a:t>‹#›</a:t>
            </a:fld>
            <a:endParaRPr lang="es-AR" altLang="ja-JP"/>
          </a:p>
        </p:txBody>
      </p:sp>
    </p:spTree>
    <p:extLst>
      <p:ext uri="{BB962C8B-B14F-4D97-AF65-F5344CB8AC3E}">
        <p14:creationId xmlns:p14="http://schemas.microsoft.com/office/powerpoint/2010/main" val="4106726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00C8-EBF0-46CB-BB69-5897E8BEE9E4}" type="datetimeFigureOut">
              <a:rPr kumimoji="1" lang="ja-JP" altLang="en-US" smtClean="0"/>
              <a:t>2015/6/4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59E-627E-4FDD-8F7E-400F0BE8F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370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00C8-EBF0-46CB-BB69-5897E8BEE9E4}" type="datetimeFigureOut">
              <a:rPr kumimoji="1" lang="ja-JP" altLang="en-US" smtClean="0"/>
              <a:t>2015/6/4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59E-627E-4FDD-8F7E-400F0BE8F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56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00C8-EBF0-46CB-BB69-5897E8BEE9E4}" type="datetimeFigureOut">
              <a:rPr kumimoji="1" lang="ja-JP" altLang="en-US" smtClean="0"/>
              <a:t>2015/6/4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59E-627E-4FDD-8F7E-400F0BE8F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4895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00C8-EBF0-46CB-BB69-5897E8BEE9E4}" type="datetimeFigureOut">
              <a:rPr kumimoji="1" lang="ja-JP" altLang="en-US" smtClean="0"/>
              <a:t>2015/6/4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59E-627E-4FDD-8F7E-400F0BE8F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10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00C8-EBF0-46CB-BB69-5897E8BEE9E4}" type="datetimeFigureOut">
              <a:rPr kumimoji="1" lang="ja-JP" altLang="en-US" smtClean="0"/>
              <a:t>2015/6/4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59E-627E-4FDD-8F7E-400F0BE8F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786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00C8-EBF0-46CB-BB69-5897E8BEE9E4}" type="datetimeFigureOut">
              <a:rPr kumimoji="1" lang="ja-JP" altLang="en-US" smtClean="0"/>
              <a:t>2015/6/4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59E-627E-4FDD-8F7E-400F0BE8F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514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00C8-EBF0-46CB-BB69-5897E8BEE9E4}" type="datetimeFigureOut">
              <a:rPr kumimoji="1" lang="ja-JP" altLang="en-US" smtClean="0"/>
              <a:t>2015/6/4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59E-627E-4FDD-8F7E-400F0BE8F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068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00C8-EBF0-46CB-BB69-5897E8BEE9E4}" type="datetimeFigureOut">
              <a:rPr kumimoji="1" lang="ja-JP" altLang="en-US" smtClean="0"/>
              <a:t>2015/6/4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59E-627E-4FDD-8F7E-400F0BE8F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59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43000" y="683568"/>
            <a:ext cx="7221488" cy="729208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914400"/>
            <a:fld id="{C5314237-D8D3-414C-A559-346D2921999D}" type="datetimeFigureOut">
              <a:rPr lang="es-AR" altLang="ja-JP">
                <a:solidFill>
                  <a:prstClr val="black"/>
                </a:solidFill>
                <a:cs typeface="Arial" pitchFamily="34" charset="0"/>
              </a:rPr>
              <a:pPr defTabSz="914400"/>
              <a:t>04/06/2015</a:t>
            </a:fld>
            <a:endParaRPr lang="es-AR" altLang="ja-JP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4F685-2364-49A2-A29C-03EB7A4D6C2B}" type="slidenum">
              <a:rPr lang="es-AR" altLang="ja-JP"/>
              <a:pPr/>
              <a:t>‹#›</a:t>
            </a:fld>
            <a:endParaRPr lang="es-AR" altLang="ja-JP"/>
          </a:p>
        </p:txBody>
      </p:sp>
    </p:spTree>
    <p:extLst>
      <p:ext uri="{BB962C8B-B14F-4D97-AF65-F5344CB8AC3E}">
        <p14:creationId xmlns:p14="http://schemas.microsoft.com/office/powerpoint/2010/main" val="308917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00C8-EBF0-46CB-BB69-5897E8BEE9E4}" type="datetimeFigureOut">
              <a:rPr kumimoji="1" lang="ja-JP" altLang="en-US" smtClean="0"/>
              <a:t>2015/6/4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59E-627E-4FDD-8F7E-400F0BE8F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987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00C8-EBF0-46CB-BB69-5897E8BEE9E4}" type="datetimeFigureOut">
              <a:rPr kumimoji="1" lang="ja-JP" altLang="en-US" smtClean="0"/>
              <a:t>2015/6/4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59E-627E-4FDD-8F7E-400F0BE8F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461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00C8-EBF0-46CB-BB69-5897E8BEE9E4}" type="datetimeFigureOut">
              <a:rPr kumimoji="1" lang="ja-JP" altLang="en-US" smtClean="0"/>
              <a:t>2015/6/4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59E-627E-4FDD-8F7E-400F0BE8F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154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19672" y="2132856"/>
            <a:ext cx="7270576" cy="1467594"/>
          </a:xfrm>
        </p:spPr>
        <p:txBody>
          <a:bodyPr>
            <a:noAutofit/>
          </a:bodyPr>
          <a:lstStyle>
            <a:lvl1pPr algn="r">
              <a:defRPr sz="3200">
                <a:latin typeface="Trajan Pro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83768" y="37890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914400"/>
            <a:fld id="{8F190B25-2E86-4668-AA5F-2B556EF8FA90}" type="datetimeFigureOut">
              <a:rPr lang="es-AR" altLang="ja-JP">
                <a:solidFill>
                  <a:prstClr val="black"/>
                </a:solidFill>
                <a:cs typeface="Arial" pitchFamily="34" charset="0"/>
              </a:rPr>
              <a:pPr defTabSz="914400"/>
              <a:t>04/06/2015</a:t>
            </a:fld>
            <a:endParaRPr lang="es-AR" altLang="ja-JP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CD93F-B58A-4BE7-BA1B-97519AF3C6D9}" type="slidenum">
              <a:rPr lang="es-AR" altLang="ja-JP"/>
              <a:pPr/>
              <a:t>‹#›</a:t>
            </a:fld>
            <a:endParaRPr lang="es-AR" altLang="ja-JP"/>
          </a:p>
        </p:txBody>
      </p:sp>
    </p:spTree>
    <p:extLst>
      <p:ext uri="{BB962C8B-B14F-4D97-AF65-F5344CB8AC3E}">
        <p14:creationId xmlns:p14="http://schemas.microsoft.com/office/powerpoint/2010/main" val="3914804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43000" y="683568"/>
            <a:ext cx="7221488" cy="729208"/>
          </a:xfrm>
        </p:spPr>
        <p:txBody>
          <a:bodyPr/>
          <a:lstStyle>
            <a:lvl1pPr>
              <a:defRPr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914400"/>
            <a:fld id="{C5314237-D8D3-414C-A559-346D2921999D}" type="datetimeFigureOut">
              <a:rPr lang="es-AR" altLang="ja-JP">
                <a:solidFill>
                  <a:prstClr val="black"/>
                </a:solidFill>
                <a:cs typeface="Arial" pitchFamily="34" charset="0"/>
              </a:rPr>
              <a:pPr defTabSz="914400"/>
              <a:t>04/06/2015</a:t>
            </a:fld>
            <a:endParaRPr lang="es-AR" altLang="ja-JP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4F685-2364-49A2-A29C-03EB7A4D6C2B}" type="slidenum">
              <a:rPr lang="es-AR" altLang="ja-JP"/>
              <a:pPr/>
              <a:t>‹#›</a:t>
            </a:fld>
            <a:endParaRPr lang="es-AR" altLang="ja-JP"/>
          </a:p>
        </p:txBody>
      </p:sp>
    </p:spTree>
    <p:extLst>
      <p:ext uri="{BB962C8B-B14F-4D97-AF65-F5344CB8AC3E}">
        <p14:creationId xmlns:p14="http://schemas.microsoft.com/office/powerpoint/2010/main" val="1857160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914400"/>
            <a:fld id="{31400626-8802-4428-AA8E-E906646FA4C4}" type="datetimeFigureOut">
              <a:rPr lang="es-AR" altLang="ja-JP">
                <a:solidFill>
                  <a:prstClr val="black"/>
                </a:solidFill>
                <a:cs typeface="Arial" pitchFamily="34" charset="0"/>
              </a:rPr>
              <a:pPr defTabSz="914400"/>
              <a:t>04/06/2015</a:t>
            </a:fld>
            <a:endParaRPr lang="es-AR" altLang="ja-JP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7A3F9-DD07-4EFD-9356-3B22C627E384}" type="slidenum">
              <a:rPr lang="es-AR" altLang="ja-JP"/>
              <a:pPr/>
              <a:t>‹#›</a:t>
            </a:fld>
            <a:endParaRPr lang="es-AR" altLang="ja-JP"/>
          </a:p>
        </p:txBody>
      </p:sp>
    </p:spTree>
    <p:extLst>
      <p:ext uri="{BB962C8B-B14F-4D97-AF65-F5344CB8AC3E}">
        <p14:creationId xmlns:p14="http://schemas.microsoft.com/office/powerpoint/2010/main" val="1529031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914400"/>
            <a:fld id="{8D65DA63-9B20-43E3-9761-0B2E7A753E47}" type="datetimeFigureOut">
              <a:rPr lang="es-AR" altLang="ja-JP">
                <a:solidFill>
                  <a:prstClr val="black"/>
                </a:solidFill>
                <a:cs typeface="Arial" pitchFamily="34" charset="0"/>
              </a:rPr>
              <a:pPr defTabSz="914400"/>
              <a:t>04/06/2015</a:t>
            </a:fld>
            <a:endParaRPr lang="es-AR" altLang="ja-JP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DFBED-7C9D-4FDD-8F8F-31D2A5732816}" type="slidenum">
              <a:rPr lang="es-AR" altLang="ja-JP"/>
              <a:pPr/>
              <a:t>‹#›</a:t>
            </a:fld>
            <a:endParaRPr lang="es-AR" altLang="ja-JP"/>
          </a:p>
        </p:txBody>
      </p:sp>
    </p:spTree>
    <p:extLst>
      <p:ext uri="{BB962C8B-B14F-4D97-AF65-F5344CB8AC3E}">
        <p14:creationId xmlns:p14="http://schemas.microsoft.com/office/powerpoint/2010/main" val="2115800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914400"/>
            <a:fld id="{0FFA7E8B-81CA-4243-A7F6-FA1F8F5CA299}" type="datetimeFigureOut">
              <a:rPr lang="es-AR" altLang="ja-JP">
                <a:solidFill>
                  <a:prstClr val="black"/>
                </a:solidFill>
                <a:cs typeface="Arial" pitchFamily="34" charset="0"/>
              </a:rPr>
              <a:pPr defTabSz="914400"/>
              <a:t>04/06/2015</a:t>
            </a:fld>
            <a:endParaRPr lang="es-AR" altLang="ja-JP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4221C-718F-496A-90D0-3EDADC3224EE}" type="slidenum">
              <a:rPr lang="es-AR" altLang="ja-JP"/>
              <a:pPr/>
              <a:t>‹#›</a:t>
            </a:fld>
            <a:endParaRPr lang="es-AR" altLang="ja-JP"/>
          </a:p>
        </p:txBody>
      </p:sp>
    </p:spTree>
    <p:extLst>
      <p:ext uri="{BB962C8B-B14F-4D97-AF65-F5344CB8AC3E}">
        <p14:creationId xmlns:p14="http://schemas.microsoft.com/office/powerpoint/2010/main" val="4076292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914400"/>
            <a:fld id="{DE1878CF-87E6-4777-8CA0-A0D6A37FAD20}" type="datetimeFigureOut">
              <a:rPr lang="es-AR" altLang="ja-JP">
                <a:solidFill>
                  <a:prstClr val="black"/>
                </a:solidFill>
                <a:cs typeface="Arial" pitchFamily="34" charset="0"/>
              </a:rPr>
              <a:pPr defTabSz="914400"/>
              <a:t>04/06/2015</a:t>
            </a:fld>
            <a:endParaRPr lang="es-AR" altLang="ja-JP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84E8A-0AF2-4D1F-BA7F-F737687FF1D3}" type="slidenum">
              <a:rPr lang="es-AR" altLang="ja-JP"/>
              <a:pPr/>
              <a:t>‹#›</a:t>
            </a:fld>
            <a:endParaRPr lang="es-AR" altLang="ja-JP"/>
          </a:p>
        </p:txBody>
      </p:sp>
    </p:spTree>
    <p:extLst>
      <p:ext uri="{BB962C8B-B14F-4D97-AF65-F5344CB8AC3E}">
        <p14:creationId xmlns:p14="http://schemas.microsoft.com/office/powerpoint/2010/main" val="1750190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914400"/>
            <a:fld id="{7B83FDB4-68ED-4078-94F3-CF36828FB98F}" type="datetimeFigureOut">
              <a:rPr lang="es-AR" altLang="ja-JP">
                <a:solidFill>
                  <a:prstClr val="black"/>
                </a:solidFill>
                <a:cs typeface="Arial" pitchFamily="34" charset="0"/>
              </a:rPr>
              <a:pPr defTabSz="914400"/>
              <a:t>04/06/2015</a:t>
            </a:fld>
            <a:endParaRPr lang="es-AR" altLang="ja-JP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D88EB-5DD7-46A4-B596-E9020289A86C}" type="slidenum">
              <a:rPr lang="es-AR" altLang="ja-JP"/>
              <a:pPr/>
              <a:t>‹#›</a:t>
            </a:fld>
            <a:endParaRPr lang="es-AR" altLang="ja-JP"/>
          </a:p>
        </p:txBody>
      </p:sp>
    </p:spTree>
    <p:extLst>
      <p:ext uri="{BB962C8B-B14F-4D97-AF65-F5344CB8AC3E}">
        <p14:creationId xmlns:p14="http://schemas.microsoft.com/office/powerpoint/2010/main" val="411381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914400"/>
            <a:fld id="{31400626-8802-4428-AA8E-E906646FA4C4}" type="datetimeFigureOut">
              <a:rPr lang="es-AR" altLang="ja-JP">
                <a:solidFill>
                  <a:prstClr val="black"/>
                </a:solidFill>
                <a:cs typeface="Arial" pitchFamily="34" charset="0"/>
              </a:rPr>
              <a:pPr defTabSz="914400"/>
              <a:t>04/06/2015</a:t>
            </a:fld>
            <a:endParaRPr lang="es-AR" altLang="ja-JP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7A3F9-DD07-4EFD-9356-3B22C627E384}" type="slidenum">
              <a:rPr lang="es-AR" altLang="ja-JP"/>
              <a:pPr/>
              <a:t>‹#›</a:t>
            </a:fld>
            <a:endParaRPr lang="es-AR" altLang="ja-JP"/>
          </a:p>
        </p:txBody>
      </p:sp>
    </p:spTree>
    <p:extLst>
      <p:ext uri="{BB962C8B-B14F-4D97-AF65-F5344CB8AC3E}">
        <p14:creationId xmlns:p14="http://schemas.microsoft.com/office/powerpoint/2010/main" val="103503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914400"/>
            <a:fld id="{92DCF497-0068-439B-A48E-CC8722BD88B7}" type="datetimeFigureOut">
              <a:rPr lang="es-AR" altLang="ja-JP">
                <a:solidFill>
                  <a:prstClr val="black"/>
                </a:solidFill>
                <a:cs typeface="Arial" pitchFamily="34" charset="0"/>
              </a:rPr>
              <a:pPr defTabSz="914400"/>
              <a:t>04/06/2015</a:t>
            </a:fld>
            <a:endParaRPr lang="es-AR" altLang="ja-JP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3BAC3-0E83-4AF5-BDD8-D894E08DD525}" type="slidenum">
              <a:rPr lang="es-AR" altLang="ja-JP"/>
              <a:pPr/>
              <a:t>‹#›</a:t>
            </a:fld>
            <a:endParaRPr lang="es-AR" altLang="ja-JP"/>
          </a:p>
        </p:txBody>
      </p:sp>
    </p:spTree>
    <p:extLst>
      <p:ext uri="{BB962C8B-B14F-4D97-AF65-F5344CB8AC3E}">
        <p14:creationId xmlns:p14="http://schemas.microsoft.com/office/powerpoint/2010/main" val="1860736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914400"/>
            <a:fld id="{C593E068-5D68-48FD-8429-82740A3C77A4}" type="datetimeFigureOut">
              <a:rPr lang="es-AR" altLang="ja-JP">
                <a:solidFill>
                  <a:prstClr val="black"/>
                </a:solidFill>
                <a:cs typeface="Arial" pitchFamily="34" charset="0"/>
              </a:rPr>
              <a:pPr defTabSz="914400"/>
              <a:t>04/06/2015</a:t>
            </a:fld>
            <a:endParaRPr lang="es-AR" altLang="ja-JP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DD7C3-483E-4CC2-8BE7-7CB7D74E661A}" type="slidenum">
              <a:rPr lang="es-AR" altLang="ja-JP"/>
              <a:pPr/>
              <a:t>‹#›</a:t>
            </a:fld>
            <a:endParaRPr lang="es-AR" altLang="ja-JP"/>
          </a:p>
        </p:txBody>
      </p:sp>
    </p:spTree>
    <p:extLst>
      <p:ext uri="{BB962C8B-B14F-4D97-AF65-F5344CB8AC3E}">
        <p14:creationId xmlns:p14="http://schemas.microsoft.com/office/powerpoint/2010/main" val="2025580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914400"/>
            <a:fld id="{73199B96-D347-4E95-BB01-91D004F6F75A}" type="datetimeFigureOut">
              <a:rPr lang="es-AR" altLang="ja-JP">
                <a:solidFill>
                  <a:prstClr val="black"/>
                </a:solidFill>
                <a:cs typeface="Arial" pitchFamily="34" charset="0"/>
              </a:rPr>
              <a:pPr defTabSz="914400"/>
              <a:t>04/06/2015</a:t>
            </a:fld>
            <a:endParaRPr lang="es-AR" altLang="ja-JP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4A8F1-14A6-41C7-A6DA-289A63E24DE8}" type="slidenum">
              <a:rPr lang="es-AR" altLang="ja-JP"/>
              <a:pPr/>
              <a:t>‹#›</a:t>
            </a:fld>
            <a:endParaRPr lang="es-AR" altLang="ja-JP"/>
          </a:p>
        </p:txBody>
      </p:sp>
    </p:spTree>
    <p:extLst>
      <p:ext uri="{BB962C8B-B14F-4D97-AF65-F5344CB8AC3E}">
        <p14:creationId xmlns:p14="http://schemas.microsoft.com/office/powerpoint/2010/main" val="2759320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914400"/>
            <a:fld id="{7A858D5F-AE8C-471D-8EDA-E477DDFCE8F4}" type="datetimeFigureOut">
              <a:rPr lang="es-AR" altLang="ja-JP">
                <a:solidFill>
                  <a:prstClr val="black"/>
                </a:solidFill>
                <a:cs typeface="Arial" pitchFamily="34" charset="0"/>
              </a:rPr>
              <a:pPr defTabSz="914400"/>
              <a:t>04/06/2015</a:t>
            </a:fld>
            <a:endParaRPr lang="es-AR" altLang="ja-JP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5F27F-659F-4D9B-8662-5F176469B135}" type="slidenum">
              <a:rPr lang="es-AR" altLang="ja-JP"/>
              <a:pPr/>
              <a:t>‹#›</a:t>
            </a:fld>
            <a:endParaRPr lang="es-AR" altLang="ja-JP"/>
          </a:p>
        </p:txBody>
      </p:sp>
    </p:spTree>
    <p:extLst>
      <p:ext uri="{BB962C8B-B14F-4D97-AF65-F5344CB8AC3E}">
        <p14:creationId xmlns:p14="http://schemas.microsoft.com/office/powerpoint/2010/main" val="348971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914400"/>
            <a:fld id="{8D65DA63-9B20-43E3-9761-0B2E7A753E47}" type="datetimeFigureOut">
              <a:rPr lang="es-AR" altLang="ja-JP">
                <a:solidFill>
                  <a:prstClr val="black"/>
                </a:solidFill>
                <a:cs typeface="Arial" pitchFamily="34" charset="0"/>
              </a:rPr>
              <a:pPr defTabSz="914400"/>
              <a:t>04/06/2015</a:t>
            </a:fld>
            <a:endParaRPr lang="es-AR" altLang="ja-JP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DFBED-7C9D-4FDD-8F8F-31D2A5732816}" type="slidenum">
              <a:rPr lang="es-AR" altLang="ja-JP"/>
              <a:pPr/>
              <a:t>‹#›</a:t>
            </a:fld>
            <a:endParaRPr lang="es-AR" altLang="ja-JP"/>
          </a:p>
        </p:txBody>
      </p:sp>
    </p:spTree>
    <p:extLst>
      <p:ext uri="{BB962C8B-B14F-4D97-AF65-F5344CB8AC3E}">
        <p14:creationId xmlns:p14="http://schemas.microsoft.com/office/powerpoint/2010/main" val="217869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914400"/>
            <a:fld id="{0FFA7E8B-81CA-4243-A7F6-FA1F8F5CA299}" type="datetimeFigureOut">
              <a:rPr lang="es-AR" altLang="ja-JP">
                <a:solidFill>
                  <a:prstClr val="black"/>
                </a:solidFill>
                <a:cs typeface="Arial" pitchFamily="34" charset="0"/>
              </a:rPr>
              <a:pPr defTabSz="914400"/>
              <a:t>04/06/2015</a:t>
            </a:fld>
            <a:endParaRPr lang="es-AR" altLang="ja-JP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4221C-718F-496A-90D0-3EDADC3224EE}" type="slidenum">
              <a:rPr lang="es-AR" altLang="ja-JP"/>
              <a:pPr/>
              <a:t>‹#›</a:t>
            </a:fld>
            <a:endParaRPr lang="es-AR" altLang="ja-JP"/>
          </a:p>
        </p:txBody>
      </p:sp>
    </p:spTree>
    <p:extLst>
      <p:ext uri="{BB962C8B-B14F-4D97-AF65-F5344CB8AC3E}">
        <p14:creationId xmlns:p14="http://schemas.microsoft.com/office/powerpoint/2010/main" val="269502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914400"/>
            <a:fld id="{DE1878CF-87E6-4777-8CA0-A0D6A37FAD20}" type="datetimeFigureOut">
              <a:rPr lang="es-AR" altLang="ja-JP">
                <a:solidFill>
                  <a:prstClr val="black"/>
                </a:solidFill>
                <a:cs typeface="Arial" pitchFamily="34" charset="0"/>
              </a:rPr>
              <a:pPr defTabSz="914400"/>
              <a:t>04/06/2015</a:t>
            </a:fld>
            <a:endParaRPr lang="es-AR" altLang="ja-JP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84E8A-0AF2-4D1F-BA7F-F737687FF1D3}" type="slidenum">
              <a:rPr lang="es-AR" altLang="ja-JP"/>
              <a:pPr/>
              <a:t>‹#›</a:t>
            </a:fld>
            <a:endParaRPr lang="es-AR" altLang="ja-JP"/>
          </a:p>
        </p:txBody>
      </p:sp>
    </p:spTree>
    <p:extLst>
      <p:ext uri="{BB962C8B-B14F-4D97-AF65-F5344CB8AC3E}">
        <p14:creationId xmlns:p14="http://schemas.microsoft.com/office/powerpoint/2010/main" val="152719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914400"/>
            <a:fld id="{7B83FDB4-68ED-4078-94F3-CF36828FB98F}" type="datetimeFigureOut">
              <a:rPr lang="es-AR" altLang="ja-JP">
                <a:solidFill>
                  <a:prstClr val="black"/>
                </a:solidFill>
                <a:cs typeface="Arial" pitchFamily="34" charset="0"/>
              </a:rPr>
              <a:pPr defTabSz="914400"/>
              <a:t>04/06/2015</a:t>
            </a:fld>
            <a:endParaRPr lang="es-AR" altLang="ja-JP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D88EB-5DD7-46A4-B596-E9020289A86C}" type="slidenum">
              <a:rPr lang="es-AR" altLang="ja-JP"/>
              <a:pPr/>
              <a:t>‹#›</a:t>
            </a:fld>
            <a:endParaRPr lang="es-AR" altLang="ja-JP"/>
          </a:p>
        </p:txBody>
      </p:sp>
    </p:spTree>
    <p:extLst>
      <p:ext uri="{BB962C8B-B14F-4D97-AF65-F5344CB8AC3E}">
        <p14:creationId xmlns:p14="http://schemas.microsoft.com/office/powerpoint/2010/main" val="135390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914400"/>
            <a:fld id="{92DCF497-0068-439B-A48E-CC8722BD88B7}" type="datetimeFigureOut">
              <a:rPr lang="es-AR" altLang="ja-JP">
                <a:solidFill>
                  <a:prstClr val="black"/>
                </a:solidFill>
                <a:cs typeface="Arial" pitchFamily="34" charset="0"/>
              </a:rPr>
              <a:pPr defTabSz="914400"/>
              <a:t>04/06/2015</a:t>
            </a:fld>
            <a:endParaRPr lang="es-AR" altLang="ja-JP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3BAC3-0E83-4AF5-BDD8-D894E08DD525}" type="slidenum">
              <a:rPr lang="es-AR" altLang="ja-JP"/>
              <a:pPr/>
              <a:t>‹#›</a:t>
            </a:fld>
            <a:endParaRPr lang="es-AR" altLang="ja-JP"/>
          </a:p>
        </p:txBody>
      </p:sp>
    </p:spTree>
    <p:extLst>
      <p:ext uri="{BB962C8B-B14F-4D97-AF65-F5344CB8AC3E}">
        <p14:creationId xmlns:p14="http://schemas.microsoft.com/office/powerpoint/2010/main" val="422311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914400"/>
            <a:fld id="{C593E068-5D68-48FD-8429-82740A3C77A4}" type="datetimeFigureOut">
              <a:rPr lang="es-AR" altLang="ja-JP">
                <a:solidFill>
                  <a:prstClr val="black"/>
                </a:solidFill>
                <a:cs typeface="Arial" pitchFamily="34" charset="0"/>
              </a:rPr>
              <a:pPr defTabSz="914400"/>
              <a:t>04/06/2015</a:t>
            </a:fld>
            <a:endParaRPr lang="es-AR" altLang="ja-JP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DD7C3-483E-4CC2-8BE7-7CB7D74E661A}" type="slidenum">
              <a:rPr lang="es-AR" altLang="ja-JP"/>
              <a:pPr/>
              <a:t>‹#›</a:t>
            </a:fld>
            <a:endParaRPr lang="es-AR" altLang="ja-JP"/>
          </a:p>
        </p:txBody>
      </p:sp>
    </p:spTree>
    <p:extLst>
      <p:ext uri="{BB962C8B-B14F-4D97-AF65-F5344CB8AC3E}">
        <p14:creationId xmlns:p14="http://schemas.microsoft.com/office/powerpoint/2010/main" val="392120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1814513" y="620713"/>
            <a:ext cx="72215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s-AR" altLang="en-US" smtClean="0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900113" y="1700213"/>
            <a:ext cx="808513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s-AR" altLang="en-US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0795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/>
            <a:endParaRPr lang="ja-JP" altLang="ja-JP"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9CDB"/>
                </a:solidFill>
                <a:latin typeface="Calibri" pitchFamily="34" charset="0"/>
              </a:defRPr>
            </a:lvl1pPr>
          </a:lstStyle>
          <a:p>
            <a:pPr defTabSz="914400"/>
            <a:fld id="{BD23BA5C-A2A3-4789-98D9-0A3B68070A8B}" type="slidenum">
              <a:rPr lang="es-AR" altLang="ja-JP">
                <a:cs typeface="Arial" pitchFamily="34" charset="0"/>
              </a:rPr>
              <a:pPr defTabSz="914400"/>
              <a:t>‹#›</a:t>
            </a:fld>
            <a:endParaRPr lang="es-AR" altLang="ja-JP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8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5" r:id="rId1"/>
    <p:sldLayoutId id="2147484786" r:id="rId2"/>
    <p:sldLayoutId id="2147484787" r:id="rId3"/>
    <p:sldLayoutId id="2147484788" r:id="rId4"/>
    <p:sldLayoutId id="2147484789" r:id="rId5"/>
    <p:sldLayoutId id="2147484790" r:id="rId6"/>
    <p:sldLayoutId id="2147484791" r:id="rId7"/>
    <p:sldLayoutId id="2147484792" r:id="rId8"/>
    <p:sldLayoutId id="2147484793" r:id="rId9"/>
    <p:sldLayoutId id="2147484794" r:id="rId10"/>
    <p:sldLayoutId id="2147484795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C00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CDB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CDB"/>
        </a:buClr>
        <a:buFont typeface="Arial" pitchFamily="34" charset="0"/>
        <a:buChar char="–"/>
        <a:defRPr kern="1200">
          <a:solidFill>
            <a:srgbClr val="009CD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C00C8-EBF0-46CB-BB69-5897E8BEE9E4}" type="datetimeFigureOut">
              <a:rPr kumimoji="1" lang="ja-JP" altLang="en-US" smtClean="0"/>
              <a:t>2015/6/4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3C59E-627E-4FDD-8F7E-400F0BE8F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4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7" r:id="rId1"/>
    <p:sldLayoutId id="2147484798" r:id="rId2"/>
    <p:sldLayoutId id="2147484799" r:id="rId3"/>
    <p:sldLayoutId id="2147484800" r:id="rId4"/>
    <p:sldLayoutId id="2147484801" r:id="rId5"/>
    <p:sldLayoutId id="2147484802" r:id="rId6"/>
    <p:sldLayoutId id="2147484803" r:id="rId7"/>
    <p:sldLayoutId id="2147484804" r:id="rId8"/>
    <p:sldLayoutId id="2147484805" r:id="rId9"/>
    <p:sldLayoutId id="2147484806" r:id="rId10"/>
    <p:sldLayoutId id="2147484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1814513" y="620713"/>
            <a:ext cx="72215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s-AR" altLang="en-US" smtClean="0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900113" y="1700213"/>
            <a:ext cx="808513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s-AR" altLang="en-US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0795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/>
            <a:endParaRPr lang="ja-JP" altLang="ja-JP"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9CDB"/>
                </a:solidFill>
                <a:latin typeface="Calibri" pitchFamily="34" charset="0"/>
              </a:defRPr>
            </a:lvl1pPr>
          </a:lstStyle>
          <a:p>
            <a:pPr defTabSz="914400"/>
            <a:fld id="{BD23BA5C-A2A3-4789-98D9-0A3B68070A8B}" type="slidenum">
              <a:rPr lang="es-AR" altLang="ja-JP">
                <a:cs typeface="Arial" pitchFamily="34" charset="0"/>
              </a:rPr>
              <a:pPr defTabSz="914400"/>
              <a:t>‹#›</a:t>
            </a:fld>
            <a:endParaRPr lang="es-AR" altLang="ja-JP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40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9" r:id="rId1"/>
    <p:sldLayoutId id="2147484810" r:id="rId2"/>
    <p:sldLayoutId id="2147484811" r:id="rId3"/>
    <p:sldLayoutId id="2147484812" r:id="rId4"/>
    <p:sldLayoutId id="2147484813" r:id="rId5"/>
    <p:sldLayoutId id="2147484814" r:id="rId6"/>
    <p:sldLayoutId id="2147484815" r:id="rId7"/>
    <p:sldLayoutId id="2147484816" r:id="rId8"/>
    <p:sldLayoutId id="2147484817" r:id="rId9"/>
    <p:sldLayoutId id="2147484818" r:id="rId10"/>
    <p:sldLayoutId id="214748481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C00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CDB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CDB"/>
        </a:buClr>
        <a:buFont typeface="Arial" pitchFamily="34" charset="0"/>
        <a:buChar char="–"/>
        <a:defRPr kern="1200">
          <a:solidFill>
            <a:srgbClr val="009CD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dirty="0" err="1" smtClean="0"/>
              <a:t>CheckPoint</a:t>
            </a:r>
            <a:r>
              <a:rPr lang="en-US" sz="4400" b="1" dirty="0" smtClean="0"/>
              <a:t> 360°</a:t>
            </a:r>
            <a:r>
              <a:rPr lang="en-US" sz="4400" b="1" baseline="30000" dirty="0" smtClean="0"/>
              <a:t>TM</a:t>
            </a:r>
            <a:endParaRPr lang="en-US" dirty="0" smtClean="0"/>
          </a:p>
        </p:txBody>
      </p:sp>
      <p:sp>
        <p:nvSpPr>
          <p:cNvPr id="2" name="縦書きテキスト プレースホルダー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7107" name="Picture 4" descr="C:\Users\ETiencken\Documents\@@@Profiles International Power Points\Team Assignment1\PI%20Color%20Logo%20With%20Imagine%20Small%20Sized%20in%20JPG%20Form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28575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-12700" y="30480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/>
              <a:t>Client Logo</a:t>
            </a:r>
          </a:p>
        </p:txBody>
      </p:sp>
      <p:pic>
        <p:nvPicPr>
          <p:cNvPr id="6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219200" y="1762125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1F474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F474F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F474F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F474F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F474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F474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F474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F474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F474F"/>
                </a:solidFill>
                <a:latin typeface="Arial" charset="0"/>
              </a:defRPr>
            </a:lvl9pPr>
          </a:lstStyle>
          <a:p>
            <a:pPr algn="r" defTabSz="914400">
              <a:defRPr/>
            </a:pPr>
            <a:r>
              <a:rPr lang="en-US" sz="4000" b="1" kern="0" dirty="0" err="1" smtClean="0">
                <a:solidFill>
                  <a:srgbClr val="C00000"/>
                </a:solidFill>
              </a:rPr>
              <a:t>CheckPoint</a:t>
            </a:r>
            <a:r>
              <a:rPr lang="en-US" sz="4000" b="1" kern="0" dirty="0" smtClean="0">
                <a:solidFill>
                  <a:srgbClr val="C00000"/>
                </a:solidFill>
              </a:rPr>
              <a:t> 360°</a:t>
            </a:r>
            <a:r>
              <a:rPr lang="en-US" sz="4000" b="1" kern="0" baseline="30000" dirty="0" smtClean="0">
                <a:solidFill>
                  <a:srgbClr val="C00000"/>
                </a:solidFill>
              </a:rPr>
              <a:t>TM</a:t>
            </a:r>
            <a:endParaRPr lang="en-US" sz="4000" b="1" kern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err="1" smtClean="0"/>
              <a:t>CheckPoint</a:t>
            </a:r>
            <a:r>
              <a:rPr lang="en-US" sz="3600" dirty="0" smtClean="0"/>
              <a:t> 360°</a:t>
            </a:r>
            <a:r>
              <a:rPr lang="en-US" sz="3600" baseline="30000" dirty="0" smtClean="0"/>
              <a:t>TM</a:t>
            </a:r>
            <a:r>
              <a:rPr lang="ja-JP" altLang="en-US" sz="3600" dirty="0" smtClean="0"/>
              <a:t>とは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676400" y="1752600"/>
            <a:ext cx="6919914" cy="4737867"/>
            <a:chOff x="1919286" y="1905000"/>
            <a:chExt cx="6919914" cy="473786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286" y="1905000"/>
              <a:ext cx="3247402" cy="459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240" y="2451481"/>
              <a:ext cx="3204199" cy="329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3200400"/>
              <a:ext cx="3505200" cy="3442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5"/>
          <p:cNvSpPr>
            <a:spLocks noGrp="1"/>
          </p:cNvSpPr>
          <p:nvPr>
            <p:ph type="title"/>
          </p:nvPr>
        </p:nvSpPr>
        <p:spPr>
          <a:xfrm>
            <a:off x="1617712" y="685800"/>
            <a:ext cx="7221488" cy="729208"/>
          </a:xfrm>
        </p:spPr>
        <p:txBody>
          <a:bodyPr/>
          <a:lstStyle/>
          <a:p>
            <a:r>
              <a:rPr lang="en-US" dirty="0" err="1" smtClean="0"/>
              <a:t>CheckPoint</a:t>
            </a:r>
            <a:r>
              <a:rPr lang="en-US" dirty="0" smtClean="0"/>
              <a:t> 360 </a:t>
            </a:r>
            <a:r>
              <a:rPr lang="ja-JP" altLang="en-US" dirty="0"/>
              <a:t>構成</a:t>
            </a:r>
            <a:endParaRPr lang="en-US" sz="28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2406527"/>
            <a:ext cx="4876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CDB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CDB"/>
              </a:buClr>
              <a:buFont typeface="Arial" pitchFamily="34" charset="0"/>
              <a:buChar char="–"/>
              <a:defRPr kern="1200">
                <a:solidFill>
                  <a:srgbClr val="009CD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ClrTx/>
              <a:buNone/>
            </a:pPr>
            <a:r>
              <a:rPr lang="en-US" altLang="ja-JP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の普遍的コンピテンシー　　　　　　　　　</a:t>
            </a:r>
            <a:endParaRPr lang="en-US" altLang="ja-JP" sz="3000" dirty="0" smtClean="0"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defTabSz="914400" eaLnBrk="1" hangingPunct="1">
              <a:buClrTx/>
              <a:buNone/>
            </a:pPr>
            <a:r>
              <a:rPr lang="en-US" altLang="ja-JP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項目のスキルセット</a:t>
            </a:r>
            <a:endParaRPr lang="en-US" altLang="ja-JP" sz="3000" dirty="0" smtClean="0"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defTabSz="914400" eaLnBrk="1" hangingPunct="1">
              <a:buClrTx/>
              <a:buNone/>
            </a:pPr>
            <a:r>
              <a:rPr lang="en-US" altLang="ja-JP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のサーベイ項目</a:t>
            </a:r>
            <a:r>
              <a:rPr lang="en-US" altLang="ja-JP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3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リーダーシップ行動</a:t>
            </a:r>
            <a:r>
              <a:rPr lang="ja-JP" alt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3000" dirty="0" smtClean="0"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760436" y="2558467"/>
            <a:ext cx="1585528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コンピテンシー</a:t>
            </a:r>
            <a:endParaRPr kumimoji="1" lang="en-US" altLang="ja-JP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5412896" y="3427588"/>
            <a:ext cx="2283303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18</a:t>
            </a:r>
            <a:r>
              <a:rPr kumimoji="1" lang="ja-JP" altLang="en-US" dirty="0" smtClean="0"/>
              <a:t>スキルセット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800600" y="4282229"/>
            <a:ext cx="3505200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70</a:t>
            </a:r>
            <a:r>
              <a:rPr kumimoji="1" lang="ja-JP" altLang="en-US" dirty="0" smtClean="0"/>
              <a:t>リーダーシップ行動（質問項目）</a:t>
            </a:r>
            <a:endParaRPr kumimoji="1" lang="ja-JP" altLang="en-US" dirty="0"/>
          </a:p>
        </p:txBody>
      </p:sp>
      <p:cxnSp>
        <p:nvCxnSpPr>
          <p:cNvPr id="8" name="直線コネクタ 7"/>
          <p:cNvCxnSpPr/>
          <p:nvPr/>
        </p:nvCxnSpPr>
        <p:spPr>
          <a:xfrm flipH="1">
            <a:off x="6096000" y="3153418"/>
            <a:ext cx="304800" cy="274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2" idx="2"/>
            <a:endCxn id="6" idx="0"/>
          </p:cNvCxnSpPr>
          <p:nvPr/>
        </p:nvCxnSpPr>
        <p:spPr>
          <a:xfrm>
            <a:off x="6553200" y="3168067"/>
            <a:ext cx="1348" cy="259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6705600" y="3153418"/>
            <a:ext cx="304800" cy="274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5486400" y="4038600"/>
            <a:ext cx="395672" cy="243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6096000" y="4037188"/>
            <a:ext cx="152400" cy="245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705600" y="4037188"/>
            <a:ext cx="90872" cy="245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7009356" y="4007890"/>
            <a:ext cx="458244" cy="274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41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43000" y="870992"/>
            <a:ext cx="7221488" cy="729208"/>
          </a:xfrm>
        </p:spPr>
        <p:txBody>
          <a:bodyPr/>
          <a:lstStyle/>
          <a:p>
            <a:r>
              <a:rPr lang="en-US" altLang="ja-JP" dirty="0" err="1"/>
              <a:t>CheckPoint</a:t>
            </a:r>
            <a:r>
              <a:rPr lang="en-US" altLang="ja-JP" dirty="0"/>
              <a:t> </a:t>
            </a:r>
            <a:r>
              <a:rPr lang="en-US" altLang="ja-JP" dirty="0" smtClean="0"/>
              <a:t>360°</a:t>
            </a:r>
            <a:r>
              <a:rPr lang="en-US" altLang="ja-JP" baseline="30000" dirty="0" smtClean="0"/>
              <a:t>TM</a:t>
            </a:r>
            <a:br>
              <a:rPr lang="en-US" altLang="ja-JP" baseline="30000" dirty="0" smtClean="0"/>
            </a:br>
            <a:r>
              <a:rPr lang="ja-JP" altLang="en-US" sz="4800" baseline="30000" dirty="0" smtClean="0"/>
              <a:t>の特徴</a:t>
            </a:r>
            <a:endParaRPr lang="en-US" sz="4800" dirty="0" smtClean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066800" y="2057400"/>
            <a:ext cx="8389937" cy="4425950"/>
          </a:xfrm>
        </p:spPr>
        <p:txBody>
          <a:bodyPr/>
          <a:lstStyle/>
          <a:p>
            <a:pPr>
              <a:buClrTx/>
            </a:pPr>
            <a:r>
              <a:rPr lang="ja-JP" altLang="en-US" sz="2800" b="1" dirty="0" smtClean="0"/>
              <a:t>オンラインによる回答とレポート出力</a:t>
            </a:r>
            <a:r>
              <a:rPr lang="en-US" altLang="ja-JP" sz="2800" b="1" dirty="0" smtClean="0"/>
              <a:t>(33</a:t>
            </a:r>
            <a:r>
              <a:rPr lang="ja-JP" altLang="en-US" sz="2800" b="1" dirty="0" smtClean="0"/>
              <a:t>言語）</a:t>
            </a:r>
            <a:endParaRPr lang="en-US" altLang="ja-JP" sz="2800" b="1" dirty="0" smtClean="0"/>
          </a:p>
          <a:p>
            <a:pPr marL="0" indent="0">
              <a:buClrTx/>
              <a:buNone/>
            </a:pPr>
            <a:endParaRPr lang="en-US" sz="1400" dirty="0" smtClean="0"/>
          </a:p>
          <a:p>
            <a:pPr>
              <a:buClrTx/>
            </a:pPr>
            <a:r>
              <a:rPr lang="ja-JP" altLang="en-US" sz="2800" b="1" dirty="0" smtClean="0"/>
              <a:t>行動にフォーカスした信頼性ある質問項目</a:t>
            </a:r>
            <a:endParaRPr lang="en-US" altLang="ja-JP" sz="2800" b="1" dirty="0" smtClean="0"/>
          </a:p>
          <a:p>
            <a:pPr marL="0" indent="0">
              <a:buClrTx/>
              <a:buNone/>
            </a:pPr>
            <a:endParaRPr lang="en-US" sz="1400" dirty="0" smtClean="0"/>
          </a:p>
          <a:p>
            <a:pPr>
              <a:buClrTx/>
            </a:pPr>
            <a:r>
              <a:rPr lang="ja-JP" altLang="en-US" sz="2800" b="1" dirty="0" smtClean="0"/>
              <a:t>明確で視覚的に優れたレポートデザイン</a:t>
            </a:r>
            <a:endParaRPr lang="en-US" altLang="ja-JP" sz="2800" b="1" dirty="0" smtClean="0"/>
          </a:p>
          <a:p>
            <a:pPr marL="0" indent="0">
              <a:buClrTx/>
              <a:buNone/>
            </a:pPr>
            <a:endParaRPr lang="en-US" sz="1400" dirty="0" smtClean="0"/>
          </a:p>
          <a:p>
            <a:pPr>
              <a:buClrTx/>
            </a:pPr>
            <a:r>
              <a:rPr lang="ja-JP" altLang="en-US" sz="2800" b="1" dirty="0"/>
              <a:t>組織</a:t>
            </a:r>
            <a:r>
              <a:rPr lang="ja-JP" altLang="en-US" sz="2800" b="1" dirty="0" smtClean="0"/>
              <a:t>の優先順位を反映した　　　　　　　　　　　　　　　　「個人能力開発ガイド」の出力</a:t>
            </a:r>
            <a:endParaRPr lang="en-US" dirty="0" smtClean="0"/>
          </a:p>
          <a:p>
            <a:pPr marL="0" indent="0">
              <a:buClrTx/>
              <a:buNone/>
            </a:pPr>
            <a:endParaRPr lang="en-US" dirty="0" smtClean="0"/>
          </a:p>
          <a:p>
            <a:pPr marL="0" indent="0">
              <a:buClrTx/>
              <a:buNone/>
            </a:pPr>
            <a:r>
              <a:rPr lang="ja-JP" altLang="en-US" sz="4400" b="1" dirty="0" smtClean="0"/>
              <a:t>→　リーダーの成長を実現</a:t>
            </a:r>
            <a:endParaRPr lang="en-US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347768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CheckPoint</a:t>
            </a:r>
            <a:r>
              <a:rPr lang="en-US" sz="3600" dirty="0" smtClean="0"/>
              <a:t> 360°</a:t>
            </a:r>
            <a:r>
              <a:rPr lang="en-US" sz="3600" baseline="30000" dirty="0" smtClean="0"/>
              <a:t>TM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ja-JP" altLang="en-US" sz="3200" dirty="0" smtClean="0"/>
              <a:t>コンセプト</a:t>
            </a:r>
            <a:endParaRPr lang="en-US" sz="3200" dirty="0" smtClean="0"/>
          </a:p>
        </p:txBody>
      </p:sp>
      <p:graphicFrame>
        <p:nvGraphicFramePr>
          <p:cNvPr id="12" name="図表 11"/>
          <p:cNvGraphicFramePr/>
          <p:nvPr>
            <p:extLst>
              <p:ext uri="{D42A27DB-BD31-4B8C-83A1-F6EECF244321}">
                <p14:modId xmlns:p14="http://schemas.microsoft.com/office/powerpoint/2010/main" val="2608634494"/>
              </p:ext>
            </p:extLst>
          </p:nvPr>
        </p:nvGraphicFramePr>
        <p:xfrm>
          <a:off x="304800" y="1600200"/>
          <a:ext cx="8305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4724400" y="1981200"/>
            <a:ext cx="265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ClrTx/>
            </a:pPr>
            <a:r>
              <a:rPr lang="ja-JP" altLang="en-US" b="1" dirty="0"/>
              <a:t>管理職（</a:t>
            </a:r>
            <a:r>
              <a:rPr lang="en-US" altLang="ja-JP" b="1" dirty="0"/>
              <a:t>1</a:t>
            </a:r>
            <a:r>
              <a:rPr lang="ja-JP" altLang="en-US" b="1" dirty="0"/>
              <a:t>名</a:t>
            </a:r>
            <a:r>
              <a:rPr lang="en-US" altLang="ja-JP" b="1" dirty="0"/>
              <a:t>~3</a:t>
            </a:r>
            <a:r>
              <a:rPr lang="ja-JP" altLang="en-US" b="1" dirty="0"/>
              <a:t>名）</a:t>
            </a:r>
            <a:endParaRPr lang="en-US" altLang="ja-JP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4419600" y="6019800"/>
            <a:ext cx="2550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ClrTx/>
            </a:pPr>
            <a:r>
              <a:rPr lang="ja-JP" altLang="en-US" b="1" dirty="0"/>
              <a:t>部下（</a:t>
            </a:r>
            <a:r>
              <a:rPr lang="en-US" altLang="ja-JP" b="1" dirty="0"/>
              <a:t>2</a:t>
            </a:r>
            <a:r>
              <a:rPr lang="ja-JP" altLang="en-US" b="1" dirty="0"/>
              <a:t>名</a:t>
            </a:r>
            <a:r>
              <a:rPr lang="en-US" altLang="ja-JP" b="1" dirty="0"/>
              <a:t>~12</a:t>
            </a:r>
            <a:r>
              <a:rPr lang="ja-JP" altLang="en-US" b="1" dirty="0"/>
              <a:t>名</a:t>
            </a:r>
            <a:r>
              <a:rPr lang="ja-JP" altLang="en-US" b="1" dirty="0" smtClean="0"/>
              <a:t>）</a:t>
            </a:r>
            <a:endParaRPr lang="en-US" altLang="ja-JP" b="1" dirty="0" smtClean="0"/>
          </a:p>
          <a:p>
            <a:pPr lvl="1">
              <a:buClrTx/>
            </a:pPr>
            <a:r>
              <a:rPr lang="en-US" altLang="ja-JP" b="1" dirty="0" smtClean="0">
                <a:solidFill>
                  <a:srgbClr val="FF0000"/>
                </a:solidFill>
              </a:rPr>
              <a:t>※2</a:t>
            </a:r>
            <a:r>
              <a:rPr lang="ja-JP" altLang="en-US" b="1" dirty="0" smtClean="0">
                <a:solidFill>
                  <a:srgbClr val="FF0000"/>
                </a:solidFill>
              </a:rPr>
              <a:t>名以上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676400" y="4572000"/>
            <a:ext cx="2550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ClrTx/>
            </a:pPr>
            <a:r>
              <a:rPr lang="ja-JP" altLang="en-US" b="1" dirty="0"/>
              <a:t>同僚（</a:t>
            </a:r>
            <a:r>
              <a:rPr lang="en-US" altLang="ja-JP" b="1" dirty="0"/>
              <a:t>2</a:t>
            </a:r>
            <a:r>
              <a:rPr lang="ja-JP" altLang="en-US" b="1" dirty="0"/>
              <a:t>名</a:t>
            </a:r>
            <a:r>
              <a:rPr lang="en-US" altLang="ja-JP" b="1" dirty="0"/>
              <a:t>~12</a:t>
            </a:r>
            <a:r>
              <a:rPr lang="ja-JP" altLang="en-US" b="1" dirty="0"/>
              <a:t>名</a:t>
            </a:r>
            <a:r>
              <a:rPr lang="ja-JP" altLang="en-US" b="1" dirty="0" smtClean="0"/>
              <a:t>）</a:t>
            </a:r>
            <a:endParaRPr lang="en-US" altLang="ja-JP" b="1" dirty="0" smtClean="0"/>
          </a:p>
          <a:p>
            <a:pPr lvl="1">
              <a:buClrTx/>
            </a:pPr>
            <a:r>
              <a:rPr lang="en-US" altLang="ja-JP" b="1" dirty="0" smtClean="0">
                <a:solidFill>
                  <a:srgbClr val="FF0000"/>
                </a:solidFill>
              </a:rPr>
              <a:t>※2</a:t>
            </a:r>
            <a:r>
              <a:rPr lang="ja-JP" altLang="en-US" b="1" dirty="0" smtClean="0">
                <a:solidFill>
                  <a:srgbClr val="FF0000"/>
                </a:solidFill>
              </a:rPr>
              <a:t>名以上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712774" y="4572000"/>
            <a:ext cx="3860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ClrTx/>
            </a:pPr>
            <a:r>
              <a:rPr lang="ja-JP" altLang="en-US" b="1" dirty="0"/>
              <a:t>その他（</a:t>
            </a:r>
            <a:r>
              <a:rPr lang="ja-JP" altLang="en-US" b="1" dirty="0" smtClean="0"/>
              <a:t>顧客</a:t>
            </a:r>
            <a:r>
              <a:rPr lang="ja-JP" altLang="en-US" b="1" dirty="0"/>
              <a:t>等</a:t>
            </a:r>
            <a:r>
              <a:rPr lang="ja-JP" altLang="en-US" b="1" dirty="0" smtClean="0"/>
              <a:t>）</a:t>
            </a:r>
            <a:r>
              <a:rPr lang="ja-JP" altLang="en-US" b="1" dirty="0"/>
              <a:t>（</a:t>
            </a:r>
            <a:r>
              <a:rPr lang="en-US" altLang="ja-JP" b="1" dirty="0"/>
              <a:t>2</a:t>
            </a:r>
            <a:r>
              <a:rPr lang="ja-JP" altLang="en-US" b="1" dirty="0"/>
              <a:t>名</a:t>
            </a:r>
            <a:r>
              <a:rPr lang="en-US" altLang="ja-JP" b="1" dirty="0"/>
              <a:t>~12</a:t>
            </a:r>
            <a:r>
              <a:rPr lang="ja-JP" altLang="en-US" b="1" dirty="0"/>
              <a:t>名</a:t>
            </a:r>
            <a:r>
              <a:rPr lang="ja-JP" altLang="en-US" b="1" dirty="0" smtClean="0"/>
              <a:t>）</a:t>
            </a:r>
            <a:endParaRPr lang="en-US" altLang="ja-JP" b="1" dirty="0" smtClean="0"/>
          </a:p>
          <a:p>
            <a:pPr lvl="1">
              <a:buClrTx/>
            </a:pPr>
            <a:r>
              <a:rPr lang="en-US" altLang="ja-JP" b="1" dirty="0" smtClean="0">
                <a:solidFill>
                  <a:srgbClr val="FF0000"/>
                </a:solidFill>
              </a:rPr>
              <a:t>※2</a:t>
            </a:r>
            <a:r>
              <a:rPr lang="ja-JP" altLang="en-US" b="1" dirty="0" smtClean="0">
                <a:solidFill>
                  <a:srgbClr val="FF0000"/>
                </a:solidFill>
              </a:rPr>
              <a:t>名以上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15716" y="1992682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1" indent="0">
              <a:buClrTx/>
              <a:buNone/>
            </a:pPr>
            <a:r>
              <a:rPr lang="ja-JP" altLang="en-US" b="1" dirty="0"/>
              <a:t>＊</a:t>
            </a:r>
            <a:r>
              <a:rPr lang="ja-JP" altLang="en-US" b="1" dirty="0" smtClean="0">
                <a:solidFill>
                  <a:srgbClr val="FF0000"/>
                </a:solidFill>
              </a:rPr>
              <a:t>最大</a:t>
            </a:r>
            <a:r>
              <a:rPr lang="en-US" altLang="ja-JP" b="1" dirty="0">
                <a:solidFill>
                  <a:srgbClr val="FF0000"/>
                </a:solidFill>
              </a:rPr>
              <a:t>39</a:t>
            </a:r>
            <a:r>
              <a:rPr lang="ja-JP" altLang="en-US" b="1" dirty="0" smtClean="0">
                <a:solidFill>
                  <a:srgbClr val="FF0000"/>
                </a:solidFill>
              </a:rPr>
              <a:t>名</a:t>
            </a:r>
            <a:r>
              <a:rPr lang="ja-JP" altLang="en-US" b="1" dirty="0"/>
              <a:t>までの観察者</a:t>
            </a:r>
            <a:endParaRPr lang="en-US" altLang="ja-JP" b="1" dirty="0"/>
          </a:p>
        </p:txBody>
      </p:sp>
    </p:spTree>
    <p:custDataLst>
      <p:tags r:id="rId1"/>
    </p:custDataLst>
  </p:cSld>
  <p:clrMapOvr>
    <a:masterClrMapping/>
  </p:clrMapOvr>
  <p:transition advTm="8519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1743000" y="870992"/>
            <a:ext cx="7221488" cy="729208"/>
          </a:xfrm>
        </p:spPr>
        <p:txBody>
          <a:bodyPr/>
          <a:lstStyle/>
          <a:p>
            <a:r>
              <a:rPr lang="ja-JP" altLang="en-US" dirty="0"/>
              <a:t>行動</a:t>
            </a:r>
            <a:r>
              <a:rPr lang="ja-JP" altLang="en-US" dirty="0" smtClean="0"/>
              <a:t>を観察する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85278"/>
            <a:ext cx="7842250" cy="393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匿名性</a:t>
            </a:r>
            <a:endParaRPr lang="en-US" dirty="0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525136" y="2286000"/>
            <a:ext cx="8604250" cy="4425950"/>
          </a:xfrm>
        </p:spPr>
        <p:txBody>
          <a:bodyPr/>
          <a:lstStyle/>
          <a:p>
            <a:pPr>
              <a:buClrTx/>
            </a:pPr>
            <a:r>
              <a:rPr lang="ja-JP" altLang="en-US" sz="2400" dirty="0" smtClean="0"/>
              <a:t>回答者の</a:t>
            </a:r>
            <a:r>
              <a:rPr lang="ja-JP" altLang="en-US" sz="2400" b="1" dirty="0" smtClean="0"/>
              <a:t>匿名性</a:t>
            </a:r>
            <a:r>
              <a:rPr lang="ja-JP" altLang="en-US" sz="2400" dirty="0" smtClean="0"/>
              <a:t>を</a:t>
            </a:r>
            <a:r>
              <a:rPr lang="ja-JP" altLang="en-US" sz="2400" b="1" dirty="0"/>
              <a:t>必ず</a:t>
            </a:r>
            <a:r>
              <a:rPr lang="ja-JP" altLang="en-US" sz="2400" dirty="0" smtClean="0"/>
              <a:t>保証し保持する</a:t>
            </a:r>
            <a:endParaRPr lang="en-US" sz="2400" dirty="0" smtClean="0"/>
          </a:p>
          <a:p>
            <a:pPr>
              <a:buClrTx/>
            </a:pPr>
            <a:endParaRPr lang="en-US" sz="2400" dirty="0" smtClean="0"/>
          </a:p>
          <a:p>
            <a:pPr>
              <a:buClrTx/>
            </a:pPr>
            <a:r>
              <a:rPr lang="ja-JP" altLang="en-US" sz="2400" dirty="0" smtClean="0"/>
              <a:t>回答者グループは</a:t>
            </a:r>
            <a:r>
              <a:rPr lang="en-US" altLang="ja-JP" sz="2400" dirty="0" smtClean="0"/>
              <a:t>2</a:t>
            </a:r>
            <a:r>
              <a:rPr lang="ja-JP" altLang="en-US" sz="2400" dirty="0"/>
              <a:t>名以上のもの</a:t>
            </a:r>
            <a:r>
              <a:rPr lang="ja-JP" altLang="en-US" sz="2400" dirty="0" smtClean="0"/>
              <a:t>とする</a:t>
            </a:r>
            <a:endParaRPr lang="en-US" sz="2400" dirty="0" smtClean="0"/>
          </a:p>
          <a:p>
            <a:pPr>
              <a:buClrTx/>
            </a:pPr>
            <a:endParaRPr lang="en-US" sz="2400" dirty="0" smtClean="0"/>
          </a:p>
          <a:p>
            <a:pPr>
              <a:buClrTx/>
            </a:pPr>
            <a:r>
              <a:rPr lang="ja-JP" altLang="en-US" sz="2400" dirty="0" smtClean="0"/>
              <a:t>秘匿性の</a:t>
            </a:r>
            <a:r>
              <a:rPr lang="ja-JP" altLang="en-US" sz="2400" dirty="0"/>
              <a:t>欠如の気配や噂が少し</a:t>
            </a:r>
            <a:r>
              <a:rPr lang="ja-JP" altLang="en-US" sz="2400" dirty="0" smtClean="0"/>
              <a:t>でもあると、情報価値は失われる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3000" y="794792"/>
            <a:ext cx="7221488" cy="729208"/>
          </a:xfrm>
        </p:spPr>
        <p:txBody>
          <a:bodyPr/>
          <a:lstStyle/>
          <a:p>
            <a:pPr>
              <a:defRPr/>
            </a:pPr>
            <a:r>
              <a:rPr lang="ja-JP" altLang="en-US" sz="3600" dirty="0" smtClean="0"/>
              <a:t>　　　　　　</a:t>
            </a:r>
            <a:r>
              <a:rPr lang="en-US" sz="3600" dirty="0" err="1" smtClean="0"/>
              <a:t>CheckPoint</a:t>
            </a:r>
            <a:r>
              <a:rPr lang="en-US" sz="3600" dirty="0" smtClean="0"/>
              <a:t> 360°</a:t>
            </a:r>
            <a:r>
              <a:rPr lang="en-US" sz="3600" baseline="30000" dirty="0" smtClean="0"/>
              <a:t>TM 			</a:t>
            </a:r>
            <a:r>
              <a:rPr lang="en-US" sz="3600" dirty="0" smtClean="0"/>
              <a:t> </a:t>
            </a:r>
            <a:r>
              <a:rPr lang="ja-JP" altLang="en-US" sz="3600" dirty="0" err="1" smtClean="0"/>
              <a:t>が評</a:t>
            </a:r>
            <a:r>
              <a:rPr lang="ja-JP" altLang="en-US" sz="3600" dirty="0" smtClean="0"/>
              <a:t>価する</a:t>
            </a:r>
            <a:r>
              <a:rPr lang="ja-JP" altLang="en-US" dirty="0" smtClean="0"/>
              <a:t>項目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05" y="1968500"/>
            <a:ext cx="6919913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7"/>
          <p:cNvSpPr>
            <a:spLocks noGrp="1"/>
          </p:cNvSpPr>
          <p:nvPr>
            <p:ph type="title"/>
          </p:nvPr>
        </p:nvSpPr>
        <p:spPr>
          <a:xfrm>
            <a:off x="1743000" y="947192"/>
            <a:ext cx="7221488" cy="729208"/>
          </a:xfrm>
        </p:spPr>
        <p:txBody>
          <a:bodyPr/>
          <a:lstStyle/>
          <a:p>
            <a:r>
              <a:rPr lang="en-US" altLang="ja-JP" dirty="0" smtClean="0"/>
              <a:t>8</a:t>
            </a:r>
            <a:r>
              <a:rPr lang="ja-JP" altLang="en-US" dirty="0" err="1" smtClean="0"/>
              <a:t>つの</a:t>
            </a:r>
            <a:r>
              <a:rPr lang="ja-JP" altLang="en-US" dirty="0" smtClean="0"/>
              <a:t>コンピテンシーと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18</a:t>
            </a:r>
            <a:r>
              <a:rPr lang="ja-JP" altLang="en-US" dirty="0" err="1" smtClean="0"/>
              <a:t>つの</a:t>
            </a:r>
            <a:r>
              <a:rPr lang="ja-JP" altLang="en-US" dirty="0" smtClean="0"/>
              <a:t>スキルセット</a:t>
            </a:r>
            <a:r>
              <a:rPr lang="en-US" altLang="ja-JP" u="sng" dirty="0" smtClean="0"/>
              <a:t/>
            </a:r>
            <a:br>
              <a:rPr lang="en-US" altLang="ja-JP" u="sng" dirty="0" smtClean="0"/>
            </a:br>
            <a:endParaRPr lang="en-US" sz="1400" u="sn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313" y="1905000"/>
            <a:ext cx="8243887" cy="447198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ja-JP" altLang="en-US" sz="1800" b="1" u="sng" dirty="0"/>
              <a:t>コミュニケーション：</a:t>
            </a:r>
            <a:endParaRPr lang="en-US" sz="1800" b="1" u="sng" dirty="0"/>
          </a:p>
          <a:p>
            <a:pPr>
              <a:defRPr/>
            </a:pPr>
            <a:r>
              <a:rPr lang="ja-JP" altLang="en-US" sz="1800" dirty="0"/>
              <a:t>傾聴する</a:t>
            </a:r>
            <a:endParaRPr lang="en-US" sz="1800" dirty="0"/>
          </a:p>
          <a:p>
            <a:pPr>
              <a:defRPr/>
            </a:pPr>
            <a:r>
              <a:rPr lang="ja-JP" altLang="en-US" sz="1800" dirty="0" smtClean="0"/>
              <a:t>情報を処理する</a:t>
            </a:r>
            <a:endParaRPr lang="en-US" sz="1800" dirty="0"/>
          </a:p>
          <a:p>
            <a:pPr>
              <a:defRPr/>
            </a:pPr>
            <a:r>
              <a:rPr lang="ja-JP" altLang="en-US" sz="1800" dirty="0" smtClean="0"/>
              <a:t>効果的に意思を伝える</a:t>
            </a:r>
            <a:endParaRPr lang="en-US" sz="1800" dirty="0"/>
          </a:p>
          <a:p>
            <a:pPr>
              <a:buFontTx/>
              <a:buNone/>
              <a:defRPr/>
            </a:pPr>
            <a:r>
              <a:rPr lang="ja-JP" altLang="en-US" sz="1800" b="1" u="sng" dirty="0"/>
              <a:t>リーダーシップ：</a:t>
            </a:r>
            <a:endParaRPr lang="en-US" sz="1800" b="1" u="sng" dirty="0"/>
          </a:p>
          <a:p>
            <a:pPr>
              <a:defRPr/>
            </a:pPr>
            <a:r>
              <a:rPr lang="ja-JP" altLang="en-US" sz="1800" dirty="0" smtClean="0"/>
              <a:t>信頼を築く</a:t>
            </a:r>
            <a:endParaRPr lang="en-US" sz="1800" dirty="0"/>
          </a:p>
          <a:p>
            <a:pPr>
              <a:defRPr/>
            </a:pPr>
            <a:r>
              <a:rPr lang="ja-JP" altLang="en-US" sz="1800" dirty="0" smtClean="0"/>
              <a:t>指示を出す</a:t>
            </a:r>
            <a:endParaRPr lang="en-US" sz="1800" dirty="0"/>
          </a:p>
          <a:p>
            <a:pPr>
              <a:defRPr/>
            </a:pPr>
            <a:r>
              <a:rPr lang="ja-JP" altLang="en-US" sz="1800" dirty="0" smtClean="0"/>
              <a:t>職責を委任する</a:t>
            </a:r>
            <a:endParaRPr lang="en-US" sz="1800" dirty="0"/>
          </a:p>
          <a:p>
            <a:pPr>
              <a:buFontTx/>
              <a:buNone/>
              <a:defRPr/>
            </a:pPr>
            <a:r>
              <a:rPr lang="ja-JP" altLang="en-US" sz="1800" b="1" u="sng" dirty="0"/>
              <a:t>適応性：</a:t>
            </a:r>
            <a:endParaRPr lang="en-US" sz="1800" b="1" u="sng" dirty="0"/>
          </a:p>
          <a:p>
            <a:pPr>
              <a:defRPr/>
            </a:pPr>
            <a:r>
              <a:rPr lang="ja-JP" altLang="en-US" sz="1800" dirty="0" smtClean="0"/>
              <a:t>状況に適応する</a:t>
            </a:r>
            <a:endParaRPr lang="en-US" sz="1800" dirty="0"/>
          </a:p>
          <a:p>
            <a:pPr>
              <a:defRPr/>
            </a:pPr>
            <a:r>
              <a:rPr lang="ja-JP" altLang="en-US" sz="1800" dirty="0" smtClean="0"/>
              <a:t>創造的に考える</a:t>
            </a:r>
            <a:endParaRPr lang="en-US" sz="1800" dirty="0"/>
          </a:p>
          <a:p>
            <a:pPr>
              <a:buFontTx/>
              <a:buNone/>
              <a:defRPr/>
            </a:pPr>
            <a:r>
              <a:rPr lang="ja-JP" altLang="en-US" sz="1800" b="1" u="sng" dirty="0" smtClean="0"/>
              <a:t>対人</a:t>
            </a:r>
            <a:r>
              <a:rPr lang="ja-JP" altLang="en-US" sz="1800" b="1" u="sng" dirty="0"/>
              <a:t>関係：</a:t>
            </a:r>
            <a:endParaRPr lang="en-US" sz="1800" b="1" u="sng" dirty="0"/>
          </a:p>
          <a:p>
            <a:pPr>
              <a:defRPr/>
            </a:pPr>
            <a:r>
              <a:rPr lang="ja-JP" altLang="en-US" sz="1800" dirty="0" smtClean="0"/>
              <a:t>個人的人間関係を築く</a:t>
            </a:r>
            <a:endParaRPr lang="en-US" sz="1800" dirty="0" smtClean="0"/>
          </a:p>
          <a:p>
            <a:pPr>
              <a:defRPr/>
            </a:pPr>
            <a:r>
              <a:rPr lang="ja-JP" altLang="en-US" sz="1800" dirty="0" smtClean="0"/>
              <a:t>チームの成功を促進する</a:t>
            </a:r>
            <a:endParaRPr lang="en-US" sz="1800" dirty="0" smtClean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486400" y="2133600"/>
            <a:ext cx="3657600" cy="4572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ja-JP" altLang="en-US" sz="1800" b="1" u="sng" dirty="0" smtClean="0"/>
              <a:t>タスク</a:t>
            </a:r>
            <a:r>
              <a:rPr lang="ja-JP" altLang="en-US" sz="1800" b="1" u="sng" dirty="0"/>
              <a:t>管理：</a:t>
            </a:r>
            <a:endParaRPr lang="en-US" sz="1800" b="1" u="sng" dirty="0"/>
          </a:p>
          <a:p>
            <a:pPr>
              <a:defRPr/>
            </a:pPr>
            <a:r>
              <a:rPr lang="ja-JP" altLang="en-US" sz="1800" dirty="0" smtClean="0"/>
              <a:t>効率良く仕事をする</a:t>
            </a:r>
            <a:endParaRPr lang="en-US" sz="1800" dirty="0"/>
          </a:p>
          <a:p>
            <a:pPr>
              <a:defRPr/>
            </a:pPr>
            <a:r>
              <a:rPr lang="ja-JP" altLang="en-US" sz="1800" dirty="0" smtClean="0"/>
              <a:t>能</a:t>
            </a:r>
            <a:r>
              <a:rPr lang="ja-JP" altLang="en-US" sz="1800" dirty="0"/>
              <a:t>力を生かして</a:t>
            </a:r>
            <a:r>
              <a:rPr lang="ja-JP" altLang="en-US" sz="1800" dirty="0" smtClean="0"/>
              <a:t>仕事をする</a:t>
            </a:r>
            <a:endParaRPr lang="en-US" sz="1800" dirty="0"/>
          </a:p>
          <a:p>
            <a:pPr>
              <a:buFontTx/>
              <a:buNone/>
              <a:defRPr/>
            </a:pPr>
            <a:r>
              <a:rPr lang="ja-JP" altLang="en-US" sz="1800" b="1" u="sng" dirty="0" smtClean="0"/>
              <a:t>成果</a:t>
            </a:r>
            <a:r>
              <a:rPr lang="ja-JP" altLang="en-US" sz="1800" b="1" u="sng" dirty="0"/>
              <a:t>創出：</a:t>
            </a:r>
            <a:endParaRPr lang="en-US" sz="1800" b="1" u="sng" dirty="0"/>
          </a:p>
          <a:p>
            <a:pPr>
              <a:defRPr/>
            </a:pPr>
            <a:r>
              <a:rPr lang="ja-JP" altLang="en-US" sz="1800" dirty="0" smtClean="0"/>
              <a:t>行動を起こす</a:t>
            </a:r>
            <a:endParaRPr lang="en-US" sz="1800" dirty="0"/>
          </a:p>
          <a:p>
            <a:pPr>
              <a:defRPr/>
            </a:pPr>
            <a:r>
              <a:rPr lang="ja-JP" altLang="en-US" sz="1800" dirty="0" smtClean="0"/>
              <a:t>成果を達成する</a:t>
            </a:r>
            <a:endParaRPr lang="en-US" sz="1800" dirty="0"/>
          </a:p>
          <a:p>
            <a:pPr>
              <a:buFontTx/>
              <a:buNone/>
              <a:defRPr/>
            </a:pPr>
            <a:r>
              <a:rPr lang="ja-JP" altLang="en-US" sz="1800" b="1" u="sng" dirty="0"/>
              <a:t>部下育成：</a:t>
            </a:r>
            <a:endParaRPr lang="en-US" sz="1800" b="1" u="sng" dirty="0"/>
          </a:p>
          <a:p>
            <a:pPr>
              <a:defRPr/>
            </a:pPr>
            <a:r>
              <a:rPr lang="ja-JP" altLang="en-US" sz="1800" dirty="0" smtClean="0"/>
              <a:t>個々の強みを育成する</a:t>
            </a:r>
            <a:endParaRPr lang="en-US" sz="1800" dirty="0"/>
          </a:p>
          <a:p>
            <a:pPr>
              <a:defRPr/>
            </a:pPr>
            <a:r>
              <a:rPr lang="ja-JP" altLang="en-US" sz="1800" dirty="0" smtClean="0"/>
              <a:t>効果的に動機づける</a:t>
            </a:r>
            <a:endParaRPr lang="en-US" sz="1800" dirty="0"/>
          </a:p>
          <a:p>
            <a:pPr>
              <a:buFontTx/>
              <a:buNone/>
              <a:defRPr/>
            </a:pPr>
            <a:r>
              <a:rPr lang="ja-JP" altLang="en-US" sz="1800" b="1" u="sng" dirty="0" smtClean="0"/>
              <a:t>自己</a:t>
            </a:r>
            <a:r>
              <a:rPr lang="ja-JP" altLang="en-US" sz="1800" b="1" u="sng" dirty="0"/>
              <a:t>開発：</a:t>
            </a:r>
            <a:endParaRPr lang="en-US" sz="1800" b="1" u="sng" dirty="0"/>
          </a:p>
          <a:p>
            <a:pPr>
              <a:defRPr/>
            </a:pPr>
            <a:r>
              <a:rPr lang="ja-JP" altLang="en-US" sz="1800" dirty="0"/>
              <a:t>決意を持って取り組む</a:t>
            </a:r>
            <a:endParaRPr lang="en-US" sz="1800" dirty="0"/>
          </a:p>
          <a:p>
            <a:pPr>
              <a:defRPr/>
            </a:pPr>
            <a:r>
              <a:rPr lang="ja-JP" altLang="en-US" sz="1800" dirty="0"/>
              <a:t>向上しようと努力する</a:t>
            </a:r>
            <a:endParaRPr lang="en-US" sz="1800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普遍的マネジメントコンピテンシー</a:t>
            </a:r>
            <a:endParaRPr lang="en-US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72" y="1701640"/>
            <a:ext cx="4532728" cy="4513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ja-JP" altLang="en-US" dirty="0" smtClean="0"/>
              <a:t>普遍的マネジメントコンピテンシー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1828800"/>
            <a:ext cx="7994650" cy="4419601"/>
          </a:xfrm>
        </p:spPr>
        <p:txBody>
          <a:bodyPr>
            <a:normAutofit fontScale="47500" lnSpcReduction="20000"/>
          </a:bodyPr>
          <a:lstStyle/>
          <a:p>
            <a:pPr marL="0" indent="0">
              <a:buFontTx/>
              <a:buNone/>
              <a:defRPr/>
            </a:pPr>
            <a:r>
              <a:rPr lang="ja-JP" altLang="en-US" sz="9600" b="1" dirty="0" smtClean="0"/>
              <a:t>コミュニケーション</a:t>
            </a:r>
            <a:endParaRPr lang="en-US" altLang="ja-JP" sz="9600" b="1" dirty="0" smtClean="0"/>
          </a:p>
          <a:p>
            <a:pPr marL="0" indent="0">
              <a:buNone/>
              <a:defRPr/>
            </a:pPr>
            <a:r>
              <a:rPr lang="ja-JP" altLang="en-US" sz="6000" dirty="0" smtClean="0"/>
              <a:t>傾聴する</a:t>
            </a:r>
            <a:r>
              <a:rPr lang="en-US" altLang="ja-JP" sz="6000" dirty="0" smtClean="0"/>
              <a:t>/</a:t>
            </a:r>
            <a:r>
              <a:rPr lang="ja-JP" altLang="en-US" sz="6000" dirty="0" smtClean="0"/>
              <a:t>情報</a:t>
            </a:r>
            <a:r>
              <a:rPr lang="ja-JP" altLang="en-US" sz="6000" dirty="0"/>
              <a:t>を処理</a:t>
            </a:r>
            <a:r>
              <a:rPr lang="ja-JP" altLang="en-US" sz="6000" dirty="0" smtClean="0"/>
              <a:t>する</a:t>
            </a:r>
            <a:r>
              <a:rPr lang="en-US" altLang="ja-JP" sz="6000" dirty="0" smtClean="0"/>
              <a:t>/</a:t>
            </a:r>
            <a:r>
              <a:rPr lang="ja-JP" altLang="en-US" sz="6000" dirty="0" smtClean="0"/>
              <a:t>効果的</a:t>
            </a:r>
            <a:r>
              <a:rPr lang="ja-JP" altLang="en-US" sz="6000" dirty="0"/>
              <a:t>に意思を伝える</a:t>
            </a:r>
            <a:endParaRPr lang="en-US" altLang="ja-JP" sz="6000" dirty="0"/>
          </a:p>
          <a:p>
            <a:pPr indent="0">
              <a:buFontTx/>
              <a:buNone/>
              <a:defRPr/>
            </a:pPr>
            <a:endParaRPr lang="en-US" altLang="ja-JP" sz="7400" dirty="0" smtClean="0"/>
          </a:p>
          <a:p>
            <a:pPr indent="0">
              <a:buFontTx/>
              <a:buNone/>
              <a:defRPr/>
            </a:pPr>
            <a:r>
              <a:rPr lang="ja-JP" altLang="en-US" sz="7400" dirty="0" smtClean="0"/>
              <a:t>部下の</a:t>
            </a:r>
            <a:r>
              <a:rPr lang="ja-JP" altLang="en-US" sz="7400" dirty="0"/>
              <a:t>考え</a:t>
            </a:r>
            <a:r>
              <a:rPr lang="ja-JP" altLang="en-US" sz="7400" dirty="0" smtClean="0"/>
              <a:t>や懸念に対し、積極的に耳を傾ける。様々な視点から情報を分析し、その要点を見極めて、論理的な結論へと導く。自分の考えを、明確に、簡潔かつ直接的に表現する。</a:t>
            </a:r>
            <a:endParaRPr lang="en-US" sz="7400" dirty="0" smtClean="0"/>
          </a:p>
          <a:p>
            <a:pPr indent="0">
              <a:buFontTx/>
              <a:buNone/>
              <a:defRPr/>
            </a:pPr>
            <a:endParaRPr lang="en-US" dirty="0" smtClean="0"/>
          </a:p>
          <a:p>
            <a:pPr indent="0"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688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000" y="947192"/>
            <a:ext cx="7221488" cy="729208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アジェンダ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8085137" cy="4425950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n"/>
            </a:pPr>
            <a:r>
              <a:rPr lang="ja-JP" altLang="en-US" sz="2800" dirty="0" smtClean="0"/>
              <a:t>イントロダクション</a:t>
            </a:r>
            <a:endParaRPr lang="en-US" altLang="ja-JP" sz="2800" dirty="0" smtClean="0"/>
          </a:p>
          <a:p>
            <a:pPr>
              <a:buClrTx/>
              <a:buFont typeface="Wingdings" panose="05000000000000000000" pitchFamily="2" charset="2"/>
              <a:buChar char="n"/>
            </a:pPr>
            <a:endParaRPr lang="en-US" altLang="ja-JP" sz="2800" dirty="0" smtClean="0"/>
          </a:p>
          <a:p>
            <a:pPr>
              <a:buClrTx/>
              <a:buFont typeface="Wingdings" panose="05000000000000000000" pitchFamily="2" charset="2"/>
              <a:buChar char="n"/>
            </a:pPr>
            <a:r>
              <a:rPr lang="ja-JP" altLang="en-US" sz="2800" dirty="0" smtClean="0"/>
              <a:t>開発ヒストリー</a:t>
            </a:r>
            <a:r>
              <a:rPr lang="en-US" altLang="ja-JP" sz="2800" dirty="0" smtClean="0"/>
              <a:t>/</a:t>
            </a:r>
            <a:r>
              <a:rPr lang="ja-JP" altLang="en-US" sz="2800" dirty="0" smtClean="0"/>
              <a:t>リーダーシップに関するリサーチ</a:t>
            </a:r>
            <a:endParaRPr lang="en-US" sz="2800" dirty="0" smtClean="0"/>
          </a:p>
          <a:p>
            <a:pPr>
              <a:buClrTx/>
              <a:buFont typeface="Wingdings" panose="05000000000000000000" pitchFamily="2" charset="2"/>
              <a:buChar char="n"/>
            </a:pPr>
            <a:r>
              <a:rPr lang="en-US" altLang="ja-JP" sz="2800" dirty="0" smtClean="0"/>
              <a:t>CheckPoint360</a:t>
            </a:r>
            <a:r>
              <a:rPr lang="ja-JP" altLang="en-US" sz="2800" dirty="0" smtClean="0"/>
              <a:t>製品</a:t>
            </a:r>
            <a:r>
              <a:rPr lang="ja-JP" altLang="en-US" sz="2800" dirty="0"/>
              <a:t>概要</a:t>
            </a:r>
            <a:endParaRPr lang="en-US" sz="2800" dirty="0" smtClean="0"/>
          </a:p>
          <a:p>
            <a:pPr>
              <a:buClrTx/>
              <a:buFont typeface="Wingdings" panose="05000000000000000000" pitchFamily="2" charset="2"/>
              <a:buChar char="n"/>
            </a:pPr>
            <a:r>
              <a:rPr lang="en-US" altLang="ja-JP" sz="2800" dirty="0" smtClean="0"/>
              <a:t>CheckPoint360</a:t>
            </a:r>
            <a:r>
              <a:rPr lang="ja-JP" altLang="en-US" sz="2800" dirty="0" smtClean="0"/>
              <a:t>レポート</a:t>
            </a:r>
            <a:endParaRPr lang="en-US" altLang="ja-JP" sz="28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48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ja-JP" altLang="en-US" dirty="0" smtClean="0"/>
              <a:t>普遍的マネジメントコンピテンシー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1828800"/>
            <a:ext cx="7994650" cy="4419601"/>
          </a:xfrm>
        </p:spPr>
        <p:txBody>
          <a:bodyPr>
            <a:normAutofit fontScale="47500" lnSpcReduction="20000"/>
          </a:bodyPr>
          <a:lstStyle/>
          <a:p>
            <a:pPr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ja-JP" altLang="en-US" sz="9600" b="1" dirty="0"/>
              <a:t>リーダーシップ</a:t>
            </a:r>
            <a:endParaRPr lang="en-US" sz="9600" b="1" dirty="0" smtClean="0"/>
          </a:p>
          <a:p>
            <a:pPr marL="0" indent="0">
              <a:buNone/>
              <a:defRPr/>
            </a:pPr>
            <a:r>
              <a:rPr lang="ja-JP" altLang="en-US" sz="5900" dirty="0"/>
              <a:t>信頼を</a:t>
            </a:r>
            <a:r>
              <a:rPr lang="ja-JP" altLang="en-US" sz="5900" dirty="0" smtClean="0"/>
              <a:t>築く</a:t>
            </a:r>
            <a:r>
              <a:rPr lang="en-US" altLang="ja-JP" sz="5900" dirty="0" smtClean="0"/>
              <a:t>/</a:t>
            </a:r>
            <a:r>
              <a:rPr lang="ja-JP" altLang="en-US" sz="5900" dirty="0" smtClean="0"/>
              <a:t>指示</a:t>
            </a:r>
            <a:r>
              <a:rPr lang="ja-JP" altLang="en-US" sz="5900" dirty="0"/>
              <a:t>を</a:t>
            </a:r>
            <a:r>
              <a:rPr lang="ja-JP" altLang="en-US" sz="5900" dirty="0" smtClean="0"/>
              <a:t>出す</a:t>
            </a:r>
            <a:r>
              <a:rPr lang="en-US" altLang="ja-JP" sz="5900" dirty="0" smtClean="0"/>
              <a:t>/</a:t>
            </a:r>
            <a:r>
              <a:rPr lang="ja-JP" altLang="en-US" sz="5900" dirty="0" smtClean="0"/>
              <a:t>職責</a:t>
            </a:r>
            <a:r>
              <a:rPr lang="ja-JP" altLang="en-US" sz="5900" dirty="0"/>
              <a:t>を委任</a:t>
            </a:r>
            <a:r>
              <a:rPr lang="ja-JP" altLang="en-US" sz="5900" dirty="0" smtClean="0"/>
              <a:t>する</a:t>
            </a:r>
            <a:endParaRPr lang="en-US" altLang="ja-JP" sz="5900" dirty="0" smtClean="0"/>
          </a:p>
          <a:p>
            <a:pPr marL="0" indent="0">
              <a:buNone/>
              <a:defRPr/>
            </a:pPr>
            <a:endParaRPr lang="en-US" altLang="ja-JP" sz="5100" dirty="0"/>
          </a:p>
          <a:p>
            <a:pPr indent="0">
              <a:buFontTx/>
              <a:buNone/>
              <a:defRPr/>
            </a:pPr>
            <a:r>
              <a:rPr lang="ja-JP" altLang="en-US" sz="7400" dirty="0" smtClean="0"/>
              <a:t>手本を示し、信頼関係の基礎を築く。部下に対して期待する成果を明らかにし、成功実現への筋道を明確に示す。部下が課題に取り組めるよう、適切に権限を委譲する。</a:t>
            </a:r>
            <a:endParaRPr lang="en-US" sz="7400" dirty="0" smtClean="0"/>
          </a:p>
          <a:p>
            <a:pPr indent="0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ja-JP" altLang="en-US" dirty="0" smtClean="0"/>
              <a:t>普遍的マネジメントコンピテンシー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1828800"/>
            <a:ext cx="7994650" cy="4419601"/>
          </a:xfrm>
        </p:spPr>
        <p:txBody>
          <a:bodyPr>
            <a:normAutofit fontScale="47500" lnSpcReduction="20000"/>
          </a:bodyPr>
          <a:lstStyle/>
          <a:p>
            <a:pPr marL="0" indent="0">
              <a:buFontTx/>
              <a:buNone/>
              <a:defRPr/>
            </a:pPr>
            <a:r>
              <a:rPr lang="ja-JP" altLang="en-US" sz="9600" b="1" dirty="0" smtClean="0"/>
              <a:t>適応性</a:t>
            </a:r>
            <a:endParaRPr lang="en-US" sz="9600" b="1" dirty="0" smtClean="0"/>
          </a:p>
          <a:p>
            <a:pPr marL="0" indent="0">
              <a:buNone/>
              <a:defRPr/>
            </a:pPr>
            <a:r>
              <a:rPr lang="ja-JP" altLang="en-US" sz="5900" dirty="0"/>
              <a:t>状況に適応</a:t>
            </a:r>
            <a:r>
              <a:rPr lang="ja-JP" altLang="en-US" sz="5900" dirty="0" smtClean="0"/>
              <a:t>する</a:t>
            </a:r>
            <a:r>
              <a:rPr lang="en-US" altLang="ja-JP" sz="5900" dirty="0" smtClean="0"/>
              <a:t>/</a:t>
            </a:r>
            <a:r>
              <a:rPr lang="ja-JP" altLang="en-US" sz="5900" dirty="0" smtClean="0"/>
              <a:t>創造的</a:t>
            </a:r>
            <a:r>
              <a:rPr lang="ja-JP" altLang="en-US" sz="5900" dirty="0"/>
              <a:t>に考える</a:t>
            </a:r>
            <a:endParaRPr lang="en-US" altLang="ja-JP" sz="5900" dirty="0"/>
          </a:p>
          <a:p>
            <a:pPr indent="0">
              <a:buFontTx/>
              <a:buNone/>
              <a:defRPr/>
            </a:pPr>
            <a:endParaRPr lang="en-US" altLang="ja-JP" sz="7400" dirty="0" smtClean="0"/>
          </a:p>
          <a:p>
            <a:pPr indent="0">
              <a:buFontTx/>
              <a:buNone/>
              <a:defRPr/>
            </a:pPr>
            <a:r>
              <a:rPr lang="ja-JP" altLang="en-US" sz="7400" dirty="0" smtClean="0"/>
              <a:t>さまざまな仕事のスタイルや異なる環境に、効果的に対応できる。失敗や変更に対し、前向きに対応する。創造性や新しい考え方を促し、リスクを恐れない。</a:t>
            </a:r>
            <a:endParaRPr lang="en-US" sz="7400" dirty="0" smtClean="0"/>
          </a:p>
          <a:p>
            <a:pPr indent="0">
              <a:buFontTx/>
              <a:buNone/>
              <a:defRPr/>
            </a:pPr>
            <a:endParaRPr lang="en-US" dirty="0" smtClean="0"/>
          </a:p>
          <a:p>
            <a:pPr indent="0"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98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ja-JP" altLang="en-US" dirty="0" smtClean="0"/>
              <a:t>普遍的マネジメントコンピテンシー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1828800"/>
            <a:ext cx="7994650" cy="4419601"/>
          </a:xfrm>
        </p:spPr>
        <p:txBody>
          <a:bodyPr>
            <a:normAutofit fontScale="40000" lnSpcReduction="20000"/>
          </a:bodyPr>
          <a:lstStyle/>
          <a:p>
            <a:pPr indent="0">
              <a:buFontTx/>
              <a:buNone/>
              <a:defRPr/>
            </a:pPr>
            <a:endParaRPr lang="en-US" sz="2800" dirty="0" smtClean="0"/>
          </a:p>
          <a:p>
            <a:pPr marL="0" indent="0">
              <a:buFontTx/>
              <a:buNone/>
              <a:defRPr/>
            </a:pPr>
            <a:r>
              <a:rPr lang="ja-JP" altLang="en-US" sz="11000" b="1" dirty="0" smtClean="0"/>
              <a:t>対人関係</a:t>
            </a:r>
            <a:endParaRPr lang="en-US" altLang="ja-JP" sz="11000" b="1" dirty="0" smtClean="0"/>
          </a:p>
          <a:p>
            <a:pPr marL="0" indent="0">
              <a:buNone/>
              <a:defRPr/>
            </a:pPr>
            <a:r>
              <a:rPr lang="ja-JP" altLang="en-US" sz="7000" dirty="0"/>
              <a:t>個人的人間関係を</a:t>
            </a:r>
            <a:r>
              <a:rPr lang="ja-JP" altLang="en-US" sz="7000" dirty="0" smtClean="0"/>
              <a:t>築く</a:t>
            </a:r>
            <a:r>
              <a:rPr lang="en-US" altLang="ja-JP" sz="7000" dirty="0" smtClean="0"/>
              <a:t>/</a:t>
            </a:r>
            <a:r>
              <a:rPr lang="ja-JP" altLang="en-US" sz="7000" dirty="0" smtClean="0"/>
              <a:t>チーム</a:t>
            </a:r>
            <a:r>
              <a:rPr lang="ja-JP" altLang="en-US" sz="7000" dirty="0"/>
              <a:t>の成功を促進する</a:t>
            </a:r>
            <a:endParaRPr lang="en-US" altLang="ja-JP" sz="7000" dirty="0"/>
          </a:p>
          <a:p>
            <a:pPr marL="0" indent="0">
              <a:buFontTx/>
              <a:buNone/>
              <a:defRPr/>
            </a:pPr>
            <a:endParaRPr lang="en-US" altLang="ja-JP" sz="4800" dirty="0"/>
          </a:p>
          <a:p>
            <a:pPr indent="0">
              <a:buFontTx/>
              <a:buNone/>
              <a:defRPr/>
            </a:pPr>
            <a:r>
              <a:rPr lang="ja-JP" altLang="en-US" sz="8000" dirty="0" smtClean="0"/>
              <a:t>人の気持ちに敏感であると共に、前向きで協力的な環境作りに貢献する。対立を上手に解決し、目標を策定して人材を最大限に活かしながらチーム全体の合意を得る。</a:t>
            </a:r>
            <a:endParaRPr lang="en-US" sz="8000" dirty="0" smtClean="0"/>
          </a:p>
          <a:p>
            <a:pPr indent="0"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414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ja-JP" altLang="en-US" dirty="0" smtClean="0"/>
              <a:t>普遍的マネジメントコンピテンシー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1828800"/>
            <a:ext cx="7994650" cy="4419601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ja-JP" altLang="en-US" sz="4400" b="1" dirty="0" smtClean="0"/>
              <a:t>タスク管理</a:t>
            </a:r>
            <a:endParaRPr lang="en-US" sz="4400" b="1" dirty="0" smtClean="0"/>
          </a:p>
          <a:p>
            <a:pPr marL="0" indent="0">
              <a:buNone/>
              <a:defRPr/>
            </a:pPr>
            <a:r>
              <a:rPr lang="ja-JP" altLang="en-US" sz="2800" dirty="0"/>
              <a:t>効率良く仕事を</a:t>
            </a:r>
            <a:r>
              <a:rPr lang="ja-JP" altLang="en-US" sz="2800" dirty="0" smtClean="0"/>
              <a:t>する</a:t>
            </a:r>
            <a:r>
              <a:rPr lang="en-US" altLang="ja-JP" sz="2800" dirty="0" smtClean="0"/>
              <a:t>/</a:t>
            </a:r>
            <a:r>
              <a:rPr lang="ja-JP" altLang="en-US" sz="2800" dirty="0" smtClean="0"/>
              <a:t>能力</a:t>
            </a:r>
            <a:r>
              <a:rPr lang="ja-JP" altLang="en-US" sz="2800" dirty="0"/>
              <a:t>を生かして仕事をする</a:t>
            </a:r>
            <a:endParaRPr lang="en-US" altLang="ja-JP" sz="2800" dirty="0"/>
          </a:p>
          <a:p>
            <a:pPr indent="0">
              <a:buFontTx/>
              <a:buNone/>
              <a:defRPr/>
            </a:pPr>
            <a:endParaRPr lang="en-US" altLang="ja-JP" sz="3200" dirty="0" smtClean="0"/>
          </a:p>
          <a:p>
            <a:pPr indent="0">
              <a:buFontTx/>
              <a:buNone/>
              <a:defRPr/>
            </a:pPr>
            <a:r>
              <a:rPr lang="ja-JP" altLang="en-US" sz="3200" dirty="0" smtClean="0"/>
              <a:t>テクノロジーや資源、時間を有効に活用する。素早く学習し、課題に適した最新の情報を活かす。</a:t>
            </a:r>
            <a:endParaRPr lang="en-US" sz="3200" dirty="0" smtClean="0"/>
          </a:p>
          <a:p>
            <a:pPr indent="0">
              <a:buFontTx/>
              <a:buNone/>
              <a:defRPr/>
            </a:pPr>
            <a:endParaRPr lang="en-US" sz="900" dirty="0" smtClean="0"/>
          </a:p>
          <a:p>
            <a:pPr indent="0">
              <a:buFontTx/>
              <a:buNone/>
              <a:defRPr/>
            </a:pP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3564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ja-JP" altLang="en-US" dirty="0" smtClean="0"/>
              <a:t>普遍的マネジメントコンピテンシー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786" y="1524000"/>
            <a:ext cx="7994650" cy="4419601"/>
          </a:xfrm>
        </p:spPr>
        <p:txBody>
          <a:bodyPr>
            <a:noAutofit/>
          </a:bodyPr>
          <a:lstStyle/>
          <a:p>
            <a:pPr indent="0">
              <a:buFontTx/>
              <a:buNone/>
              <a:defRPr/>
            </a:pPr>
            <a:endParaRPr lang="en-US" sz="900" dirty="0" smtClean="0"/>
          </a:p>
          <a:p>
            <a:pPr marL="0" indent="0">
              <a:buFontTx/>
              <a:buNone/>
              <a:defRPr/>
            </a:pPr>
            <a:r>
              <a:rPr lang="ja-JP" altLang="en-US" sz="4400" b="1" dirty="0" smtClean="0"/>
              <a:t>成果創出</a:t>
            </a:r>
            <a:endParaRPr lang="en-US" sz="4400" b="1" dirty="0" smtClean="0"/>
          </a:p>
          <a:p>
            <a:pPr marL="0" indent="0">
              <a:buNone/>
              <a:defRPr/>
            </a:pPr>
            <a:r>
              <a:rPr lang="ja-JP" altLang="en-US" sz="3200" dirty="0"/>
              <a:t>行動を</a:t>
            </a:r>
            <a:r>
              <a:rPr lang="ja-JP" altLang="en-US" sz="3200" dirty="0" smtClean="0"/>
              <a:t>起こす</a:t>
            </a:r>
            <a:r>
              <a:rPr lang="en-US" altLang="ja-JP" sz="3200" dirty="0" smtClean="0"/>
              <a:t>/</a:t>
            </a:r>
            <a:r>
              <a:rPr lang="ja-JP" altLang="en-US" sz="3200" dirty="0" smtClean="0"/>
              <a:t>成果</a:t>
            </a:r>
            <a:r>
              <a:rPr lang="ja-JP" altLang="en-US" sz="3200" dirty="0"/>
              <a:t>を達成する</a:t>
            </a:r>
            <a:endParaRPr lang="en-US" altLang="ja-JP" sz="3200" dirty="0"/>
          </a:p>
          <a:p>
            <a:pPr indent="0">
              <a:buFontTx/>
              <a:buNone/>
              <a:defRPr/>
            </a:pPr>
            <a:endParaRPr lang="en-US" altLang="ja-JP" sz="3200" dirty="0" smtClean="0"/>
          </a:p>
          <a:p>
            <a:pPr indent="0">
              <a:buFontTx/>
              <a:buNone/>
              <a:defRPr/>
            </a:pPr>
            <a:r>
              <a:rPr lang="ja-JP" altLang="en-US" sz="3200" dirty="0" smtClean="0"/>
              <a:t>主張性と決断性を持って、行動を起こす。</a:t>
            </a:r>
            <a:endParaRPr lang="en-US" altLang="ja-JP" sz="3200" dirty="0" smtClean="0"/>
          </a:p>
          <a:p>
            <a:pPr indent="0">
              <a:buFontTx/>
              <a:buNone/>
              <a:defRPr/>
            </a:pPr>
            <a:r>
              <a:rPr lang="ja-JP" altLang="en-US" sz="3200" dirty="0" smtClean="0"/>
              <a:t>障害に打ち勝ち、質の高い有益な結果をもたらす。</a:t>
            </a:r>
            <a:endParaRPr lang="en-US" sz="3200" dirty="0" smtClean="0"/>
          </a:p>
          <a:p>
            <a:pPr indent="0">
              <a:buFontTx/>
              <a:buNone/>
              <a:defRPr/>
            </a:pP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42242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ja-JP" altLang="en-US" dirty="0" smtClean="0"/>
              <a:t>普遍的マネジメントコンピテンシー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1828800"/>
            <a:ext cx="7994650" cy="4419601"/>
          </a:xfrm>
        </p:spPr>
        <p:txBody>
          <a:bodyPr>
            <a:normAutofit fontScale="47500" lnSpcReduction="20000"/>
          </a:bodyPr>
          <a:lstStyle/>
          <a:p>
            <a:pPr marL="0" indent="0">
              <a:buFontTx/>
              <a:buNone/>
              <a:defRPr/>
            </a:pPr>
            <a:r>
              <a:rPr lang="ja-JP" altLang="en-US" sz="9600" b="1" dirty="0" smtClean="0"/>
              <a:t>部下育成</a:t>
            </a:r>
            <a:endParaRPr lang="en-US" sz="9600" b="1" dirty="0" smtClean="0"/>
          </a:p>
          <a:p>
            <a:pPr marL="0" indent="0">
              <a:buNone/>
              <a:defRPr/>
            </a:pPr>
            <a:r>
              <a:rPr lang="ja-JP" altLang="en-US" sz="5900" dirty="0"/>
              <a:t>個々の強みを育成</a:t>
            </a:r>
            <a:r>
              <a:rPr lang="ja-JP" altLang="en-US" sz="5900" dirty="0" smtClean="0"/>
              <a:t>する</a:t>
            </a:r>
            <a:r>
              <a:rPr lang="en-US" altLang="ja-JP" sz="5900" dirty="0" smtClean="0"/>
              <a:t>/</a:t>
            </a:r>
            <a:r>
              <a:rPr lang="ja-JP" altLang="en-US" sz="5900" dirty="0" smtClean="0"/>
              <a:t>効果的</a:t>
            </a:r>
            <a:r>
              <a:rPr lang="ja-JP" altLang="en-US" sz="5900" dirty="0"/>
              <a:t>に動機づける</a:t>
            </a:r>
            <a:endParaRPr lang="en-US" altLang="ja-JP" sz="5900" dirty="0"/>
          </a:p>
          <a:p>
            <a:pPr indent="0">
              <a:buFontTx/>
              <a:buNone/>
              <a:defRPr/>
            </a:pPr>
            <a:endParaRPr lang="en-US" altLang="ja-JP" sz="7400" dirty="0" smtClean="0"/>
          </a:p>
          <a:p>
            <a:pPr indent="0">
              <a:buFontTx/>
              <a:buNone/>
              <a:defRPr/>
            </a:pPr>
            <a:r>
              <a:rPr lang="ja-JP" altLang="en-US" sz="7400" dirty="0" smtClean="0"/>
              <a:t>効果的に指導し、研修の機会を提供</a:t>
            </a:r>
            <a:r>
              <a:rPr lang="ja-JP" altLang="en-US" sz="7400" dirty="0"/>
              <a:t>する</a:t>
            </a:r>
            <a:r>
              <a:rPr lang="ja-JP" altLang="en-US" sz="7400" dirty="0" smtClean="0"/>
              <a:t>。仕事ぶりを客観的に見直す機会を適時提供し、優れた仕事や特別な努力を承認する。熱意を持ち、前向きな態度を奨励する。</a:t>
            </a:r>
            <a:endParaRPr lang="en-US" sz="7400" dirty="0" smtClean="0"/>
          </a:p>
          <a:p>
            <a:pPr indent="0">
              <a:buFontTx/>
              <a:buNone/>
              <a:defRPr/>
            </a:pPr>
            <a:endParaRPr lang="en-US" dirty="0" smtClean="0"/>
          </a:p>
          <a:p>
            <a:pPr indent="0"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4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ja-JP" altLang="en-US" dirty="0" smtClean="0"/>
              <a:t>普遍的マネジメントコンピテンシー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0" y="1828800"/>
            <a:ext cx="7994650" cy="4419601"/>
          </a:xfrm>
        </p:spPr>
        <p:txBody>
          <a:bodyPr>
            <a:normAutofit/>
          </a:bodyPr>
          <a:lstStyle/>
          <a:p>
            <a:pPr indent="0">
              <a:buFontTx/>
              <a:buNone/>
              <a:defRPr/>
            </a:pPr>
            <a:endParaRPr lang="en-US" sz="1000" dirty="0" smtClean="0"/>
          </a:p>
          <a:p>
            <a:pPr marL="0" indent="0">
              <a:buFontTx/>
              <a:buNone/>
              <a:defRPr/>
            </a:pPr>
            <a:r>
              <a:rPr lang="ja-JP" altLang="en-US" sz="4400" b="1" dirty="0" smtClean="0"/>
              <a:t>自己開発</a:t>
            </a:r>
            <a:endParaRPr lang="en-US" sz="4400" b="1" dirty="0" smtClean="0"/>
          </a:p>
          <a:p>
            <a:pPr indent="0">
              <a:buFontTx/>
              <a:buNone/>
              <a:defRPr/>
            </a:pPr>
            <a:r>
              <a:rPr lang="ja-JP" altLang="en-US" sz="2800" dirty="0"/>
              <a:t>決意を持って</a:t>
            </a:r>
            <a:r>
              <a:rPr lang="ja-JP" altLang="en-US" sz="2800" dirty="0" smtClean="0"/>
              <a:t>取り組む</a:t>
            </a:r>
            <a:r>
              <a:rPr lang="en-US" altLang="ja-JP" sz="2800" dirty="0" smtClean="0"/>
              <a:t>/</a:t>
            </a:r>
            <a:r>
              <a:rPr lang="ja-JP" altLang="en-US" sz="2800" dirty="0" smtClean="0"/>
              <a:t>向上</a:t>
            </a:r>
            <a:r>
              <a:rPr lang="ja-JP" altLang="en-US" sz="2800" dirty="0"/>
              <a:t>しようと努力する</a:t>
            </a:r>
          </a:p>
          <a:p>
            <a:pPr indent="0">
              <a:buFontTx/>
              <a:buNone/>
              <a:defRPr/>
            </a:pPr>
            <a:endParaRPr lang="en-US" altLang="ja-JP" sz="4400" dirty="0" smtClean="0"/>
          </a:p>
          <a:p>
            <a:pPr indent="0">
              <a:buFontTx/>
              <a:buNone/>
              <a:defRPr/>
            </a:pPr>
            <a:r>
              <a:rPr lang="ja-JP" altLang="en-US" sz="3200" dirty="0" smtClean="0"/>
              <a:t>活発さ、粘り強さ、前向きさを示す。失敗や建設的な批判から学び、常に向上する方法を求める。</a:t>
            </a:r>
            <a:endParaRPr lang="en-US" sz="3200" dirty="0" smtClean="0"/>
          </a:p>
          <a:p>
            <a:pPr indent="0">
              <a:buFontTx/>
              <a:buNone/>
              <a:defRPr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72322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3000" y="870992"/>
            <a:ext cx="7221488" cy="729208"/>
          </a:xfrm>
        </p:spPr>
        <p:txBody>
          <a:bodyPr/>
          <a:lstStyle/>
          <a:p>
            <a:pPr>
              <a:defRPr/>
            </a:pPr>
            <a:r>
              <a:rPr lang="en-US" sz="3600" dirty="0" err="1" smtClean="0"/>
              <a:t>CheckPoint</a:t>
            </a:r>
            <a:r>
              <a:rPr lang="en-US" sz="3600" dirty="0" smtClean="0"/>
              <a:t> 360°</a:t>
            </a:r>
            <a:r>
              <a:rPr lang="en-US" sz="3600" baseline="30000" dirty="0" smtClean="0"/>
              <a:t>TM</a:t>
            </a:r>
            <a:r>
              <a:rPr lang="en-US" dirty="0"/>
              <a:t/>
            </a:r>
            <a:br>
              <a:rPr lang="en-US" dirty="0"/>
            </a:br>
            <a:r>
              <a:rPr lang="en-US" altLang="ja-JP" dirty="0" smtClean="0"/>
              <a:t>-</a:t>
            </a:r>
            <a:r>
              <a:rPr lang="ja-JP" altLang="en-US" dirty="0" smtClean="0"/>
              <a:t>各種レポート</a:t>
            </a:r>
            <a:r>
              <a:rPr lang="en-US" altLang="ja-JP" dirty="0" smtClean="0"/>
              <a:t>-</a:t>
            </a:r>
            <a:endParaRPr lang="en-US" sz="36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2590800" y="2667000"/>
            <a:ext cx="6005514" cy="3823467"/>
            <a:chOff x="1919286" y="1905000"/>
            <a:chExt cx="6919914" cy="473786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286" y="1905000"/>
              <a:ext cx="3247402" cy="459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240" y="2451481"/>
              <a:ext cx="3204199" cy="329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3200400"/>
              <a:ext cx="3505200" cy="3442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10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3"/>
          <p:cNvSpPr>
            <a:spLocks noGrp="1"/>
          </p:cNvSpPr>
          <p:nvPr>
            <p:ph type="title"/>
          </p:nvPr>
        </p:nvSpPr>
        <p:spPr>
          <a:xfrm>
            <a:off x="1770112" y="947192"/>
            <a:ext cx="7221488" cy="729208"/>
          </a:xfrm>
        </p:spPr>
        <p:txBody>
          <a:bodyPr/>
          <a:lstStyle/>
          <a:p>
            <a:r>
              <a:rPr lang="en-US" dirty="0" err="1" smtClean="0"/>
              <a:t>CheckPoint</a:t>
            </a:r>
            <a:r>
              <a:rPr lang="en-US" dirty="0" smtClean="0"/>
              <a:t> 360°</a:t>
            </a:r>
            <a:r>
              <a:rPr lang="en-US" sz="2400" baseline="30000" dirty="0" smtClean="0"/>
              <a:t>TM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altLang="ja-JP" dirty="0" smtClean="0"/>
              <a:t>-</a:t>
            </a:r>
            <a:r>
              <a:rPr lang="ja-JP" altLang="en-US" sz="2800" dirty="0" smtClean="0"/>
              <a:t>レポートの特徴</a:t>
            </a:r>
            <a:endParaRPr lang="en-US" sz="2800" dirty="0" smtClean="0"/>
          </a:p>
        </p:txBody>
      </p:sp>
      <p:sp>
        <p:nvSpPr>
          <p:cNvPr id="83971" name="Content Placeholder 4"/>
          <p:cNvSpPr>
            <a:spLocks noGrp="1"/>
          </p:cNvSpPr>
          <p:nvPr>
            <p:ph idx="1"/>
          </p:nvPr>
        </p:nvSpPr>
        <p:spPr>
          <a:xfrm>
            <a:off x="914400" y="2133600"/>
            <a:ext cx="8085137" cy="4425950"/>
          </a:xfrm>
        </p:spPr>
        <p:txBody>
          <a:bodyPr/>
          <a:lstStyle/>
          <a:p>
            <a:pPr>
              <a:buClrTx/>
            </a:pPr>
            <a:r>
              <a:rPr lang="ja-JP" altLang="en-US" sz="2800" b="1" dirty="0" smtClean="0"/>
              <a:t>ページが進むごとに詳細な情報を提供</a:t>
            </a:r>
            <a:endParaRPr lang="en-US" altLang="ja-JP" sz="2800" b="1" dirty="0" smtClean="0"/>
          </a:p>
          <a:p>
            <a:pPr marL="0" indent="0">
              <a:buClrTx/>
              <a:buNone/>
            </a:pPr>
            <a:r>
              <a:rPr lang="ja-JP" altLang="en-US" sz="2800" b="1" dirty="0" smtClean="0"/>
              <a:t>　</a:t>
            </a:r>
            <a:r>
              <a:rPr lang="ja-JP" altLang="en-US" sz="2800" b="1" dirty="0"/>
              <a:t>　</a:t>
            </a:r>
            <a:r>
              <a:rPr lang="en-US" altLang="ja-JP" b="1" dirty="0" smtClean="0"/>
              <a:t>-</a:t>
            </a:r>
            <a:r>
              <a:rPr lang="ja-JP" altLang="en-US" b="1" dirty="0" smtClean="0"/>
              <a:t>　サマリーだけを知りたい場合は最初のページで簡潔</a:t>
            </a:r>
            <a:endParaRPr lang="en-US" dirty="0" smtClean="0"/>
          </a:p>
          <a:p>
            <a:pPr>
              <a:buClrTx/>
            </a:pPr>
            <a:r>
              <a:rPr lang="ja-JP" altLang="en-US" sz="2800" b="1" dirty="0" smtClean="0"/>
              <a:t>視覚的に優れたレポートデザイン　　　　　　　　　　　</a:t>
            </a:r>
            <a:endParaRPr lang="en-US" altLang="ja-JP" sz="2800" b="1" dirty="0" smtClean="0"/>
          </a:p>
          <a:p>
            <a:pPr marL="0" indent="0">
              <a:buClrTx/>
              <a:buNone/>
            </a:pPr>
            <a:r>
              <a:rPr lang="ja-JP" altLang="en-US" sz="2800" b="1" dirty="0"/>
              <a:t>　</a:t>
            </a:r>
            <a:r>
              <a:rPr lang="ja-JP" altLang="en-US" b="1" dirty="0" smtClean="0"/>
              <a:t>　</a:t>
            </a:r>
            <a:r>
              <a:rPr lang="en-US" altLang="ja-JP" b="1" dirty="0" smtClean="0"/>
              <a:t>-</a:t>
            </a:r>
            <a:r>
              <a:rPr lang="ja-JP" altLang="en-US" b="1" dirty="0" smtClean="0"/>
              <a:t>　簡潔</a:t>
            </a:r>
            <a:r>
              <a:rPr lang="ja-JP" altLang="en-US" b="1" dirty="0"/>
              <a:t>なグラフで表示、情報をカラーで</a:t>
            </a:r>
            <a:r>
              <a:rPr lang="ja-JP" altLang="en-US" b="1" dirty="0" smtClean="0"/>
              <a:t>レイアウト　　　　　</a:t>
            </a:r>
            <a:r>
              <a:rPr lang="ja-JP" altLang="en-US" b="1" dirty="0"/>
              <a:t>　</a:t>
            </a:r>
            <a:r>
              <a:rPr lang="ja-JP" altLang="en-US" b="1" dirty="0" smtClean="0"/>
              <a:t>　　　　　　　　　　　　</a:t>
            </a:r>
            <a:endParaRPr lang="en-US" dirty="0" smtClean="0"/>
          </a:p>
          <a:p>
            <a:pPr>
              <a:buClrTx/>
            </a:pPr>
            <a:r>
              <a:rPr lang="ja-JP" altLang="en-US" sz="2800" b="1" dirty="0"/>
              <a:t>上司</a:t>
            </a:r>
            <a:r>
              <a:rPr lang="ja-JP" altLang="en-US" sz="2800" b="1" dirty="0" smtClean="0"/>
              <a:t>と本人が考える重要スキルの一致を表記</a:t>
            </a:r>
            <a:endParaRPr lang="en-US" altLang="ja-JP" sz="2800" b="1" dirty="0" smtClean="0"/>
          </a:p>
          <a:p>
            <a:pPr marL="0" indent="0">
              <a:buClrTx/>
              <a:buNone/>
            </a:pPr>
            <a:r>
              <a:rPr lang="ja-JP" altLang="en-US" sz="2800" b="1" dirty="0" smtClean="0"/>
              <a:t>　　</a:t>
            </a:r>
            <a:r>
              <a:rPr lang="en-US" altLang="ja-JP" b="1" dirty="0" smtClean="0"/>
              <a:t>-</a:t>
            </a:r>
            <a:r>
              <a:rPr lang="ja-JP" altLang="en-US" b="1" dirty="0" smtClean="0"/>
              <a:t>　上司（組織）と個人の優先順位の整理ができる</a:t>
            </a:r>
            <a:endParaRPr lang="en-US" b="1" dirty="0" smtClean="0"/>
          </a:p>
          <a:p>
            <a:pPr>
              <a:buClrTx/>
            </a:pPr>
            <a:r>
              <a:rPr lang="ja-JP" altLang="en-US" sz="2800" b="1" dirty="0" smtClean="0"/>
              <a:t>「個別能力開発ガイド」を出力</a:t>
            </a:r>
            <a:endParaRPr lang="en-US" sz="2800" dirty="0" smtClean="0"/>
          </a:p>
          <a:p>
            <a:pPr marL="0" indent="0">
              <a:buClrTx/>
              <a:buNone/>
            </a:pPr>
            <a:r>
              <a:rPr lang="ja-JP" altLang="en-US" sz="2800" b="1" dirty="0"/>
              <a:t>　</a:t>
            </a:r>
            <a:r>
              <a:rPr lang="ja-JP" altLang="en-US" sz="2800" b="1" dirty="0" smtClean="0"/>
              <a:t>　</a:t>
            </a:r>
            <a:r>
              <a:rPr lang="en-US" altLang="ja-JP" b="1" dirty="0"/>
              <a:t>-</a:t>
            </a:r>
            <a:r>
              <a:rPr lang="ja-JP" altLang="en-US" b="1" dirty="0"/>
              <a:t>　</a:t>
            </a:r>
            <a:r>
              <a:rPr lang="ja-JP" altLang="en-US" b="1" dirty="0" smtClean="0"/>
              <a:t>サーベイの結果を考慮したアクションプランの立案</a:t>
            </a:r>
            <a:endParaRPr lang="en-US" altLang="ja-JP" b="1" dirty="0"/>
          </a:p>
          <a:p>
            <a:pPr marL="0" indent="0">
              <a:buClrTx/>
              <a:buNone/>
            </a:pPr>
            <a:endParaRPr lang="en-US" dirty="0" smtClean="0"/>
          </a:p>
          <a:p>
            <a:pPr>
              <a:buClrTx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60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3"/>
          <p:cNvSpPr>
            <a:spLocks noGrp="1"/>
          </p:cNvSpPr>
          <p:nvPr>
            <p:ph type="title"/>
          </p:nvPr>
        </p:nvSpPr>
        <p:spPr>
          <a:xfrm>
            <a:off x="1770112" y="947192"/>
            <a:ext cx="7221488" cy="729208"/>
          </a:xfrm>
        </p:spPr>
        <p:txBody>
          <a:bodyPr/>
          <a:lstStyle/>
          <a:p>
            <a:r>
              <a:rPr lang="en-US" dirty="0" err="1" smtClean="0"/>
              <a:t>CheckPoint</a:t>
            </a:r>
            <a:r>
              <a:rPr lang="en-US" dirty="0" smtClean="0"/>
              <a:t> 360°</a:t>
            </a:r>
            <a:r>
              <a:rPr lang="en-US" sz="2400" baseline="30000" dirty="0" smtClean="0"/>
              <a:t>TM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altLang="ja-JP" sz="2800" dirty="0" smtClean="0"/>
              <a:t>-3</a:t>
            </a:r>
            <a:r>
              <a:rPr lang="ja-JP" altLang="en-US" sz="2800" dirty="0" smtClean="0"/>
              <a:t>階層へのレポートを提供</a:t>
            </a:r>
            <a:endParaRPr lang="en-US" sz="20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569436" y="2819400"/>
            <a:ext cx="1585528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経営</a:t>
            </a:r>
            <a:r>
              <a:rPr kumimoji="1" lang="ja-JP" altLang="en-US" dirty="0"/>
              <a:t>層</a:t>
            </a:r>
            <a:endParaRPr kumimoji="1" lang="en-US" altLang="ja-JP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1220548" y="3895134"/>
            <a:ext cx="2283303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上司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609600" y="5029200"/>
            <a:ext cx="3505200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マネジャー層（サーベイ対象）</a:t>
            </a:r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 flipH="1">
            <a:off x="1905000" y="3414351"/>
            <a:ext cx="304800" cy="462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>
            <a:stCxn id="4" idx="2"/>
            <a:endCxn id="5" idx="0"/>
          </p:cNvCxnSpPr>
          <p:nvPr/>
        </p:nvCxnSpPr>
        <p:spPr>
          <a:xfrm>
            <a:off x="2362200" y="3429000"/>
            <a:ext cx="0" cy="466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514600" y="3414351"/>
            <a:ext cx="365619" cy="480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>
            <a:off x="1220548" y="4504734"/>
            <a:ext cx="549564" cy="524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1905000" y="4504734"/>
            <a:ext cx="228600" cy="524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514600" y="4504734"/>
            <a:ext cx="152400" cy="524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964267" y="4523287"/>
            <a:ext cx="397413" cy="485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右矢印 13"/>
          <p:cNvSpPr/>
          <p:nvPr/>
        </p:nvSpPr>
        <p:spPr>
          <a:xfrm rot="10800000">
            <a:off x="4495800" y="2819400"/>
            <a:ext cx="762000" cy="564321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 rot="10800000">
            <a:off x="4495800" y="3895134"/>
            <a:ext cx="762000" cy="564321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 rot="10800000">
            <a:off x="4495800" y="5029200"/>
            <a:ext cx="762000" cy="564321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421536" y="2819400"/>
            <a:ext cx="3825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ja-JP" altLang="en-US" b="1" dirty="0"/>
              <a:t>マネジメント</a:t>
            </a:r>
            <a:r>
              <a:rPr lang="ja-JP" altLang="en-US" b="1" dirty="0" smtClean="0"/>
              <a:t>人材のパフォーマンスや</a:t>
            </a:r>
            <a:endParaRPr lang="en-US" altLang="ja-JP" b="1" dirty="0" smtClean="0"/>
          </a:p>
          <a:p>
            <a:pPr>
              <a:buClrTx/>
            </a:pPr>
            <a:r>
              <a:rPr lang="ja-JP" altLang="en-US" b="1" dirty="0" smtClean="0"/>
              <a:t>　　傾向を俯瞰的に可視化</a:t>
            </a:r>
            <a:endParaRPr lang="en-US" altLang="ja-JP" b="1" dirty="0"/>
          </a:p>
        </p:txBody>
      </p:sp>
      <p:sp>
        <p:nvSpPr>
          <p:cNvPr id="22" name="正方形/長方形 21"/>
          <p:cNvSpPr/>
          <p:nvPr/>
        </p:nvSpPr>
        <p:spPr>
          <a:xfrm>
            <a:off x="5407966" y="3842643"/>
            <a:ext cx="36840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ja-JP" altLang="en-US" b="1" dirty="0" smtClean="0"/>
              <a:t>上司向けレポートを提供しリーダー</a:t>
            </a:r>
            <a:endParaRPr lang="en-US" altLang="ja-JP" b="1" dirty="0" smtClean="0"/>
          </a:p>
          <a:p>
            <a:pPr>
              <a:buClrTx/>
            </a:pPr>
            <a:r>
              <a:rPr lang="ja-JP" altLang="en-US" b="1" dirty="0" smtClean="0"/>
              <a:t>　　</a:t>
            </a:r>
            <a:r>
              <a:rPr lang="ja-JP" altLang="en-US" b="1" dirty="0"/>
              <a:t>育成</a:t>
            </a:r>
            <a:r>
              <a:rPr lang="ja-JP" altLang="en-US" b="1" dirty="0" smtClean="0"/>
              <a:t>に上司を関与させる</a:t>
            </a:r>
            <a:endParaRPr lang="en-US" altLang="ja-JP" b="1" dirty="0" smtClean="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ja-JP" altLang="en-US" b="1" dirty="0" smtClean="0"/>
              <a:t>定点</a:t>
            </a:r>
            <a:r>
              <a:rPr lang="ja-JP" altLang="en-US" b="1" dirty="0"/>
              <a:t>観測</a:t>
            </a:r>
            <a:r>
              <a:rPr lang="ja-JP" altLang="en-US" b="1" dirty="0" smtClean="0"/>
              <a:t>が可能</a:t>
            </a:r>
            <a:endParaRPr lang="en-US" altLang="ja-JP" b="1" dirty="0"/>
          </a:p>
        </p:txBody>
      </p:sp>
      <p:sp>
        <p:nvSpPr>
          <p:cNvPr id="23" name="正方形/長方形 22"/>
          <p:cNvSpPr/>
          <p:nvPr/>
        </p:nvSpPr>
        <p:spPr>
          <a:xfrm>
            <a:off x="5438237" y="4947191"/>
            <a:ext cx="2318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ja-JP" altLang="en-US" b="1" dirty="0" smtClean="0"/>
              <a:t>本人向けのレポート</a:t>
            </a:r>
            <a:endParaRPr lang="en-US" altLang="ja-JP" b="1" dirty="0" smtClean="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ja-JP" altLang="en-US" b="1" dirty="0" smtClean="0"/>
              <a:t>定点</a:t>
            </a:r>
            <a:r>
              <a:rPr lang="ja-JP" altLang="en-US" b="1" dirty="0"/>
              <a:t>観測</a:t>
            </a:r>
            <a:r>
              <a:rPr lang="ja-JP" altLang="en-US" b="1" dirty="0" smtClean="0"/>
              <a:t>が可能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272483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000" y="947192"/>
            <a:ext cx="7221488" cy="729208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360</a:t>
            </a:r>
            <a:r>
              <a:rPr lang="ja-JP" altLang="en-US" sz="4000" dirty="0" smtClean="0"/>
              <a:t>度評価ツール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の有用性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8085137" cy="320040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ja-JP" altLang="en-US" sz="2800" b="1" dirty="0" smtClean="0"/>
              <a:t>「他者の目を通して見る」ことの重要性</a:t>
            </a:r>
            <a:endParaRPr lang="en-US" altLang="ja-JP" sz="2800" b="1" dirty="0"/>
          </a:p>
          <a:p>
            <a:pPr marL="0" indent="0">
              <a:buClrTx/>
              <a:buNone/>
            </a:pPr>
            <a:endParaRPr lang="en-US" altLang="ja-JP" sz="2400" dirty="0"/>
          </a:p>
          <a:p>
            <a:pPr>
              <a:buClrTx/>
            </a:pPr>
            <a:r>
              <a:rPr lang="ja-JP" altLang="en-US" sz="2400" dirty="0" smtClean="0"/>
              <a:t>主観的になりがちな評価プロセスに客観性を与える</a:t>
            </a:r>
            <a:endParaRPr lang="en-US" sz="2400" dirty="0" smtClean="0"/>
          </a:p>
          <a:p>
            <a:pPr>
              <a:buClrTx/>
            </a:pPr>
            <a:r>
              <a:rPr lang="ja-JP" altLang="en-US" sz="2400" dirty="0" smtClean="0"/>
              <a:t>職場の人からの情報を得ることで、個人がより広い視野を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    </a:t>
            </a:r>
            <a:r>
              <a:rPr lang="ja-JP" altLang="en-US" sz="2400" dirty="0" smtClean="0"/>
              <a:t>　　得る事ができる</a:t>
            </a:r>
            <a:endParaRPr lang="en-US" sz="2400" dirty="0" smtClean="0"/>
          </a:p>
          <a:p>
            <a:pPr>
              <a:buClrTx/>
            </a:pPr>
            <a:r>
              <a:rPr lang="ja-JP" altLang="en-US" sz="2400" dirty="0"/>
              <a:t>一人</a:t>
            </a:r>
            <a:r>
              <a:rPr lang="ja-JP" altLang="en-US" sz="2400" dirty="0" smtClean="0"/>
              <a:t>の観察者だけによる偏った見方の影響を最小化する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694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3"/>
          <p:cNvSpPr>
            <a:spLocks noGrp="1"/>
          </p:cNvSpPr>
          <p:nvPr>
            <p:ph type="title"/>
          </p:nvPr>
        </p:nvSpPr>
        <p:spPr>
          <a:xfrm>
            <a:off x="1770112" y="947192"/>
            <a:ext cx="7221488" cy="729208"/>
          </a:xfrm>
        </p:spPr>
        <p:txBody>
          <a:bodyPr/>
          <a:lstStyle/>
          <a:p>
            <a:r>
              <a:rPr lang="en-US" dirty="0" err="1" smtClean="0"/>
              <a:t>CheckPoint</a:t>
            </a:r>
            <a:r>
              <a:rPr lang="en-US" dirty="0" smtClean="0"/>
              <a:t> 360°</a:t>
            </a:r>
            <a:r>
              <a:rPr lang="en-US" sz="2400" baseline="30000" dirty="0" smtClean="0"/>
              <a:t>TM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altLang="ja-JP" sz="2800" dirty="0" smtClean="0"/>
              <a:t>-6</a:t>
            </a:r>
            <a:r>
              <a:rPr lang="ja-JP" altLang="en-US" sz="2800" dirty="0" smtClean="0"/>
              <a:t>種類のレポートを提供</a:t>
            </a:r>
            <a:endParaRPr lang="en-US" sz="20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569436" y="2819400"/>
            <a:ext cx="1585528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経営</a:t>
            </a:r>
            <a:r>
              <a:rPr kumimoji="1" lang="ja-JP" altLang="en-US" dirty="0"/>
              <a:t>層</a:t>
            </a:r>
            <a:endParaRPr kumimoji="1" lang="en-US" altLang="ja-JP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1220548" y="3895134"/>
            <a:ext cx="2283303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上司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609600" y="5029200"/>
            <a:ext cx="3505200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マネジャー層（サーベイ対象）</a:t>
            </a:r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 flipH="1">
            <a:off x="1905000" y="3414351"/>
            <a:ext cx="304800" cy="462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>
            <a:stCxn id="4" idx="2"/>
            <a:endCxn id="5" idx="0"/>
          </p:cNvCxnSpPr>
          <p:nvPr/>
        </p:nvCxnSpPr>
        <p:spPr>
          <a:xfrm>
            <a:off x="2362200" y="3429000"/>
            <a:ext cx="0" cy="466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514600" y="3414351"/>
            <a:ext cx="365619" cy="480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>
            <a:off x="1220548" y="4504734"/>
            <a:ext cx="549564" cy="524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1905000" y="4504734"/>
            <a:ext cx="228600" cy="524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514600" y="4504734"/>
            <a:ext cx="152400" cy="524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964267" y="4523287"/>
            <a:ext cx="397413" cy="485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右矢印 13"/>
          <p:cNvSpPr/>
          <p:nvPr/>
        </p:nvSpPr>
        <p:spPr>
          <a:xfrm rot="10800000">
            <a:off x="4495800" y="2819400"/>
            <a:ext cx="762000" cy="564321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 rot="10800000">
            <a:off x="4495800" y="3895134"/>
            <a:ext cx="762000" cy="564321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 rot="10800000">
            <a:off x="4495800" y="5029200"/>
            <a:ext cx="762000" cy="564321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562600" y="2819400"/>
            <a:ext cx="2246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ja-JP" altLang="en-US" b="1" dirty="0" smtClean="0"/>
              <a:t>エグゼクティブ概観</a:t>
            </a:r>
            <a:endParaRPr lang="en-US" altLang="ja-JP" b="1" dirty="0" smtClean="0"/>
          </a:p>
        </p:txBody>
      </p:sp>
      <p:sp>
        <p:nvSpPr>
          <p:cNvPr id="22" name="正方形/長方形 21"/>
          <p:cNvSpPr/>
          <p:nvPr/>
        </p:nvSpPr>
        <p:spPr>
          <a:xfrm>
            <a:off x="5562600" y="3842643"/>
            <a:ext cx="2813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ja-JP" altLang="en-US" b="1" dirty="0" smtClean="0"/>
              <a:t>マネジメントレポート</a:t>
            </a:r>
            <a:endParaRPr lang="en-US" altLang="ja-JP" b="1" dirty="0" smtClean="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ja-JP" altLang="en-US" b="1" dirty="0" smtClean="0"/>
              <a:t>マネジメント比較</a:t>
            </a:r>
            <a:r>
              <a:rPr lang="ja-JP" altLang="en-US" b="1" dirty="0"/>
              <a:t>レポート</a:t>
            </a:r>
            <a:endParaRPr lang="en-US" altLang="ja-JP" b="1" dirty="0"/>
          </a:p>
        </p:txBody>
      </p:sp>
      <p:sp>
        <p:nvSpPr>
          <p:cNvPr id="23" name="正方形/長方形 22"/>
          <p:cNvSpPr/>
          <p:nvPr/>
        </p:nvSpPr>
        <p:spPr>
          <a:xfrm>
            <a:off x="5562600" y="4953000"/>
            <a:ext cx="33441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ja-JP" altLang="en-US" b="1" dirty="0" smtClean="0"/>
              <a:t>個人フィードバック</a:t>
            </a:r>
            <a:r>
              <a:rPr lang="ja-JP" altLang="en-US" b="1" dirty="0"/>
              <a:t>レポート</a:t>
            </a:r>
            <a:endParaRPr lang="en-US" altLang="ja-JP" b="1" dirty="0" smtClean="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ja-JP" altLang="en-US" b="1" dirty="0" smtClean="0"/>
              <a:t>比較レポート</a:t>
            </a:r>
            <a:endParaRPr lang="en-US" altLang="ja-JP" b="1" dirty="0" smtClean="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ja-JP" altLang="en-US" b="1" dirty="0" smtClean="0"/>
              <a:t>リーダーシップカリスマレポート</a:t>
            </a:r>
            <a:endParaRPr lang="en-US" altLang="ja-JP" b="1" dirty="0"/>
          </a:p>
        </p:txBody>
      </p:sp>
      <p:sp>
        <p:nvSpPr>
          <p:cNvPr id="2" name="正方形/長方形 1"/>
          <p:cNvSpPr/>
          <p:nvPr/>
        </p:nvSpPr>
        <p:spPr>
          <a:xfrm>
            <a:off x="5714999" y="2235661"/>
            <a:ext cx="2508791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レポート名称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9041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Box 3"/>
          <p:cNvSpPr txBox="1">
            <a:spLocks noChangeArrowheads="1"/>
          </p:cNvSpPr>
          <p:nvPr/>
        </p:nvSpPr>
        <p:spPr bwMode="auto">
          <a:xfrm>
            <a:off x="337765" y="2362200"/>
            <a:ext cx="38100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ja-JP" altLang="en-US" sz="2800" dirty="0" smtClean="0"/>
              <a:t>個人フィードバックレポート</a:t>
            </a:r>
            <a:endParaRPr lang="en-US" altLang="ja-JP" sz="2800" dirty="0" smtClean="0"/>
          </a:p>
          <a:p>
            <a:pPr eaLnBrk="1" hangingPunct="1"/>
            <a:endParaRPr lang="en-US" altLang="ja-JP" sz="2400" dirty="0" smtClean="0"/>
          </a:p>
          <a:p>
            <a:pPr eaLnBrk="1" hangingPunct="1"/>
            <a:r>
              <a:rPr lang="ja-JP" altLang="en-US" sz="2000" dirty="0" smtClean="0"/>
              <a:t>開発対象のリーダー本人向けの</a:t>
            </a:r>
            <a:endParaRPr lang="en-US" altLang="ja-JP" sz="2000" dirty="0"/>
          </a:p>
          <a:p>
            <a:pPr eaLnBrk="1" hangingPunct="1"/>
            <a:r>
              <a:rPr lang="ja-JP" altLang="en-US" sz="2000" dirty="0" smtClean="0"/>
              <a:t>レポート</a:t>
            </a:r>
            <a:endParaRPr lang="en-US" altLang="ja-JP" sz="2000" dirty="0" smtClean="0"/>
          </a:p>
          <a:p>
            <a:pPr eaLnBrk="1" hangingPunct="1"/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0661"/>
            <a:ext cx="2466181" cy="357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0112" y="947192"/>
            <a:ext cx="7221488" cy="729208"/>
          </a:xfrm>
        </p:spPr>
        <p:txBody>
          <a:bodyPr/>
          <a:lstStyle/>
          <a:p>
            <a:r>
              <a:rPr lang="en-US" dirty="0" err="1" smtClean="0"/>
              <a:t>CheckPoint</a:t>
            </a:r>
            <a:r>
              <a:rPr lang="en-US" dirty="0" smtClean="0"/>
              <a:t> 360°</a:t>
            </a:r>
            <a:r>
              <a:rPr lang="en-US" sz="2400" baseline="30000" dirty="0" smtClean="0"/>
              <a:t>TM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ja-JP" altLang="en-US" sz="2800" dirty="0" smtClean="0"/>
              <a:t>各種レポート</a:t>
            </a:r>
            <a:endParaRPr lang="en-US" sz="20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132551"/>
            <a:ext cx="2895599" cy="235384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338" y="3364282"/>
            <a:ext cx="2167800" cy="242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Box 3"/>
          <p:cNvSpPr txBox="1">
            <a:spLocks noChangeArrowheads="1"/>
          </p:cNvSpPr>
          <p:nvPr/>
        </p:nvSpPr>
        <p:spPr bwMode="auto">
          <a:xfrm>
            <a:off x="337765" y="2362200"/>
            <a:ext cx="361821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ja-JP" altLang="en-US" sz="2800" dirty="0"/>
              <a:t>マネジメント</a:t>
            </a:r>
            <a:r>
              <a:rPr lang="ja-JP" altLang="en-US" sz="2800" dirty="0" smtClean="0"/>
              <a:t>レポート</a:t>
            </a:r>
            <a:endParaRPr lang="en-US" altLang="ja-JP" sz="2800" dirty="0" smtClean="0"/>
          </a:p>
          <a:p>
            <a:pPr eaLnBrk="1" hangingPunct="1"/>
            <a:endParaRPr lang="en-US" altLang="ja-JP" sz="2000" dirty="0" smtClean="0"/>
          </a:p>
          <a:p>
            <a:pPr eaLnBrk="1" hangingPunct="1"/>
            <a:r>
              <a:rPr lang="ja-JP" altLang="en-US" sz="2000" dirty="0" smtClean="0"/>
              <a:t>開発対象のリーダーの上司向けのレポート</a:t>
            </a:r>
            <a:endParaRPr lang="en-US" altLang="ja-JP" sz="2000" dirty="0" smtClean="0"/>
          </a:p>
          <a:p>
            <a:pPr eaLnBrk="1" hangingPunct="1"/>
            <a:r>
              <a:rPr lang="ja-JP" altLang="en-US" sz="2000" dirty="0" smtClean="0"/>
              <a:t>上司</a:t>
            </a:r>
            <a:r>
              <a:rPr lang="ja-JP" altLang="en-US" sz="2000" dirty="0"/>
              <a:t>向</a:t>
            </a:r>
            <a:r>
              <a:rPr lang="ja-JP" altLang="en-US" sz="2000" dirty="0" smtClean="0"/>
              <a:t>けの言葉で出力される。</a:t>
            </a:r>
            <a:endParaRPr lang="en-US" altLang="ja-JP" sz="2000" dirty="0" smtClean="0"/>
          </a:p>
          <a:p>
            <a:pPr eaLnBrk="1" hangingPunct="1"/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0661"/>
            <a:ext cx="2466181" cy="357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0112" y="947192"/>
            <a:ext cx="7221488" cy="729208"/>
          </a:xfrm>
        </p:spPr>
        <p:txBody>
          <a:bodyPr/>
          <a:lstStyle/>
          <a:p>
            <a:r>
              <a:rPr lang="en-US" dirty="0" err="1" smtClean="0"/>
              <a:t>CheckPoint</a:t>
            </a:r>
            <a:r>
              <a:rPr lang="en-US" dirty="0" smtClean="0"/>
              <a:t> 360°</a:t>
            </a:r>
            <a:r>
              <a:rPr lang="en-US" sz="2400" baseline="30000" dirty="0" smtClean="0"/>
              <a:t>TM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ja-JP" altLang="en-US" sz="2800" dirty="0" smtClean="0"/>
              <a:t>各種レポート</a:t>
            </a:r>
            <a:endParaRPr lang="en-US" sz="20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1" y="3132551"/>
            <a:ext cx="2895599" cy="235384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3241872"/>
            <a:ext cx="2244486" cy="248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Box 3"/>
          <p:cNvSpPr txBox="1">
            <a:spLocks noChangeArrowheads="1"/>
          </p:cNvSpPr>
          <p:nvPr/>
        </p:nvSpPr>
        <p:spPr bwMode="auto">
          <a:xfrm>
            <a:off x="337765" y="2362200"/>
            <a:ext cx="361821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ja-JP" altLang="en-US" sz="2800" dirty="0"/>
              <a:t>比較</a:t>
            </a:r>
            <a:r>
              <a:rPr lang="ja-JP" altLang="en-US" sz="2800" dirty="0" smtClean="0"/>
              <a:t>レポート</a:t>
            </a:r>
            <a:endParaRPr lang="en-US" altLang="ja-JP" sz="2800" dirty="0" smtClean="0"/>
          </a:p>
          <a:p>
            <a:pPr eaLnBrk="1" hangingPunct="1"/>
            <a:endParaRPr lang="en-US" altLang="ja-JP" sz="2000" dirty="0" smtClean="0"/>
          </a:p>
          <a:p>
            <a:pPr eaLnBrk="1" hangingPunct="1"/>
            <a:r>
              <a:rPr lang="ja-JP" altLang="en-US" sz="2000" dirty="0" smtClean="0"/>
              <a:t>複数回の</a:t>
            </a:r>
            <a:r>
              <a:rPr lang="en-US" altLang="ja-JP" sz="2000" dirty="0" smtClean="0"/>
              <a:t>CheckPoint360</a:t>
            </a:r>
            <a:r>
              <a:rPr lang="ja-JP" altLang="en-US" sz="2000" dirty="0" smtClean="0"/>
              <a:t>実施によるビフォア・アフターでの変化を確認できるレポート。本人向け。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0112" y="947192"/>
            <a:ext cx="7221488" cy="729208"/>
          </a:xfrm>
        </p:spPr>
        <p:txBody>
          <a:bodyPr/>
          <a:lstStyle/>
          <a:p>
            <a:r>
              <a:rPr lang="en-US" dirty="0" err="1" smtClean="0"/>
              <a:t>CheckPoint</a:t>
            </a:r>
            <a:r>
              <a:rPr lang="en-US" dirty="0" smtClean="0"/>
              <a:t> 360°</a:t>
            </a:r>
            <a:r>
              <a:rPr lang="en-US" sz="2400" baseline="30000" dirty="0" smtClean="0"/>
              <a:t>TM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ja-JP" altLang="en-US" sz="2800" dirty="0" smtClean="0"/>
              <a:t>各種レポート</a:t>
            </a:r>
            <a:endParaRPr lang="en-US" sz="20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655" y="2331929"/>
            <a:ext cx="2424112" cy="276701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243" y="2932744"/>
            <a:ext cx="2154350" cy="2367564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93" y="3834791"/>
            <a:ext cx="2590800" cy="191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0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Box 3"/>
          <p:cNvSpPr txBox="1">
            <a:spLocks noChangeArrowheads="1"/>
          </p:cNvSpPr>
          <p:nvPr/>
        </p:nvSpPr>
        <p:spPr bwMode="auto">
          <a:xfrm>
            <a:off x="337765" y="2362200"/>
            <a:ext cx="361821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ja-JP" altLang="en-US" sz="2800" dirty="0" smtClean="0"/>
              <a:t>マネジメント比較レポート</a:t>
            </a:r>
            <a:endParaRPr lang="en-US" altLang="ja-JP" sz="2800" dirty="0" smtClean="0"/>
          </a:p>
          <a:p>
            <a:pPr eaLnBrk="1" hangingPunct="1"/>
            <a:endParaRPr lang="en-US" altLang="ja-JP" sz="2000" dirty="0" smtClean="0"/>
          </a:p>
          <a:p>
            <a:pPr eaLnBrk="1" hangingPunct="1"/>
            <a:r>
              <a:rPr lang="ja-JP" altLang="en-US" sz="2000" dirty="0" smtClean="0"/>
              <a:t>複数回の</a:t>
            </a:r>
            <a:r>
              <a:rPr lang="en-US" altLang="ja-JP" sz="2000" dirty="0" smtClean="0"/>
              <a:t>CheckPoint360</a:t>
            </a:r>
            <a:r>
              <a:rPr lang="ja-JP" altLang="en-US" sz="2000" dirty="0" smtClean="0"/>
              <a:t>実施によるビフォア・アフターでの変化を確認できるレポート。上司向け。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0112" y="947192"/>
            <a:ext cx="7221488" cy="729208"/>
          </a:xfrm>
        </p:spPr>
        <p:txBody>
          <a:bodyPr/>
          <a:lstStyle/>
          <a:p>
            <a:r>
              <a:rPr lang="en-US" dirty="0" err="1" smtClean="0"/>
              <a:t>CheckPoint</a:t>
            </a:r>
            <a:r>
              <a:rPr lang="en-US" dirty="0" smtClean="0"/>
              <a:t> 360°</a:t>
            </a:r>
            <a:r>
              <a:rPr lang="en-US" sz="2400" baseline="30000" dirty="0" smtClean="0"/>
              <a:t>TM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ja-JP" altLang="en-US" sz="2800" dirty="0" smtClean="0"/>
              <a:t>各種レポート</a:t>
            </a:r>
            <a:endParaRPr lang="en-US" sz="20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655" y="2331929"/>
            <a:ext cx="2424112" cy="276701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243" y="2932744"/>
            <a:ext cx="2154350" cy="2367564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93" y="3834791"/>
            <a:ext cx="2590800" cy="191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0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Box 3"/>
          <p:cNvSpPr txBox="1">
            <a:spLocks noChangeArrowheads="1"/>
          </p:cNvSpPr>
          <p:nvPr/>
        </p:nvSpPr>
        <p:spPr bwMode="auto">
          <a:xfrm>
            <a:off x="337765" y="2362200"/>
            <a:ext cx="361821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ja-JP" altLang="en-US" sz="2800" dirty="0" smtClean="0"/>
              <a:t>エグゼクティブ概観</a:t>
            </a:r>
            <a:endParaRPr lang="en-US" altLang="ja-JP" sz="2800" dirty="0" smtClean="0"/>
          </a:p>
          <a:p>
            <a:pPr eaLnBrk="1" hangingPunct="1"/>
            <a:endParaRPr lang="en-US" altLang="ja-JP" sz="2000" dirty="0" smtClean="0"/>
          </a:p>
          <a:p>
            <a:pPr eaLnBrk="1" hangingPunct="1"/>
            <a:r>
              <a:rPr lang="ja-JP" altLang="en-US" sz="2000" dirty="0" smtClean="0"/>
              <a:t>エグゼクティブ向けに複数のリーダーのパフォーマンスを俯瞰的に可視化することが出来るレポート。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0112" y="947192"/>
            <a:ext cx="7221488" cy="729208"/>
          </a:xfrm>
        </p:spPr>
        <p:txBody>
          <a:bodyPr/>
          <a:lstStyle/>
          <a:p>
            <a:r>
              <a:rPr lang="en-US" dirty="0" err="1" smtClean="0"/>
              <a:t>CheckPoint</a:t>
            </a:r>
            <a:r>
              <a:rPr lang="en-US" dirty="0" smtClean="0"/>
              <a:t> 360°</a:t>
            </a:r>
            <a:r>
              <a:rPr lang="en-US" sz="2400" baseline="30000" dirty="0" smtClean="0"/>
              <a:t>TM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ja-JP" altLang="en-US" sz="2800" dirty="0" smtClean="0"/>
              <a:t>各種レポート</a:t>
            </a:r>
            <a:endParaRPr lang="en-US" sz="2000" dirty="0" smtClean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315897"/>
            <a:ext cx="3581400" cy="393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Box 3"/>
          <p:cNvSpPr txBox="1">
            <a:spLocks noChangeArrowheads="1"/>
          </p:cNvSpPr>
          <p:nvPr/>
        </p:nvSpPr>
        <p:spPr bwMode="auto">
          <a:xfrm>
            <a:off x="337765" y="2362200"/>
            <a:ext cx="3618215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ja-JP" altLang="en-US" sz="2800" dirty="0" smtClean="0"/>
              <a:t>リーダーシップカリスマ</a:t>
            </a:r>
            <a:endParaRPr lang="en-US" altLang="ja-JP" sz="2800" dirty="0" smtClean="0"/>
          </a:p>
          <a:p>
            <a:pPr eaLnBrk="1" hangingPunct="1"/>
            <a:r>
              <a:rPr lang="ja-JP" altLang="en-US" sz="2800" dirty="0" smtClean="0"/>
              <a:t>レポート</a:t>
            </a:r>
            <a:endParaRPr lang="en-US" altLang="ja-JP" sz="2800" dirty="0" smtClean="0"/>
          </a:p>
          <a:p>
            <a:pPr eaLnBrk="1" hangingPunct="1"/>
            <a:endParaRPr lang="en-US" altLang="ja-JP" sz="2000" dirty="0" smtClean="0"/>
          </a:p>
          <a:p>
            <a:pPr eaLnBrk="1" hangingPunct="1"/>
            <a:r>
              <a:rPr lang="ja-JP" altLang="en-US" sz="2000" dirty="0" smtClean="0"/>
              <a:t>世界</a:t>
            </a:r>
            <a:r>
              <a:rPr lang="en-US" altLang="ja-JP" sz="2000" dirty="0" smtClean="0"/>
              <a:t>4</a:t>
            </a:r>
            <a:r>
              <a:rPr lang="ja-JP" altLang="en-US" sz="2000" dirty="0" smtClean="0"/>
              <a:t>万人のリーダーと比較した自分自身のリーダーシップカリスマ度を数値で示すレポート。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0112" y="947192"/>
            <a:ext cx="7221488" cy="729208"/>
          </a:xfrm>
        </p:spPr>
        <p:txBody>
          <a:bodyPr/>
          <a:lstStyle/>
          <a:p>
            <a:r>
              <a:rPr lang="en-US" dirty="0" err="1" smtClean="0"/>
              <a:t>CheckPoint</a:t>
            </a:r>
            <a:r>
              <a:rPr lang="en-US" dirty="0" smtClean="0"/>
              <a:t> 360°</a:t>
            </a:r>
            <a:r>
              <a:rPr lang="en-US" sz="2400" baseline="30000" dirty="0" smtClean="0"/>
              <a:t>TM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ja-JP" altLang="en-US" sz="2800" dirty="0" smtClean="0"/>
              <a:t>各種レポート</a:t>
            </a:r>
            <a:endParaRPr lang="en-US" sz="2000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057400"/>
            <a:ext cx="2919412" cy="325527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141673"/>
            <a:ext cx="3089541" cy="281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Box 3"/>
          <p:cNvSpPr txBox="1">
            <a:spLocks noChangeArrowheads="1"/>
          </p:cNvSpPr>
          <p:nvPr/>
        </p:nvSpPr>
        <p:spPr bwMode="auto">
          <a:xfrm>
            <a:off x="838200" y="3429000"/>
            <a:ext cx="3276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CheckPoint 360°</a:t>
            </a:r>
            <a:r>
              <a:rPr lang="en-US" sz="2800" baseline="30000"/>
              <a:t>™</a:t>
            </a:r>
          </a:p>
          <a:p>
            <a:pPr eaLnBrk="1" hangingPunct="1"/>
            <a:r>
              <a:rPr lang="en-US" sz="2800"/>
              <a:t>Report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024" y="762000"/>
            <a:ext cx="4102376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14513" y="795338"/>
            <a:ext cx="7221537" cy="728662"/>
          </a:xfrm>
        </p:spPr>
        <p:txBody>
          <a:bodyPr/>
          <a:lstStyle/>
          <a:p>
            <a:r>
              <a:rPr kumimoji="1" lang="ja-JP" altLang="en-US" dirty="0" smtClean="0"/>
              <a:t>マネジメントコンピテンシー概観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現在の状況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956" y="1752600"/>
            <a:ext cx="5956688" cy="4694129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>
          <a:xfrm>
            <a:off x="4267200" y="3276600"/>
            <a:ext cx="990600" cy="44969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133600"/>
            <a:ext cx="28829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b="1" dirty="0" smtClean="0"/>
              <a:t>エグゼクティブ・スキルセットサマリー</a:t>
            </a:r>
            <a:endParaRPr lang="en-US" altLang="ja-JP" sz="2400" b="1" dirty="0" smtClean="0"/>
          </a:p>
          <a:p>
            <a:pPr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18</a:t>
            </a:r>
            <a:r>
              <a:rPr lang="ja-JP" altLang="en-US" dirty="0" smtClean="0"/>
              <a:t>項目の　　　　　　　　リーダーシップ・スキル</a:t>
            </a:r>
            <a:endParaRPr lang="en-US" altLang="ja-JP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ja-JP" altLang="en-US" dirty="0" smtClean="0"/>
              <a:t>全観察者の平均評価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（本人を除く）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ja-JP" altLang="en-US" dirty="0" smtClean="0"/>
              <a:t>「好ましいゾーン」との比較</a:t>
            </a:r>
            <a:endParaRPr lang="en-US" dirty="0"/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143000"/>
            <a:ext cx="5172075" cy="471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/>
              <a:t>CheckPoint360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History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8381999" cy="51054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altLang="ja-JP" sz="2400" dirty="0" smtClean="0"/>
              <a:t>1992</a:t>
            </a:r>
            <a:r>
              <a:rPr lang="ja-JP" altLang="en-US" sz="2400" dirty="0" smtClean="0"/>
              <a:t>年に大手石油企業の要請により開発を始める</a:t>
            </a:r>
            <a:endParaRPr lang="en-US" sz="2400" dirty="0" smtClean="0"/>
          </a:p>
          <a:p>
            <a:pPr>
              <a:buClrTx/>
            </a:pPr>
            <a:r>
              <a:rPr lang="ja-JP" altLang="en-US" sz="2400" dirty="0" smtClean="0"/>
              <a:t>社内外の心理学者と</a:t>
            </a:r>
            <a:r>
              <a:rPr lang="ja-JP" altLang="en-US" sz="2400" dirty="0"/>
              <a:t>プロジェクト</a:t>
            </a:r>
            <a:r>
              <a:rPr lang="ja-JP" altLang="en-US" sz="2400" dirty="0" smtClean="0"/>
              <a:t>グループから成る　　　　　　　　　開発チームが発足</a:t>
            </a:r>
            <a:r>
              <a:rPr lang="ja-JP" altLang="en-US" sz="2400" dirty="0"/>
              <a:t>される</a:t>
            </a:r>
            <a:endParaRPr lang="en-US" sz="2400" dirty="0" smtClean="0"/>
          </a:p>
          <a:p>
            <a:pPr>
              <a:buClrTx/>
            </a:pPr>
            <a:r>
              <a:rPr lang="ja-JP" altLang="en-US" sz="2400" dirty="0" smtClean="0"/>
              <a:t>内容的妥当性のある設問設計が実現</a:t>
            </a:r>
            <a:endParaRPr lang="en-US" altLang="ja-JP" sz="2400" dirty="0" smtClean="0"/>
          </a:p>
          <a:p>
            <a:pPr marL="0" indent="0">
              <a:buClrTx/>
              <a:buNone/>
            </a:pPr>
            <a:endParaRPr lang="en-US" sz="2400" dirty="0" smtClean="0"/>
          </a:p>
          <a:p>
            <a:pPr>
              <a:buClrTx/>
            </a:pPr>
            <a:r>
              <a:rPr lang="en-US" altLang="ja-JP" sz="2400" dirty="0" smtClean="0"/>
              <a:t>1994</a:t>
            </a:r>
            <a:r>
              <a:rPr lang="ja-JP" altLang="en-US" sz="2400" dirty="0" smtClean="0"/>
              <a:t>年に</a:t>
            </a:r>
            <a:r>
              <a:rPr lang="ja-JP" altLang="en-US" sz="2400" dirty="0"/>
              <a:t>リサーチ</a:t>
            </a:r>
            <a:r>
              <a:rPr lang="ja-JP" altLang="en-US" sz="2400" dirty="0" smtClean="0"/>
              <a:t>チームが</a:t>
            </a:r>
            <a:r>
              <a:rPr lang="ja-JP" altLang="en-US" sz="2400" dirty="0"/>
              <a:t>拡張</a:t>
            </a:r>
            <a:r>
              <a:rPr lang="ja-JP" altLang="en-US" sz="2400" dirty="0" smtClean="0"/>
              <a:t>され、　　　　　　　　　　　　　　　　より広範な</a:t>
            </a:r>
            <a:r>
              <a:rPr lang="ja-JP" altLang="en-US" sz="2400" dirty="0"/>
              <a:t>調査</a:t>
            </a:r>
            <a:r>
              <a:rPr lang="ja-JP" altLang="en-US" sz="2400" dirty="0" smtClean="0"/>
              <a:t>と</a:t>
            </a:r>
            <a:r>
              <a:rPr lang="ja-JP" altLang="en-US" sz="2400" dirty="0"/>
              <a:t>経験</a:t>
            </a:r>
            <a:r>
              <a:rPr lang="ja-JP" altLang="en-US" sz="2400" dirty="0" smtClean="0"/>
              <a:t>により現在の形に至る。</a:t>
            </a:r>
            <a:endParaRPr lang="en-US" altLang="ja-JP" sz="2400" dirty="0" smtClean="0"/>
          </a:p>
          <a:p>
            <a:pPr marL="0" indent="0">
              <a:buClrTx/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r>
              <a:rPr lang="ja-JP" altLang="en-US" dirty="0" smtClean="0"/>
              <a:t>→　チームの構成は、臨床心理学者、産業心理学者、　　　　　</a:t>
            </a:r>
            <a:endParaRPr lang="en-US" altLang="ja-JP" dirty="0" smtClean="0"/>
          </a:p>
          <a:p>
            <a:pPr marL="0" indent="0">
              <a:buClrTx/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 経営者</a:t>
            </a:r>
            <a:r>
              <a:rPr lang="en-US" altLang="ja-JP" dirty="0" smtClean="0"/>
              <a:t>,</a:t>
            </a:r>
            <a:r>
              <a:rPr lang="ja-JP" altLang="en-US" dirty="0"/>
              <a:t>　</a:t>
            </a:r>
            <a:r>
              <a:rPr lang="ja-JP" altLang="en-US" dirty="0" smtClean="0"/>
              <a:t>グラフィックデザイナー、ソフトウエアプログラマーなど</a:t>
            </a:r>
            <a:endParaRPr lang="en-US" altLang="ja-JP" dirty="0" smtClean="0"/>
          </a:p>
          <a:p>
            <a:pPr marL="0" indent="0">
              <a:buClrTx/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8254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133600"/>
            <a:ext cx="3927475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400" b="1" dirty="0" smtClean="0"/>
              <a:t>重要スキル一致サマリー</a:t>
            </a:r>
            <a:endParaRPr lang="en-US" sz="2400" b="1" dirty="0"/>
          </a:p>
          <a:p>
            <a:pPr>
              <a:defRPr/>
            </a:pPr>
            <a:endParaRPr lang="en-US" dirty="0"/>
          </a:p>
          <a:p>
            <a:pPr marL="342900" indent="-342900">
              <a:buFontTx/>
              <a:buAutoNum type="arabicPeriod"/>
              <a:defRPr/>
            </a:pPr>
            <a:r>
              <a:rPr lang="ja-JP" altLang="en-US" dirty="0" smtClean="0"/>
              <a:t>リーダーシップを取る立場にとって　　　　重要な各種スキル</a:t>
            </a:r>
            <a:endParaRPr lang="en-US" dirty="0"/>
          </a:p>
          <a:p>
            <a:pPr marL="342900" indent="-342900">
              <a:buFontTx/>
              <a:buAutoNum type="arabicPeriod"/>
              <a:defRPr/>
            </a:pPr>
            <a:r>
              <a:rPr lang="ja-JP" altLang="en-US" dirty="0" smtClean="0"/>
              <a:t>以下による選択：</a:t>
            </a:r>
            <a:endParaRPr lang="en-US" dirty="0"/>
          </a:p>
          <a:p>
            <a:pPr marL="800100" lvl="1" indent="-342900">
              <a:buFontTx/>
              <a:buAutoNum type="arabicPeriod"/>
              <a:defRPr/>
            </a:pPr>
            <a:r>
              <a:rPr lang="ja-JP" altLang="en-US" sz="1600" dirty="0" smtClean="0"/>
              <a:t>本人</a:t>
            </a:r>
            <a:endParaRPr lang="en-US" sz="1600" dirty="0"/>
          </a:p>
          <a:p>
            <a:pPr marL="800100" lvl="1" indent="-342900">
              <a:buFontTx/>
              <a:buAutoNum type="arabicPeriod"/>
              <a:defRPr/>
            </a:pPr>
            <a:r>
              <a:rPr lang="ja-JP" altLang="en-US" sz="1600" dirty="0" smtClean="0"/>
              <a:t>上司</a:t>
            </a:r>
            <a:endParaRPr lang="en-US" sz="1600" dirty="0"/>
          </a:p>
          <a:p>
            <a:pPr marL="800100" lvl="1" indent="-342900">
              <a:buFontTx/>
              <a:buAutoNum type="arabicPeriod"/>
              <a:defRPr/>
            </a:pPr>
            <a:r>
              <a:rPr lang="ja-JP" altLang="en-US" sz="1600" dirty="0" smtClean="0"/>
              <a:t>その他の上司（妥当な場合）</a:t>
            </a:r>
            <a:endParaRPr lang="en-US" sz="1600" dirty="0"/>
          </a:p>
          <a:p>
            <a:pPr marL="342900" indent="-342900">
              <a:buFontTx/>
              <a:buAutoNum type="arabicPeriod"/>
              <a:defRPr/>
            </a:pPr>
            <a:r>
              <a:rPr lang="ja-JP" altLang="en-US" dirty="0" smtClean="0"/>
              <a:t>一致率の高いエリアの特定</a:t>
            </a:r>
            <a:endParaRPr lang="en-US" dirty="0"/>
          </a:p>
          <a:p>
            <a:pPr marL="342900" indent="-342900">
              <a:buFontTx/>
              <a:buAutoNum type="arabicPeriod"/>
              <a:defRPr/>
            </a:pPr>
            <a:r>
              <a:rPr lang="ja-JP" altLang="en-US" dirty="0" smtClean="0"/>
              <a:t>一致率の低いエリアの明確化</a:t>
            </a:r>
            <a:endParaRPr lang="en-US" dirty="0"/>
          </a:p>
          <a:p>
            <a:pPr marL="342900" indent="-342900">
              <a:buFontTx/>
              <a:buAutoNum type="arabicPeriod"/>
              <a:defRPr/>
            </a:pPr>
            <a:r>
              <a:rPr lang="ja-JP" altLang="en-US" dirty="0" smtClean="0"/>
              <a:t>上司との一致率</a:t>
            </a:r>
            <a:endParaRPr lang="en-US" dirty="0"/>
          </a:p>
          <a:p>
            <a:pPr marL="342900" indent="-342900">
              <a:buFontTx/>
              <a:buAutoNum type="arabicPeriod"/>
              <a:defRPr/>
            </a:pPr>
            <a:r>
              <a:rPr lang="ja-JP" altLang="en-US" dirty="0" smtClean="0"/>
              <a:t>能力開発計画の起点</a:t>
            </a:r>
            <a:endParaRPr lang="en-US" dirty="0"/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914400"/>
            <a:ext cx="5076825" cy="575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1" y="2133600"/>
            <a:ext cx="32003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b="1" dirty="0" smtClean="0"/>
              <a:t>コンピテンシー要約</a:t>
            </a:r>
            <a:endParaRPr lang="en-US" dirty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r>
              <a:rPr lang="ja-JP" altLang="en-US" sz="2000" b="1" dirty="0" smtClean="0">
                <a:solidFill>
                  <a:srgbClr val="C00000"/>
                </a:solidFill>
              </a:rPr>
              <a:t>８</a:t>
            </a:r>
            <a:r>
              <a:rPr lang="ja-JP" altLang="en-US" dirty="0" smtClean="0"/>
              <a:t>つ</a:t>
            </a:r>
            <a:r>
              <a:rPr lang="ja-JP" altLang="en-US" dirty="0"/>
              <a:t>の</a:t>
            </a:r>
            <a:r>
              <a:rPr lang="ja-JP" altLang="en-US" dirty="0" smtClean="0"/>
              <a:t>コンピテンシーの発揮度を各評価グループごとにグラフ表示した情報。</a:t>
            </a:r>
            <a:endParaRPr lang="en-US" dirty="0"/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600200"/>
            <a:ext cx="505877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1" y="2133600"/>
            <a:ext cx="3200399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b="1" dirty="0" smtClean="0"/>
              <a:t>スキルセット</a:t>
            </a:r>
            <a:r>
              <a:rPr lang="ja-JP" altLang="en-US" sz="2400" b="1" dirty="0"/>
              <a:t>分析</a:t>
            </a:r>
            <a:endParaRPr lang="en-US" dirty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r>
              <a:rPr lang="en-US" altLang="ja-JP" sz="2000" b="1" dirty="0" smtClean="0">
                <a:solidFill>
                  <a:srgbClr val="C00000"/>
                </a:solidFill>
              </a:rPr>
              <a:t>18</a:t>
            </a:r>
            <a:r>
              <a:rPr lang="ja-JP" altLang="en-US" dirty="0" smtClean="0"/>
              <a:t>のスキルセットの発揮度</a:t>
            </a:r>
            <a:r>
              <a:rPr lang="ja-JP" altLang="en-US" dirty="0"/>
              <a:t>を各評価グループごとにグラフ表示した情報。</a:t>
            </a:r>
            <a:endParaRPr lang="en-US" altLang="ja-JP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ja-JP" altLang="en-US" dirty="0" smtClean="0"/>
              <a:t>左：上司と本人のスコア比較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真中：スキルセット定義の説明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右：グループごとの発揮度</a:t>
            </a:r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071" y="914400"/>
            <a:ext cx="51625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1" y="2133600"/>
            <a:ext cx="3200399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b="1" dirty="0" smtClean="0"/>
              <a:t>全サーベイ</a:t>
            </a:r>
            <a:r>
              <a:rPr lang="en-US" altLang="ja-JP" sz="2400" b="1" dirty="0" smtClean="0"/>
              <a:t>70</a:t>
            </a:r>
            <a:r>
              <a:rPr lang="ja-JP" altLang="en-US" sz="2400" b="1" dirty="0" smtClean="0"/>
              <a:t>項目の</a:t>
            </a:r>
            <a:endParaRPr lang="en-US" altLang="ja-JP" sz="2400" b="1" dirty="0" smtClean="0"/>
          </a:p>
          <a:p>
            <a:pPr>
              <a:defRPr/>
            </a:pPr>
            <a:r>
              <a:rPr lang="ja-JP" altLang="en-US" sz="2400" b="1" dirty="0" smtClean="0"/>
              <a:t>サマリー</a:t>
            </a:r>
            <a:endParaRPr lang="en-US" altLang="ja-JP" sz="2400" b="1" dirty="0" smtClean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r>
              <a:rPr lang="en-US" altLang="ja-JP" sz="2000" b="1" dirty="0">
                <a:solidFill>
                  <a:srgbClr val="C00000"/>
                </a:solidFill>
              </a:rPr>
              <a:t>70</a:t>
            </a:r>
            <a:r>
              <a:rPr lang="ja-JP" altLang="en-US" dirty="0" smtClean="0"/>
              <a:t>のサーベイ項目（リーダーシップ行動）の発揮度を本人、上司及び全観察者グループごとに</a:t>
            </a:r>
            <a:r>
              <a:rPr lang="ja-JP" altLang="en-US" dirty="0"/>
              <a:t>グラフ表示した情報。</a:t>
            </a:r>
            <a:endParaRPr lang="en-US" altLang="ja-JP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ja-JP" altLang="en-US" dirty="0" smtClean="0"/>
              <a:t>ここに示される</a:t>
            </a:r>
            <a:r>
              <a:rPr lang="en-US" altLang="ja-JP" dirty="0" smtClean="0"/>
              <a:t>70</a:t>
            </a:r>
            <a:r>
              <a:rPr lang="ja-JP" altLang="en-US" dirty="0" smtClean="0"/>
              <a:t>の項目は、サーベイの質問項目そのもの。</a:t>
            </a:r>
            <a:endParaRPr 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914400"/>
            <a:ext cx="511492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5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2289750"/>
            <a:ext cx="39624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b="1" dirty="0" smtClean="0"/>
              <a:t>　　能力開発サマリー概要</a:t>
            </a:r>
            <a:endParaRPr lang="en-US" sz="2400" b="1" dirty="0"/>
          </a:p>
          <a:p>
            <a:pPr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18</a:t>
            </a:r>
            <a:r>
              <a:rPr lang="ja-JP" altLang="en-US" dirty="0" smtClean="0"/>
              <a:t>項目</a:t>
            </a:r>
            <a:r>
              <a:rPr lang="ja-JP" altLang="en-US" dirty="0"/>
              <a:t>の</a:t>
            </a:r>
            <a:r>
              <a:rPr lang="ja-JP" altLang="en-US" dirty="0" smtClean="0"/>
              <a:t>リーダーシップスキル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ja-JP" altLang="en-US" dirty="0"/>
              <a:t>全観察者の平均スコア（</a:t>
            </a:r>
            <a:r>
              <a:rPr lang="ja-JP" altLang="en-US" sz="1400" dirty="0"/>
              <a:t>本人を除く）</a:t>
            </a: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ja-JP" altLang="en-US" dirty="0"/>
              <a:t>重要なスキルの特定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ja-JP" altLang="en-US" dirty="0"/>
              <a:t>スコアリング対象の</a:t>
            </a:r>
            <a:r>
              <a:rPr lang="ja-JP" altLang="en-US" dirty="0" smtClean="0"/>
              <a:t>スキル</a:t>
            </a:r>
            <a:endParaRPr lang="en-US" altLang="ja-JP" dirty="0" smtClean="0"/>
          </a:p>
          <a:p>
            <a:pPr>
              <a:defRPr/>
            </a:pPr>
            <a:endParaRPr lang="en-US" dirty="0" smtClean="0"/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ja-JP" altLang="en-US" dirty="0"/>
              <a:t>長所</a:t>
            </a:r>
            <a:r>
              <a:rPr lang="en-US" altLang="ja-JP" dirty="0" smtClean="0"/>
              <a:t>―</a:t>
            </a:r>
            <a:r>
              <a:rPr lang="ja-JP" altLang="en-US" dirty="0"/>
              <a:t>好ましいゾーンに合致する、もしくはこれを超えるもの</a:t>
            </a:r>
            <a:endParaRPr lang="en-US" dirty="0"/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ja-JP" altLang="en-US" dirty="0" smtClean="0"/>
              <a:t>開発可能性領域</a:t>
            </a:r>
            <a:r>
              <a:rPr lang="en-US" altLang="ja-JP" dirty="0" smtClean="0"/>
              <a:t>―</a:t>
            </a:r>
            <a:r>
              <a:rPr lang="ja-JP" altLang="en-US" dirty="0" smtClean="0"/>
              <a:t>　　　　　　　　好ましい</a:t>
            </a:r>
            <a:r>
              <a:rPr lang="ja-JP" altLang="en-US" dirty="0"/>
              <a:t>ゾーンに達しない</a:t>
            </a:r>
            <a:r>
              <a:rPr lang="ja-JP" altLang="en-US" dirty="0" smtClean="0"/>
              <a:t>エリア</a:t>
            </a:r>
            <a:endParaRPr lang="en-US" altLang="ja-JP" dirty="0" smtClean="0"/>
          </a:p>
          <a:p>
            <a:pPr marL="457200" lvl="1" indent="0"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ja-JP" altLang="en-US" dirty="0" smtClean="0"/>
              <a:t>フォーカスエリアの特定</a:t>
            </a:r>
            <a:endParaRPr lang="en-US" dirty="0"/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295400"/>
            <a:ext cx="5219700" cy="454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609600" y="2495014"/>
            <a:ext cx="37338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400" b="1" dirty="0"/>
              <a:t>個別</a:t>
            </a:r>
            <a:r>
              <a:rPr lang="ja-JP" altLang="en-US" sz="2400" b="1" dirty="0" smtClean="0"/>
              <a:t>の能力開発を</a:t>
            </a:r>
            <a:endParaRPr lang="en-US" altLang="ja-JP" sz="2400" b="1" dirty="0" smtClean="0"/>
          </a:p>
          <a:p>
            <a:pPr>
              <a:defRPr/>
            </a:pPr>
            <a:r>
              <a:rPr lang="ja-JP" altLang="en-US" sz="2400" b="1" dirty="0" smtClean="0"/>
              <a:t>サポートする</a:t>
            </a:r>
            <a:endParaRPr lang="en-US" sz="2400" b="1" dirty="0"/>
          </a:p>
          <a:p>
            <a:pPr>
              <a:defRPr/>
            </a:pPr>
            <a:endParaRPr lang="en-US" altLang="ja-JP" dirty="0" smtClean="0"/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985" y="685800"/>
            <a:ext cx="421841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495014"/>
            <a:ext cx="2819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b="1" dirty="0"/>
              <a:t>コーチング</a:t>
            </a:r>
            <a:r>
              <a:rPr lang="ja-JP" altLang="en-US" sz="2400" b="1" dirty="0" smtClean="0"/>
              <a:t>＆　　　　　マネジメント　　　　　で考慮</a:t>
            </a:r>
            <a:r>
              <a:rPr lang="ja-JP" altLang="en-US" sz="2400" b="1" dirty="0"/>
              <a:t>すべきこと</a:t>
            </a:r>
            <a:endParaRPr lang="en-US" sz="2400" b="1" dirty="0"/>
          </a:p>
          <a:p>
            <a:pPr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ja-JP" altLang="en-US" dirty="0"/>
              <a:t>レポートの各セクションの活用方法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ja-JP" altLang="en-US" dirty="0" smtClean="0"/>
              <a:t>マネジャー</a:t>
            </a:r>
            <a:r>
              <a:rPr lang="ja-JP" altLang="en-US" dirty="0"/>
              <a:t>の</a:t>
            </a:r>
            <a:r>
              <a:rPr lang="ja-JP" altLang="en-US" dirty="0" smtClean="0"/>
              <a:t>成長に対する個別の情報提供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ja-JP" altLang="en-US" dirty="0" smtClean="0"/>
              <a:t>マネジャーと接する際の　　の指針</a:t>
            </a:r>
            <a:endParaRPr lang="en-US" altLang="ja-JP" dirty="0" smtClean="0"/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9600"/>
            <a:ext cx="52197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93" y="0"/>
            <a:ext cx="5535207" cy="6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/>
          <p:nvPr/>
        </p:nvSpPr>
        <p:spPr>
          <a:xfrm>
            <a:off x="609600" y="2495014"/>
            <a:ext cx="2819400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b="1" dirty="0" smtClean="0"/>
              <a:t>選択と集中：</a:t>
            </a:r>
            <a:endParaRPr lang="en-US" altLang="ja-JP" sz="2400" b="1" dirty="0" smtClean="0"/>
          </a:p>
          <a:p>
            <a:pPr>
              <a:defRPr/>
            </a:pPr>
            <a:endParaRPr lang="en-US" altLang="ja-JP" sz="900" b="1" dirty="0"/>
          </a:p>
          <a:p>
            <a:pPr>
              <a:defRPr/>
            </a:pPr>
            <a:r>
              <a:rPr lang="ja-JP" altLang="en-US" sz="2400" b="1" dirty="0" smtClean="0"/>
              <a:t>浮かび上がった</a:t>
            </a:r>
            <a:endParaRPr lang="en-US" altLang="ja-JP" sz="2400" b="1" dirty="0" smtClean="0"/>
          </a:p>
          <a:p>
            <a:pPr>
              <a:defRPr/>
            </a:pPr>
            <a:r>
              <a:rPr lang="ja-JP" altLang="en-US" sz="2400" b="1" dirty="0"/>
              <a:t>課題</a:t>
            </a:r>
            <a:r>
              <a:rPr lang="ja-JP" altLang="en-US" sz="2400" b="1" dirty="0" smtClean="0"/>
              <a:t>に対して、</a:t>
            </a:r>
            <a:endParaRPr lang="en-US" altLang="ja-JP" sz="2400" b="1" dirty="0" smtClean="0"/>
          </a:p>
          <a:p>
            <a:pPr>
              <a:defRPr/>
            </a:pPr>
            <a:r>
              <a:rPr lang="ja-JP" altLang="en-US" sz="2400" b="1" dirty="0" smtClean="0"/>
              <a:t>行動改善のための</a:t>
            </a:r>
            <a:endParaRPr lang="en-US" altLang="ja-JP" sz="2400" b="1" dirty="0" smtClean="0"/>
          </a:p>
          <a:p>
            <a:pPr>
              <a:defRPr/>
            </a:pPr>
            <a:r>
              <a:rPr lang="ja-JP" altLang="en-US" sz="2400" b="1" dirty="0" smtClean="0"/>
              <a:t>ヒントを提供</a:t>
            </a:r>
            <a:endParaRPr lang="en-US" dirty="0"/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3"/>
          <p:cNvSpPr>
            <a:spLocks noGrp="1"/>
          </p:cNvSpPr>
          <p:nvPr>
            <p:ph type="title"/>
          </p:nvPr>
        </p:nvSpPr>
        <p:spPr>
          <a:xfrm>
            <a:off x="1743000" y="685800"/>
            <a:ext cx="7221488" cy="729208"/>
          </a:xfrm>
        </p:spPr>
        <p:txBody>
          <a:bodyPr/>
          <a:lstStyle/>
          <a:p>
            <a:r>
              <a:rPr lang="ja-JP" altLang="en-US" sz="3200" dirty="0" smtClean="0"/>
              <a:t>まとめ</a:t>
            </a:r>
            <a:endParaRPr lang="en-US" sz="3200" dirty="0" smtClean="0"/>
          </a:p>
        </p:txBody>
      </p:sp>
      <p:sp>
        <p:nvSpPr>
          <p:cNvPr id="71683" name="Content Placeholder 4"/>
          <p:cNvSpPr>
            <a:spLocks noGrp="1"/>
          </p:cNvSpPr>
          <p:nvPr>
            <p:ph idx="1"/>
          </p:nvPr>
        </p:nvSpPr>
        <p:spPr>
          <a:xfrm>
            <a:off x="1143000" y="1612735"/>
            <a:ext cx="7620000" cy="442595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ja-JP" sz="3200" b="1" dirty="0" smtClean="0"/>
          </a:p>
          <a:p>
            <a:pPr marL="0" indent="0"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ja-JP" altLang="en-US" sz="2400" dirty="0" smtClean="0"/>
              <a:t>“</a:t>
            </a:r>
            <a:r>
              <a:rPr lang="en-US" altLang="ja-JP" sz="2400" dirty="0" err="1" smtClean="0"/>
              <a:t>CheckPoint</a:t>
            </a:r>
            <a:r>
              <a:rPr lang="ja-JP" altLang="en-US" sz="2400" dirty="0" smtClean="0"/>
              <a:t>はあるリーダーに関わる周囲の人から、その人物に関する情報を集めるための有効で信頼性のおけるツールです。レポートから得られるフィードバックにより、その人物に関わるトーレニングに役立つ重要なデータが得られ</a:t>
            </a:r>
            <a:r>
              <a:rPr lang="ja-JP" altLang="en-US" sz="2400" dirty="0"/>
              <a:t>ます</a:t>
            </a:r>
            <a:r>
              <a:rPr lang="ja-JP" altLang="en-US" sz="2400" dirty="0" smtClean="0"/>
              <a:t>。</a:t>
            </a:r>
            <a:endParaRPr lang="ja-JP" altLang="en-US" sz="2400" dirty="0"/>
          </a:p>
          <a:p>
            <a:pPr marL="0" indent="0">
              <a:buFontTx/>
              <a:buNone/>
            </a:pPr>
            <a:r>
              <a:rPr lang="ja-JP" altLang="en-US" sz="2400" dirty="0"/>
              <a:t>包括的</a:t>
            </a:r>
            <a:r>
              <a:rPr lang="ja-JP" altLang="en-US" sz="2400" dirty="0" smtClean="0"/>
              <a:t>なリサーチプログラムを経て、</a:t>
            </a:r>
            <a:r>
              <a:rPr lang="en-US" altLang="ja-JP" sz="2400" dirty="0" smtClean="0"/>
              <a:t>EEOC</a:t>
            </a:r>
            <a:r>
              <a:rPr lang="ja-JP" altLang="en-US" sz="2400" dirty="0" smtClean="0"/>
              <a:t>（米国雇用機会均等委員会）および</a:t>
            </a:r>
            <a:r>
              <a:rPr lang="en-US" altLang="ja-JP" sz="2400" dirty="0" smtClean="0"/>
              <a:t>APA</a:t>
            </a:r>
            <a:r>
              <a:rPr lang="ja-JP" altLang="en-US" sz="2400" dirty="0" smtClean="0"/>
              <a:t>（米国心理学協会）のガイドラインに適合、またはそれを超えるように</a:t>
            </a:r>
            <a:r>
              <a:rPr lang="en-US" altLang="ja-JP" sz="2400" dirty="0" err="1" smtClean="0"/>
              <a:t>CheckPoint</a:t>
            </a:r>
            <a:r>
              <a:rPr lang="ja-JP" altLang="en-US" sz="2400" dirty="0" smtClean="0"/>
              <a:t>は設計されています。”</a:t>
            </a:r>
            <a:endParaRPr lang="ja-JP" altLang="en-US" sz="2400" dirty="0"/>
          </a:p>
          <a:p>
            <a:pPr marL="0" indent="0">
              <a:buFontTx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4" descr="bigstock_Around_Of_The_Leader_1383085-Ch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2" y="5491163"/>
            <a:ext cx="197167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/>
          <p:nvPr/>
        </p:nvSpPr>
        <p:spPr>
          <a:xfrm>
            <a:off x="3657600" y="6405562"/>
            <a:ext cx="5370512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altLang="ja-JP" sz="14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Profiles International Inc.</a:t>
            </a:r>
            <a:endParaRPr lang="en-US" sz="14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64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 smtClean="0"/>
              <a:t>行動を変えるために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どんなアクションが効果的でしょうか</a:t>
            </a:r>
            <a:r>
              <a:rPr lang="en-US" altLang="ja-JP" sz="3200" dirty="0" smtClean="0"/>
              <a:t>?</a:t>
            </a:r>
            <a:endParaRPr lang="en-US" sz="3200" dirty="0" smtClean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810510"/>
              </p:ext>
            </p:extLst>
          </p:nvPr>
        </p:nvGraphicFramePr>
        <p:xfrm>
          <a:off x="-381000" y="1600200"/>
          <a:ext cx="101346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The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Research: What We Did</a:t>
            </a:r>
            <a:b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我々が行ったリサーチ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009" y="2209800"/>
            <a:ext cx="8085137" cy="4495800"/>
          </a:xfrm>
        </p:spPr>
        <p:txBody>
          <a:bodyPr>
            <a:normAutofit/>
          </a:bodyPr>
          <a:lstStyle/>
          <a:p>
            <a:pPr eaLnBrk="1" hangingPunct="1">
              <a:buClrTx/>
            </a:pPr>
            <a:r>
              <a:rPr lang="ja-JP" alt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リサーチ目的：　</a:t>
            </a:r>
            <a:endParaRPr lang="en-US" altLang="ja-JP" sz="3000" dirty="0" smtClean="0"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eaLnBrk="1" hangingPunct="1">
              <a:buClrTx/>
              <a:buNone/>
            </a:pPr>
            <a:r>
              <a:rPr lang="ja-JP" alt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競争優位を創り出す</a:t>
            </a:r>
            <a:r>
              <a:rPr lang="ja-JP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ため</a:t>
            </a:r>
            <a:r>
              <a:rPr lang="ja-JP" alt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に、時代の変化に</a:t>
            </a:r>
            <a:endParaRPr lang="en-US" altLang="ja-JP" sz="3000" dirty="0" smtClean="0"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eaLnBrk="1" hangingPunct="1">
              <a:buClrTx/>
              <a:buNone/>
            </a:pPr>
            <a:r>
              <a:rPr lang="ja-JP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対応できる普遍的なコンピテンシーを特定すること</a:t>
            </a:r>
            <a:endParaRPr lang="en-US" altLang="ja-JP" sz="3000" dirty="0" smtClean="0"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eaLnBrk="1" hangingPunct="1">
              <a:buClrTx/>
              <a:buNone/>
            </a:pPr>
            <a:endParaRPr lang="en-US" altLang="ja-JP" sz="3000" dirty="0" smtClean="0"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buClrTx/>
            </a:pPr>
            <a:r>
              <a:rPr lang="en-US" altLang="ja-JP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万人のリーダー</a:t>
            </a:r>
            <a:r>
              <a:rPr lang="ja-JP" alt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がリサーチの対象</a:t>
            </a:r>
            <a:endParaRPr lang="en-US" altLang="ja-JP" sz="3000" dirty="0" smtClean="0"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buClrTx/>
            </a:pPr>
            <a:r>
              <a:rPr lang="ja-JP" alt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回答した観察者は</a:t>
            </a:r>
            <a:r>
              <a:rPr lang="en-US" altLang="ja-JP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</a:t>
            </a:r>
            <a:endParaRPr lang="en-US" altLang="ja-JP" sz="3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buClrTx/>
            </a:pPr>
            <a:endParaRPr lang="en-US" altLang="ja-JP" sz="3000" dirty="0"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eaLnBrk="1" hangingPunct="1">
              <a:buClrTx/>
              <a:buNone/>
            </a:pPr>
            <a:r>
              <a:rPr lang="ja-JP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3000" dirty="0" smtClean="0"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65699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itle 3"/>
          <p:cNvSpPr>
            <a:spLocks noGrp="1"/>
          </p:cNvSpPr>
          <p:nvPr>
            <p:ph type="title"/>
          </p:nvPr>
        </p:nvSpPr>
        <p:spPr>
          <a:xfrm>
            <a:off x="1770112" y="457200"/>
            <a:ext cx="7221488" cy="729208"/>
          </a:xfrm>
        </p:spPr>
        <p:txBody>
          <a:bodyPr/>
          <a:lstStyle/>
          <a:p>
            <a:r>
              <a:rPr lang="ja-JP" altLang="en-US" sz="3200" dirty="0"/>
              <a:t>改善</a:t>
            </a:r>
            <a:r>
              <a:rPr lang="ja-JP" altLang="en-US" sz="3200" dirty="0" smtClean="0"/>
              <a:t>結果を確認</a:t>
            </a:r>
            <a:r>
              <a:rPr lang="ja-JP" altLang="en-US" sz="3200" dirty="0"/>
              <a:t>する</a:t>
            </a:r>
            <a:endParaRPr lang="en-US" sz="32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524000"/>
            <a:ext cx="719877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下カーブ矢印 1"/>
          <p:cNvSpPr/>
          <p:nvPr/>
        </p:nvSpPr>
        <p:spPr>
          <a:xfrm>
            <a:off x="4191000" y="1371600"/>
            <a:ext cx="1295400" cy="457200"/>
          </a:xfrm>
          <a:prstGeom prst="curvedDownArrow">
            <a:avLst>
              <a:gd name="adj1" fmla="val 25000"/>
              <a:gd name="adj2" fmla="val 7085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075" y="684213"/>
            <a:ext cx="7221538" cy="7286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The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Research: What We Found</a:t>
            </a: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リサーチにより発見したこと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90422" y="3434957"/>
            <a:ext cx="6302375" cy="37544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09CDB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CDB"/>
              </a:buClr>
              <a:buFont typeface="Arial" pitchFamily="34" charset="0"/>
              <a:buChar char="–"/>
              <a:defRPr>
                <a:solidFill>
                  <a:srgbClr val="009CD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7F7F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F7F7F"/>
              </a:buClr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F7F7F"/>
              </a:buClr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buClr>
                <a:srgbClr val="C00000"/>
              </a:buClr>
            </a:pPr>
            <a:r>
              <a:rPr lang="en-US" altLang="ja-JP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It ALL comes down to behavior</a:t>
            </a:r>
            <a:r>
              <a:rPr lang="en-US" altLang="ja-JP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!</a:t>
            </a:r>
            <a:br>
              <a:rPr lang="en-US" altLang="ja-JP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lang="ja-JP" alt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すべてを行動にまで落とし込む</a:t>
            </a:r>
            <a:endParaRPr lang="en-US" altLang="ja-JP" sz="28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 eaLnBrk="1" hangingPunct="1">
              <a:buClr>
                <a:srgbClr val="C00000"/>
              </a:buClr>
            </a:pPr>
            <a:endParaRPr lang="en-US" altLang="ja-JP" sz="28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 eaLnBrk="1" hangingPunct="1">
              <a:buClr>
                <a:srgbClr val="C00000"/>
              </a:buClr>
            </a:pPr>
            <a:r>
              <a:rPr lang="en-US" altLang="ja-JP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ANYONE can learn to be a charismatic </a:t>
            </a:r>
            <a:r>
              <a:rPr lang="en-US" altLang="ja-JP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leader</a:t>
            </a:r>
          </a:p>
          <a:p>
            <a:pPr marL="0" indent="0" defTabSz="914400" eaLnBrk="1" hangingPunct="1">
              <a:buClr>
                <a:srgbClr val="C00000"/>
              </a:buClr>
              <a:buNone/>
            </a:pPr>
            <a:r>
              <a:rPr lang="en-US" altLang="ja-JP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lang="ja-JP" alt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学ぶ</a:t>
            </a:r>
            <a:r>
              <a:rPr lang="ja-JP" alt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ことで</a:t>
            </a:r>
            <a:r>
              <a:rPr lang="ja-JP" alt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誰でもカリスマ的　　　　　</a:t>
            </a:r>
            <a:r>
              <a:rPr lang="en-US" altLang="ja-JP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lang="ja-JP" alt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リーダーになれる</a:t>
            </a:r>
            <a:endParaRPr lang="en-US" altLang="ja-JP" sz="28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Picture 2" descr="C:\Users\disfrazdetigre\Desktop\Untitled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422" y="3110592"/>
            <a:ext cx="1956778" cy="331084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" name="正方形/長方形 2"/>
          <p:cNvSpPr/>
          <p:nvPr/>
        </p:nvSpPr>
        <p:spPr>
          <a:xfrm>
            <a:off x="1383811" y="1981297"/>
            <a:ext cx="70759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hangingPunct="1">
              <a:buClr>
                <a:srgbClr val="C00000"/>
              </a:buClr>
            </a:pPr>
            <a:r>
              <a:rPr lang="ja-JP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傑出</a:t>
            </a:r>
            <a:r>
              <a:rPr lang="ja-JP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したリーダーに共通する</a:t>
            </a:r>
            <a:endParaRPr lang="en-US" altLang="ja-JP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 eaLnBrk="1" hangingPunct="1">
              <a:buClr>
                <a:srgbClr val="C00000"/>
              </a:buClr>
            </a:pP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の具体的なリーダーシップ行動</a:t>
            </a:r>
            <a:r>
              <a:rPr lang="ja-JP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が特定された</a:t>
            </a:r>
            <a:endParaRPr lang="en-US" altLang="ja-JP" sz="28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2933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4"/>
          <p:cNvSpPr>
            <a:spLocks noGrp="1"/>
          </p:cNvSpPr>
          <p:nvPr>
            <p:ph type="title"/>
          </p:nvPr>
        </p:nvSpPr>
        <p:spPr>
          <a:xfrm>
            <a:off x="1743000" y="947192"/>
            <a:ext cx="7221488" cy="729208"/>
          </a:xfrm>
        </p:spPr>
        <p:txBody>
          <a:bodyPr/>
          <a:lstStyle/>
          <a:p>
            <a:r>
              <a:rPr lang="ja-JP" altLang="en-US" kern="0" dirty="0" smtClean="0"/>
              <a:t>書籍「</a:t>
            </a:r>
            <a:r>
              <a:rPr lang="en-US" altLang="ja-JP" kern="0" dirty="0" smtClean="0"/>
              <a:t>Leadership Charisma</a:t>
            </a:r>
            <a:r>
              <a:rPr lang="ja-JP" altLang="en-US" kern="0" dirty="0" smtClean="0"/>
              <a:t>」</a:t>
            </a:r>
            <a:endParaRPr lang="en-US" dirty="0" smtClean="0"/>
          </a:p>
        </p:txBody>
      </p:sp>
      <p:sp>
        <p:nvSpPr>
          <p:cNvPr id="65539" name="Content Placeholder 7"/>
          <p:cNvSpPr>
            <a:spLocks noGrp="1"/>
          </p:cNvSpPr>
          <p:nvPr>
            <p:ph idx="1"/>
          </p:nvPr>
        </p:nvSpPr>
        <p:spPr>
          <a:xfrm>
            <a:off x="609600" y="2057400"/>
            <a:ext cx="8085137" cy="44259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ja-JP" altLang="en-US" sz="2400" dirty="0" smtClean="0"/>
              <a:t>“</a:t>
            </a:r>
            <a:r>
              <a:rPr lang="ja-JP" altLang="en-US" sz="2400" dirty="0"/>
              <a:t>カリスマ的リーダーは、働く人が組織の目標に向かって精神的に</a:t>
            </a:r>
            <a:r>
              <a:rPr lang="ja-JP" altLang="en-US" sz="2400" dirty="0" smtClean="0"/>
              <a:t>も　　　　　　　　知的</a:t>
            </a:r>
            <a:r>
              <a:rPr lang="ja-JP" altLang="en-US" sz="2400" dirty="0"/>
              <a:t>にも努力できる職場環境を創造し、維持していきます。</a:t>
            </a:r>
          </a:p>
          <a:p>
            <a:pPr marL="0" indent="0">
              <a:buFontTx/>
              <a:buNone/>
            </a:pPr>
            <a:r>
              <a:rPr lang="ja-JP" altLang="en-US" sz="2400" dirty="0"/>
              <a:t>周りの人をエネルギッシュかつポジティブにすること</a:t>
            </a:r>
            <a:r>
              <a:rPr lang="ja-JP" altLang="en-US" sz="2400" dirty="0" smtClean="0"/>
              <a:t>で</a:t>
            </a:r>
            <a:endParaRPr lang="en-US" altLang="ja-JP" sz="2400" dirty="0" smtClean="0"/>
          </a:p>
          <a:p>
            <a:pPr marL="0" indent="0">
              <a:buFontTx/>
              <a:buNone/>
            </a:pPr>
            <a:r>
              <a:rPr lang="ja-JP" altLang="en-US" sz="2400" dirty="0" smtClean="0"/>
              <a:t>最善</a:t>
            </a:r>
            <a:r>
              <a:rPr lang="ja-JP" altLang="en-US" sz="2400" dirty="0"/>
              <a:t>を尽くさせます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FontTx/>
              <a:buNone/>
            </a:pPr>
            <a:endParaRPr lang="ja-JP" altLang="en-US" sz="2400" dirty="0"/>
          </a:p>
          <a:p>
            <a:pPr marL="0" indent="0">
              <a:buFontTx/>
              <a:buNone/>
            </a:pPr>
            <a:r>
              <a:rPr lang="ja-JP" altLang="en-US" sz="2400" b="1" dirty="0"/>
              <a:t>そのうちに、人がもっと頑張りたくなるよう</a:t>
            </a:r>
            <a:r>
              <a:rPr lang="ja-JP" altLang="en-US" sz="2400" b="1" dirty="0" smtClean="0"/>
              <a:t>な</a:t>
            </a:r>
            <a:endParaRPr lang="en-US" altLang="ja-JP" sz="2400" b="1" dirty="0" smtClean="0"/>
          </a:p>
          <a:p>
            <a:pPr marL="0" indent="0">
              <a:buFontTx/>
              <a:buNone/>
            </a:pPr>
            <a:r>
              <a:rPr lang="ja-JP" altLang="en-US" sz="2400" b="1" dirty="0" smtClean="0"/>
              <a:t>共通</a:t>
            </a:r>
            <a:r>
              <a:rPr lang="ja-JP" altLang="en-US" sz="2400" b="1" dirty="0"/>
              <a:t>の目的意識を作り出し、プライベート</a:t>
            </a:r>
            <a:r>
              <a:rPr lang="ja-JP" altLang="en-US" sz="2400" b="1" dirty="0" smtClean="0"/>
              <a:t>の</a:t>
            </a:r>
            <a:endParaRPr lang="en-US" altLang="ja-JP" sz="2400" b="1" dirty="0" smtClean="0"/>
          </a:p>
          <a:p>
            <a:pPr marL="0" indent="0">
              <a:buFontTx/>
              <a:buNone/>
            </a:pPr>
            <a:r>
              <a:rPr lang="ja-JP" altLang="en-US" sz="2400" b="1" dirty="0" smtClean="0"/>
              <a:t>時間</a:t>
            </a:r>
            <a:r>
              <a:rPr lang="ja-JP" altLang="en-US" sz="2400" b="1" dirty="0"/>
              <a:t>まで</a:t>
            </a:r>
            <a:r>
              <a:rPr lang="ja-JP" altLang="en-US" sz="2400" b="1" dirty="0" smtClean="0"/>
              <a:t>も仕事</a:t>
            </a:r>
            <a:r>
              <a:rPr lang="ja-JP" altLang="en-US" sz="2400" b="1" dirty="0"/>
              <a:t>に捧げる人も出てくるほどになります。”</a:t>
            </a:r>
          </a:p>
          <a:p>
            <a:pPr marL="0" indent="0" eaLnBrk="1" hangingPunct="1">
              <a:lnSpc>
                <a:spcPct val="90000"/>
              </a:lnSpc>
              <a:spcBef>
                <a:spcPts val="438"/>
              </a:spcBef>
              <a:buFontTx/>
              <a:buNone/>
            </a:pPr>
            <a:endParaRPr lang="en-US" sz="3200" b="1" dirty="0" smtClean="0"/>
          </a:p>
          <a:p>
            <a:pPr marL="457200" lvl="1" indent="0" eaLnBrk="1" hangingPunct="1">
              <a:lnSpc>
                <a:spcPct val="90000"/>
              </a:lnSpc>
              <a:spcBef>
                <a:spcPts val="438"/>
              </a:spcBef>
              <a:buNone/>
            </a:pPr>
            <a:endParaRPr lang="en-US" sz="2000" dirty="0" smtClean="0"/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685" y="4029205"/>
            <a:ext cx="20208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5562600"/>
            <a:ext cx="5370512" cy="376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‘Leadership Charisma’, Haney, Sirbasku, McCann</a:t>
            </a:r>
          </a:p>
        </p:txBody>
      </p:sp>
    </p:spTree>
    <p:extLst>
      <p:ext uri="{BB962C8B-B14F-4D97-AF65-F5344CB8AC3E}">
        <p14:creationId xmlns:p14="http://schemas.microsoft.com/office/powerpoint/2010/main" val="422461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Psychometrics</a:t>
            </a:r>
            <a:r>
              <a:rPr lang="ja-JP" altLang="en-US" sz="4000" b="1" dirty="0" smtClean="0"/>
              <a:t>　</a:t>
            </a:r>
            <a:r>
              <a:rPr lang="ja-JP" altLang="en-US" sz="3200" b="1" dirty="0" smtClean="0"/>
              <a:t>心理測定法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03437"/>
            <a:ext cx="7620000" cy="4525963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3200" b="1" dirty="0" smtClean="0"/>
              <a:t>Reliability</a:t>
            </a:r>
            <a:r>
              <a:rPr lang="ja-JP" altLang="en-US" sz="3200" b="1" dirty="0" smtClean="0"/>
              <a:t>　信頼性</a:t>
            </a:r>
            <a:endParaRPr lang="en-US" sz="3200" b="1" dirty="0" smtClean="0"/>
          </a:p>
          <a:p>
            <a:pPr lvl="1">
              <a:buClrTx/>
            </a:pPr>
            <a:r>
              <a:rPr lang="ja-JP" altLang="en-US" sz="2000" b="1" dirty="0" smtClean="0">
                <a:solidFill>
                  <a:schemeClr val="tx1"/>
                </a:solidFill>
              </a:rPr>
              <a:t>内的整合性　（クロンバックの係数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α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）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1">
              <a:buClrTx/>
            </a:pPr>
            <a:r>
              <a:rPr lang="ja-JP" altLang="en-US" sz="2000" b="1" dirty="0" smtClean="0">
                <a:solidFill>
                  <a:schemeClr val="tx1"/>
                </a:solidFill>
              </a:rPr>
              <a:t>再テスト法</a:t>
            </a:r>
            <a:endParaRPr lang="en-US" altLang="ja-JP" sz="2000" b="1" dirty="0" smtClean="0">
              <a:solidFill>
                <a:schemeClr val="tx1"/>
              </a:solidFill>
            </a:endParaRPr>
          </a:p>
          <a:p>
            <a:pPr lvl="1">
              <a:buClrTx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US" sz="3200" b="1" dirty="0" smtClean="0"/>
              <a:t>Validity</a:t>
            </a:r>
            <a:r>
              <a:rPr lang="ja-JP" altLang="en-US" sz="3200" b="1" dirty="0" smtClean="0"/>
              <a:t>　妥当性</a:t>
            </a:r>
            <a:endParaRPr lang="en-US" sz="3200" b="1" dirty="0" smtClean="0"/>
          </a:p>
          <a:p>
            <a:pPr lvl="1">
              <a:buClrTx/>
            </a:pPr>
            <a:r>
              <a:rPr lang="en-US" altLang="ja-JP" sz="2000" b="1" dirty="0" smtClean="0">
                <a:solidFill>
                  <a:schemeClr val="tx1"/>
                </a:solidFill>
              </a:rPr>
              <a:t>40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万人以上の評価者のデータベース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1">
              <a:buClrTx/>
            </a:pPr>
            <a:r>
              <a:rPr lang="ja-JP" altLang="en-US" sz="2000" b="1" dirty="0" smtClean="0">
                <a:solidFill>
                  <a:schemeClr val="tx1"/>
                </a:solidFill>
              </a:rPr>
              <a:t>併存的妥当性</a:t>
            </a:r>
            <a:r>
              <a:rPr lang="ja-JP" altLang="en-US" sz="2000" b="1" dirty="0">
                <a:solidFill>
                  <a:schemeClr val="tx1"/>
                </a:solidFill>
              </a:rPr>
              <a:t>（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外的基準に照らし合わせても妥当か）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1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b="1" dirty="0" smtClean="0"/>
              <a:t>信頼性係数</a:t>
            </a:r>
            <a:endParaRPr lang="en-US" sz="4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458796"/>
              </p:ext>
            </p:extLst>
          </p:nvPr>
        </p:nvGraphicFramePr>
        <p:xfrm>
          <a:off x="1295400" y="1788881"/>
          <a:ext cx="7467600" cy="4230919"/>
        </p:xfrm>
        <a:graphic>
          <a:graphicData uri="http://schemas.openxmlformats.org/drawingml/2006/table">
            <a:tbl>
              <a:tblPr/>
              <a:tblGrid>
                <a:gridCol w="4258867"/>
                <a:gridCol w="3208733"/>
              </a:tblGrid>
              <a:tr h="3991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+mn-ea"/>
                          <a:ea typeface="+mn-ea"/>
                          <a:cs typeface="Arial"/>
                        </a:rPr>
                        <a:t>Competency</a:t>
                      </a:r>
                      <a:r>
                        <a:rPr lang="ja-JP" altLang="en-US" sz="2000" b="1" dirty="0" smtClean="0">
                          <a:latin typeface="+mn-ea"/>
                          <a:ea typeface="+mn-ea"/>
                          <a:cs typeface="Arial"/>
                        </a:rPr>
                        <a:t>コンピテンシー</a:t>
                      </a:r>
                      <a:endParaRPr lang="en-US" sz="2000" b="1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+mn-ea"/>
                          <a:ea typeface="+mn-ea"/>
                          <a:cs typeface="Arial"/>
                        </a:rPr>
                        <a:t>Alpha</a:t>
                      </a:r>
                      <a:r>
                        <a:rPr lang="ja-JP" altLang="en-US" sz="2000" b="1" dirty="0" smtClean="0">
                          <a:latin typeface="+mn-ea"/>
                          <a:ea typeface="+mn-ea"/>
                          <a:cs typeface="Arial"/>
                        </a:rPr>
                        <a:t>　アルファ（</a:t>
                      </a:r>
                      <a:r>
                        <a:rPr lang="en-US" altLang="ja-JP" sz="2000" b="1" dirty="0" smtClean="0">
                          <a:latin typeface="+mn-ea"/>
                          <a:ea typeface="+mn-ea"/>
                          <a:cs typeface="Arial"/>
                        </a:rPr>
                        <a:t>α</a:t>
                      </a:r>
                      <a:r>
                        <a:rPr lang="ja-JP" altLang="en-US" sz="2000" b="1" dirty="0" smtClean="0">
                          <a:latin typeface="+mn-ea"/>
                          <a:ea typeface="+mn-ea"/>
                          <a:cs typeface="Arial"/>
                        </a:rPr>
                        <a:t>）</a:t>
                      </a:r>
                      <a:endParaRPr lang="en-US" sz="2000" b="1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89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ea"/>
                          <a:ea typeface="+mn-ea"/>
                          <a:cs typeface="Arial"/>
                        </a:rPr>
                        <a:t>Communication</a:t>
                      </a:r>
                      <a:endParaRPr lang="en-US" sz="20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ea"/>
                          <a:ea typeface="+mn-ea"/>
                          <a:cs typeface="Arial"/>
                        </a:rPr>
                        <a:t>.93</a:t>
                      </a:r>
                      <a:endParaRPr lang="en-US" sz="20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89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ea"/>
                          <a:ea typeface="+mn-ea"/>
                          <a:cs typeface="Arial"/>
                        </a:rPr>
                        <a:t>Leadership</a:t>
                      </a:r>
                      <a:endParaRPr lang="en-US" sz="20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ea"/>
                          <a:ea typeface="+mn-ea"/>
                          <a:cs typeface="Arial"/>
                        </a:rPr>
                        <a:t>.92</a:t>
                      </a:r>
                      <a:endParaRPr lang="en-US" sz="20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89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ea"/>
                          <a:ea typeface="+mn-ea"/>
                          <a:cs typeface="Arial"/>
                        </a:rPr>
                        <a:t>Adaptability</a:t>
                      </a:r>
                      <a:endParaRPr lang="en-US" sz="20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ea"/>
                          <a:ea typeface="+mn-ea"/>
                          <a:cs typeface="Arial"/>
                        </a:rPr>
                        <a:t>.91</a:t>
                      </a:r>
                      <a:endParaRPr lang="en-US" sz="20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9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ea"/>
                          <a:ea typeface="+mn-ea"/>
                          <a:cs typeface="Arial"/>
                        </a:rPr>
                        <a:t>Relationships</a:t>
                      </a:r>
                      <a:endParaRPr lang="en-US" sz="20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ea"/>
                          <a:ea typeface="+mn-ea"/>
                          <a:cs typeface="Arial"/>
                        </a:rPr>
                        <a:t>.91</a:t>
                      </a:r>
                      <a:endParaRPr lang="en-US" sz="20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9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ea"/>
                          <a:ea typeface="+mn-ea"/>
                          <a:cs typeface="Arial"/>
                        </a:rPr>
                        <a:t>Task Management</a:t>
                      </a:r>
                      <a:endParaRPr lang="en-US" sz="20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ea"/>
                          <a:ea typeface="+mn-ea"/>
                          <a:cs typeface="Arial"/>
                        </a:rPr>
                        <a:t>.89</a:t>
                      </a:r>
                      <a:endParaRPr lang="en-US" sz="20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9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ea"/>
                          <a:ea typeface="+mn-ea"/>
                          <a:cs typeface="Arial"/>
                        </a:rPr>
                        <a:t>Production</a:t>
                      </a:r>
                      <a:endParaRPr lang="en-US" sz="20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ea"/>
                          <a:ea typeface="+mn-ea"/>
                          <a:cs typeface="Arial"/>
                        </a:rPr>
                        <a:t>.93</a:t>
                      </a:r>
                      <a:endParaRPr lang="en-US" sz="20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9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ea"/>
                          <a:ea typeface="+mn-ea"/>
                          <a:cs typeface="Arial"/>
                        </a:rPr>
                        <a:t>Development of Others</a:t>
                      </a:r>
                      <a:endParaRPr lang="en-US" sz="20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ea"/>
                          <a:ea typeface="+mn-ea"/>
                          <a:cs typeface="Arial"/>
                        </a:rPr>
                        <a:t>.89</a:t>
                      </a:r>
                      <a:endParaRPr lang="en-US" sz="20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9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ea"/>
                          <a:ea typeface="+mn-ea"/>
                          <a:cs typeface="Arial"/>
                        </a:rPr>
                        <a:t>Personal Development</a:t>
                      </a:r>
                      <a:endParaRPr lang="en-US" sz="20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ea"/>
                          <a:ea typeface="+mn-ea"/>
                          <a:cs typeface="Arial"/>
                        </a:rPr>
                        <a:t>.86</a:t>
                      </a:r>
                      <a:endParaRPr lang="en-US" sz="20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38800" y="6172200"/>
            <a:ext cx="3084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2010 Profiles International www.profilesinternational.com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|35.4|1.6|3.3|2.9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A42336783F56D41ADBFF25E04B830F8" ma:contentTypeVersion="18" ma:contentTypeDescription="新しいドキュメントを作成します。" ma:contentTypeScope="" ma:versionID="3297854d51de735aa12d003c0ee11ba3">
  <xsd:schema xmlns:xsd="http://www.w3.org/2001/XMLSchema" xmlns:xs="http://www.w3.org/2001/XMLSchema" xmlns:p="http://schemas.microsoft.com/office/2006/metadata/properties" xmlns:ns2="ecd2a911-04af-4728-8a4a-48cdad16d67e" xmlns:ns3="0cec52fe-58ff-46f5-99cb-620ef23623c4" targetNamespace="http://schemas.microsoft.com/office/2006/metadata/properties" ma:root="true" ma:fieldsID="d65dece6cebea69de3a7ccbd6d4c1770" ns2:_="" ns3:_="">
    <xsd:import namespace="ecd2a911-04af-4728-8a4a-48cdad16d67e"/>
    <xsd:import namespace="0cec52fe-58ff-46f5-99cb-620ef23623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_x5951__x7d04__x66f8__x756a__x53f7_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2a911-04af-4728-8a4a-48cdad16d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x5951__x7d04__x66f8__x756a__x53f7_" ma:index="21" nillable="true" ma:displayName="Vimeo URL" ma:description="PWなし　限定公開のURLです。" ma:format="Dropdown" ma:internalName="_x5951__x7d04__x66f8__x756a__x53f7_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画像タグ" ma:readOnly="false" ma:fieldId="{5cf76f15-5ced-4ddc-b409-7134ff3c332f}" ma:taxonomyMulti="true" ma:sspId="e44628f4-24c6-4305-8e41-3b91c20c1f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c52fe-58ff-46f5-99cb-620ef23623c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d4e38b3-ff04-49ed-8246-121a149f1efc}" ma:internalName="TaxCatchAll" ma:showField="CatchAllData" ma:web="0cec52fe-58ff-46f5-99cb-620ef23623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3CDE6-8803-4A0C-BF17-7DA18DD97BAB}"/>
</file>

<file path=customXml/itemProps2.xml><?xml version="1.0" encoding="utf-8"?>
<ds:datastoreItem xmlns:ds="http://schemas.openxmlformats.org/officeDocument/2006/customXml" ds:itemID="{C5890BAF-6B42-4D5D-A257-C2C6F380E79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1360</Words>
  <Application>Microsoft Office PowerPoint</Application>
  <PresentationFormat>画面に合わせる (4:3)</PresentationFormat>
  <Paragraphs>364</Paragraphs>
  <Slides>50</Slides>
  <Notes>35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50</vt:i4>
      </vt:variant>
    </vt:vector>
  </HeadingPairs>
  <TitlesOfParts>
    <vt:vector size="60" baseType="lpstr">
      <vt:lpstr>Wingdings</vt:lpstr>
      <vt:lpstr>Times New Roman</vt:lpstr>
      <vt:lpstr>Meiryo UI</vt:lpstr>
      <vt:lpstr>Arial</vt:lpstr>
      <vt:lpstr>Trajan Pro</vt:lpstr>
      <vt:lpstr>ＭＳ Ｐゴシック</vt:lpstr>
      <vt:lpstr>Calibri</vt:lpstr>
      <vt:lpstr>Tema de Office</vt:lpstr>
      <vt:lpstr>デザインの設定</vt:lpstr>
      <vt:lpstr>1_Tema de Office</vt:lpstr>
      <vt:lpstr>CheckPoint 360°TM</vt:lpstr>
      <vt:lpstr>アジェンダ</vt:lpstr>
      <vt:lpstr>360度評価ツール の有用性</vt:lpstr>
      <vt:lpstr>CheckPoint360 History</vt:lpstr>
      <vt:lpstr>The Research: What We Did 我々が行ったリサーチ</vt:lpstr>
      <vt:lpstr>The Research: What We Found リサーチにより発見したこと</vt:lpstr>
      <vt:lpstr>書籍「Leadership Charisma」</vt:lpstr>
      <vt:lpstr>Psychometrics　心理測定法</vt:lpstr>
      <vt:lpstr>信頼性係数</vt:lpstr>
      <vt:lpstr>CheckPoint 360°TMとは?</vt:lpstr>
      <vt:lpstr>CheckPoint 360 構成</vt:lpstr>
      <vt:lpstr>CheckPoint 360°TM の特徴</vt:lpstr>
      <vt:lpstr>CheckPoint 360°TM  コンセプト</vt:lpstr>
      <vt:lpstr>行動を観察する</vt:lpstr>
      <vt:lpstr>匿名性</vt:lpstr>
      <vt:lpstr>　　　　　　CheckPoint 360°TM     が評価する項目</vt:lpstr>
      <vt:lpstr>8つのコンピテンシーと 18つのスキルセット </vt:lpstr>
      <vt:lpstr>普遍的マネジメントコンピテンシー</vt:lpstr>
      <vt:lpstr>普遍的マネジメントコンピテンシー</vt:lpstr>
      <vt:lpstr>普遍的マネジメントコンピテンシー</vt:lpstr>
      <vt:lpstr>普遍的マネジメントコンピテンシー</vt:lpstr>
      <vt:lpstr>普遍的マネジメントコンピテンシー</vt:lpstr>
      <vt:lpstr>普遍的マネジメントコンピテンシー</vt:lpstr>
      <vt:lpstr>普遍的マネジメントコンピテンシー</vt:lpstr>
      <vt:lpstr>普遍的マネジメントコンピテンシー</vt:lpstr>
      <vt:lpstr>普遍的マネジメントコンピテンシー</vt:lpstr>
      <vt:lpstr>CheckPoint 360°TM -各種レポート-</vt:lpstr>
      <vt:lpstr>CheckPoint 360°TM -レポートの特徴</vt:lpstr>
      <vt:lpstr>CheckPoint 360°TM -3階層へのレポートを提供</vt:lpstr>
      <vt:lpstr>CheckPoint 360°TM -6種類のレポートを提供</vt:lpstr>
      <vt:lpstr>CheckPoint 360°TM 各種レポート</vt:lpstr>
      <vt:lpstr>CheckPoint 360°TM 各種レポート</vt:lpstr>
      <vt:lpstr>CheckPoint 360°TM 各種レポート</vt:lpstr>
      <vt:lpstr>CheckPoint 360°TM 各種レポート</vt:lpstr>
      <vt:lpstr>CheckPoint 360°TM 各種レポート</vt:lpstr>
      <vt:lpstr>CheckPoint 360°TM 各種レポート</vt:lpstr>
      <vt:lpstr>PowerPoint プレゼンテーション</vt:lpstr>
      <vt:lpstr>マネジメントコンピテンシー概観 -現在の状況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</vt:lpstr>
      <vt:lpstr>行動を変えるために どんなアクションが効果的でしょうか?</vt:lpstr>
      <vt:lpstr>改善結果を確認する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2015-06-04T02:57:20Z</dcterms:created>
  <dcterms:modified xsi:type="dcterms:W3CDTF">2015-06-04T03:00:40Z</dcterms:modified>
</cp:coreProperties>
</file>