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5.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layout4.xml" ContentType="application/vnd.openxmlformats-officedocument.drawingml.diagramLayout+xml"/>
  <Override PartName="/ppt/diagrams/colors4.xml" ContentType="application/vnd.openxmlformats-officedocument.drawingml.diagramColors+xml"/>
  <Override PartName="/ppt/theme/theme1.xml" ContentType="application/vnd.openxmlformats-officedocument.theme+xml"/>
  <Override PartName="/ppt/commentAuthors.xml" ContentType="application/vnd.openxmlformats-officedocument.presentationml.commentAuthors+xml"/>
  <Override PartName="/ppt/diagrams/drawing4.xml" ContentType="application/vnd.ms-office.drawingml.diagramDrawing+xml"/>
  <Override PartName="/ppt/diagrams/quickStyle4.xml" ContentType="application/vnd.openxmlformats-officedocument.drawingml.diagramStyle+xml"/>
  <Override PartName="/ppt/theme/theme3.xml" ContentType="application/vnd.openxmlformats-officedocument.theme+xml"/>
  <Override PartName="/ppt/diagrams/colors3.xml" ContentType="application/vnd.openxmlformats-officedocument.drawingml.diagramColors+xml"/>
  <Override PartName="/ppt/comments/comment2.xml" ContentType="application/vnd.openxmlformats-officedocument.presentationml.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3.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comments/comment1.xml" ContentType="application/vnd.openxmlformats-officedocument.presentationml.comments+xml"/>
  <Override PartName="/ppt/theme/theme4.xml" ContentType="application/vnd.openxmlformats-officedocument.theme+xml"/>
  <Override PartName="/ppt/diagrams/drawing3.xml" ContentType="application/vnd.ms-office.drawingml.diagramDrawing+xml"/>
  <Override PartName="/ppt/comments/comment3.xml" ContentType="application/vnd.openxmlformats-officedocument.presentationml.comments+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20" r:id="rId1"/>
    <p:sldMasterId id="2147483792" r:id="rId2"/>
    <p:sldMasterId id="2147483994" r:id="rId3"/>
    <p:sldMasterId id="2147484006" r:id="rId4"/>
  </p:sldMasterIdLst>
  <p:notesMasterIdLst>
    <p:notesMasterId r:id="rId72"/>
  </p:notesMasterIdLst>
  <p:sldIdLst>
    <p:sldId id="259" r:id="rId5"/>
    <p:sldId id="258" r:id="rId6"/>
    <p:sldId id="263" r:id="rId7"/>
    <p:sldId id="335" r:id="rId8"/>
    <p:sldId id="296" r:id="rId9"/>
    <p:sldId id="297" r:id="rId10"/>
    <p:sldId id="298" r:id="rId11"/>
    <p:sldId id="299" r:id="rId12"/>
    <p:sldId id="300" r:id="rId13"/>
    <p:sldId id="352" r:id="rId14"/>
    <p:sldId id="349" r:id="rId15"/>
    <p:sldId id="270" r:id="rId16"/>
    <p:sldId id="271" r:id="rId17"/>
    <p:sldId id="272" r:id="rId18"/>
    <p:sldId id="273" r:id="rId19"/>
    <p:sldId id="274" r:id="rId20"/>
    <p:sldId id="350" r:id="rId21"/>
    <p:sldId id="292" r:id="rId22"/>
    <p:sldId id="301" r:id="rId23"/>
    <p:sldId id="294" r:id="rId24"/>
    <p:sldId id="276" r:id="rId25"/>
    <p:sldId id="277" r:id="rId26"/>
    <p:sldId id="278" r:id="rId27"/>
    <p:sldId id="279" r:id="rId28"/>
    <p:sldId id="293" r:id="rId29"/>
    <p:sldId id="280" r:id="rId30"/>
    <p:sldId id="281" r:id="rId31"/>
    <p:sldId id="282" r:id="rId32"/>
    <p:sldId id="283" r:id="rId33"/>
    <p:sldId id="284" r:id="rId34"/>
    <p:sldId id="285" r:id="rId35"/>
    <p:sldId id="286" r:id="rId36"/>
    <p:sldId id="287" r:id="rId37"/>
    <p:sldId id="288" r:id="rId38"/>
    <p:sldId id="289" r:id="rId39"/>
    <p:sldId id="338" r:id="rId40"/>
    <p:sldId id="346"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45" r:id="rId61"/>
    <p:sldId id="344" r:id="rId62"/>
    <p:sldId id="341" r:id="rId63"/>
    <p:sldId id="327" r:id="rId64"/>
    <p:sldId id="328" r:id="rId65"/>
    <p:sldId id="329" r:id="rId66"/>
    <p:sldId id="330" r:id="rId67"/>
    <p:sldId id="331" r:id="rId68"/>
    <p:sldId id="332" r:id="rId69"/>
    <p:sldId id="343" r:id="rId70"/>
    <p:sldId id="351" r:id="rId71"/>
  </p:sldIdLst>
  <p:sldSz cx="9144000" cy="6858000" type="screen4x3"/>
  <p:notesSz cx="6858000" cy="9144000"/>
  <p:embeddedFontLst>
    <p:embeddedFont>
      <p:font typeface="Calibri" panose="020F0502020204030204" pitchFamily="34" charset="0"/>
      <p:regular r:id="rId73"/>
      <p:bold r:id="rId74"/>
      <p:italic r:id="rId75"/>
      <p:boldItalic r:id="rId76"/>
    </p:embeddedFont>
  </p:embeddedFont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74869" autoAdjust="0"/>
  </p:normalViewPr>
  <p:slideViewPr>
    <p:cSldViewPr>
      <p:cViewPr varScale="1">
        <p:scale>
          <a:sx n="56" d="100"/>
          <a:sy n="56" d="100"/>
        </p:scale>
        <p:origin x="930" y="72"/>
      </p:cViewPr>
      <p:guideLst>
        <p:guide orient="horz" pos="2160"/>
        <p:guide pos="2880"/>
      </p:guideLst>
    </p:cSldViewPr>
  </p:slideViewPr>
  <p:notesTextViewPr>
    <p:cViewPr>
      <p:scale>
        <a:sx n="1" d="1"/>
        <a:sy n="1" d="1"/>
      </p:scale>
      <p:origin x="0" y="0"/>
    </p:cViewPr>
  </p:notesTextViewPr>
  <p:sorterViewPr>
    <p:cViewPr>
      <p:scale>
        <a:sx n="100" d="100"/>
        <a:sy n="100" d="100"/>
      </p:scale>
      <p:origin x="0" y="10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2.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8-05T16:50:09.844" idx="1">
    <p:pos x="10" y="10"/>
    <p:text>add information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8-05T11:40:10.026" idx="2">
    <p:pos x="10" y="10"/>
    <p:text>Suggest to add ckpt Image before this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1-08-05T12:19:39.983" idx="3">
    <p:pos x="10" y="10"/>
    <p:text>definition of LC maybe different
suggest to use the operational definition
</p:text>
  </p:cm>
</p:cmLst>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18603-8F5B-4522-8131-F64C779F7B20}" type="doc">
      <dgm:prSet loTypeId="urn:microsoft.com/office/officeart/2005/8/layout/default#4" loCatId="list" qsTypeId="urn:microsoft.com/office/officeart/2005/8/quickstyle/simple3" qsCatId="simple" csTypeId="urn:microsoft.com/office/officeart/2005/8/colors/accent1_2" csCatId="accent1" phldr="1"/>
      <dgm:spPr/>
      <dgm:t>
        <a:bodyPr/>
        <a:lstStyle/>
        <a:p>
          <a:endParaRPr lang="en-US"/>
        </a:p>
      </dgm:t>
    </dgm:pt>
    <dgm:pt modelId="{C0E5B97E-4DC5-4715-AAF4-12A59011E528}">
      <dgm:prSet phldrT="[Text]"/>
      <dgm:spPr>
        <a:noFill/>
        <a:ln w="19050" cmpd="sng">
          <a:solidFill>
            <a:schemeClr val="tx1"/>
          </a:solidFill>
        </a:ln>
      </dgm:spPr>
      <dgm:t>
        <a:bodyPr/>
        <a:lstStyle/>
        <a:p>
          <a:r>
            <a:rPr lang="en-US" dirty="0" smtClean="0"/>
            <a:t>Align Core Competencies</a:t>
          </a:r>
          <a:endParaRPr lang="en-US" dirty="0"/>
        </a:p>
      </dgm:t>
    </dgm:pt>
    <dgm:pt modelId="{BF0666A1-3B62-4F5D-9699-39120F85C660}" type="parTrans" cxnId="{2DE6C9F8-457B-4CF4-9931-F498ED4FE676}">
      <dgm:prSet/>
      <dgm:spPr/>
      <dgm:t>
        <a:bodyPr/>
        <a:lstStyle/>
        <a:p>
          <a:endParaRPr lang="en-US"/>
        </a:p>
      </dgm:t>
    </dgm:pt>
    <dgm:pt modelId="{048FA4CB-B521-478F-881F-4C961B622B5D}" type="sibTrans" cxnId="{2DE6C9F8-457B-4CF4-9931-F498ED4FE676}">
      <dgm:prSet/>
      <dgm:spPr/>
      <dgm:t>
        <a:bodyPr/>
        <a:lstStyle/>
        <a:p>
          <a:endParaRPr lang="en-US"/>
        </a:p>
      </dgm:t>
    </dgm:pt>
    <dgm:pt modelId="{8ED112C1-1E8B-4073-90ED-E99053655FEB}">
      <dgm:prSet phldrT="[Text]"/>
      <dgm:spPr>
        <a:noFill/>
        <a:ln>
          <a:solidFill>
            <a:schemeClr val="tx1"/>
          </a:solidFill>
        </a:ln>
      </dgm:spPr>
      <dgm:t>
        <a:bodyPr/>
        <a:lstStyle/>
        <a:p>
          <a:r>
            <a:rPr lang="en-US" dirty="0" smtClean="0"/>
            <a:t>Encourage Growth</a:t>
          </a:r>
          <a:endParaRPr lang="en-US" dirty="0"/>
        </a:p>
      </dgm:t>
    </dgm:pt>
    <dgm:pt modelId="{67F13A04-C54F-41A7-87F7-BBCAC0C6DAF4}" type="parTrans" cxnId="{6A7EC386-042A-433F-B430-18B02E42A29B}">
      <dgm:prSet/>
      <dgm:spPr/>
      <dgm:t>
        <a:bodyPr/>
        <a:lstStyle/>
        <a:p>
          <a:endParaRPr lang="en-US"/>
        </a:p>
      </dgm:t>
    </dgm:pt>
    <dgm:pt modelId="{2C220ADF-0B80-4225-9753-7CD9930D7F6C}" type="sibTrans" cxnId="{6A7EC386-042A-433F-B430-18B02E42A29B}">
      <dgm:prSet/>
      <dgm:spPr/>
      <dgm:t>
        <a:bodyPr/>
        <a:lstStyle/>
        <a:p>
          <a:endParaRPr lang="en-US"/>
        </a:p>
      </dgm:t>
    </dgm:pt>
    <dgm:pt modelId="{21E0B131-31D1-4A3A-AB00-CEDF112C34DD}">
      <dgm:prSet/>
      <dgm:spPr>
        <a:noFill/>
        <a:ln>
          <a:solidFill>
            <a:schemeClr val="tx1"/>
          </a:solidFill>
        </a:ln>
      </dgm:spPr>
      <dgm:t>
        <a:bodyPr/>
        <a:lstStyle/>
        <a:p>
          <a:r>
            <a:rPr lang="en-US" dirty="0" smtClean="0"/>
            <a:t>Establish Accountability</a:t>
          </a:r>
          <a:endParaRPr lang="en-US" dirty="0"/>
        </a:p>
      </dgm:t>
    </dgm:pt>
    <dgm:pt modelId="{3154A387-D10A-4EBA-99ED-E43C863F9E71}" type="parTrans" cxnId="{19B7A0D9-47C0-4885-9EE8-C7C2E218EE68}">
      <dgm:prSet/>
      <dgm:spPr/>
      <dgm:t>
        <a:bodyPr/>
        <a:lstStyle/>
        <a:p>
          <a:endParaRPr lang="en-US"/>
        </a:p>
      </dgm:t>
    </dgm:pt>
    <dgm:pt modelId="{500B0C8D-3D75-4E75-8D4E-A9F2E50F1A5D}" type="sibTrans" cxnId="{19B7A0D9-47C0-4885-9EE8-C7C2E218EE68}">
      <dgm:prSet/>
      <dgm:spPr/>
      <dgm:t>
        <a:bodyPr/>
        <a:lstStyle/>
        <a:p>
          <a:endParaRPr lang="en-US"/>
        </a:p>
      </dgm:t>
    </dgm:pt>
    <dgm:pt modelId="{CFF9A90F-9ED2-4E72-82CA-8B00F7CCB5B4}">
      <dgm:prSet/>
      <dgm:spPr>
        <a:noFill/>
        <a:ln>
          <a:solidFill>
            <a:schemeClr val="tx1"/>
          </a:solidFill>
        </a:ln>
      </dgm:spPr>
      <dgm:t>
        <a:bodyPr/>
        <a:lstStyle/>
        <a:p>
          <a:r>
            <a:rPr lang="en-US" smtClean="0"/>
            <a:t>Increase Profitability</a:t>
          </a:r>
          <a:endParaRPr lang="en-US" dirty="0"/>
        </a:p>
      </dgm:t>
    </dgm:pt>
    <dgm:pt modelId="{E759BC67-0F04-480E-B84E-C3D1C7AA3436}" type="parTrans" cxnId="{825AEE73-3338-4FAD-BE7E-9BB101A53DEA}">
      <dgm:prSet/>
      <dgm:spPr/>
      <dgm:t>
        <a:bodyPr/>
        <a:lstStyle/>
        <a:p>
          <a:endParaRPr lang="en-US"/>
        </a:p>
      </dgm:t>
    </dgm:pt>
    <dgm:pt modelId="{CA5C90BA-83C9-47A1-98DC-A9FF1E914866}" type="sibTrans" cxnId="{825AEE73-3338-4FAD-BE7E-9BB101A53DEA}">
      <dgm:prSet/>
      <dgm:spPr/>
      <dgm:t>
        <a:bodyPr/>
        <a:lstStyle/>
        <a:p>
          <a:endParaRPr lang="en-US"/>
        </a:p>
      </dgm:t>
    </dgm:pt>
    <dgm:pt modelId="{65ED867F-7A9F-4206-931F-51FA465A3219}" type="pres">
      <dgm:prSet presAssocID="{16218603-8F5B-4522-8131-F64C779F7B20}" presName="diagram" presStyleCnt="0">
        <dgm:presLayoutVars>
          <dgm:dir/>
          <dgm:resizeHandles val="exact"/>
        </dgm:presLayoutVars>
      </dgm:prSet>
      <dgm:spPr/>
      <dgm:t>
        <a:bodyPr/>
        <a:lstStyle/>
        <a:p>
          <a:endParaRPr lang="en-US"/>
        </a:p>
      </dgm:t>
    </dgm:pt>
    <dgm:pt modelId="{C1548E99-780E-4838-B43A-89C36038E76E}" type="pres">
      <dgm:prSet presAssocID="{C0E5B97E-4DC5-4715-AAF4-12A59011E528}" presName="node" presStyleLbl="node1" presStyleIdx="0" presStyleCnt="4">
        <dgm:presLayoutVars>
          <dgm:bulletEnabled val="1"/>
        </dgm:presLayoutVars>
      </dgm:prSet>
      <dgm:spPr/>
      <dgm:t>
        <a:bodyPr/>
        <a:lstStyle/>
        <a:p>
          <a:endParaRPr lang="en-US"/>
        </a:p>
      </dgm:t>
    </dgm:pt>
    <dgm:pt modelId="{5AF5CE7C-E8DA-4471-AE95-A679B1548D28}" type="pres">
      <dgm:prSet presAssocID="{048FA4CB-B521-478F-881F-4C961B622B5D}" presName="sibTrans" presStyleCnt="0"/>
      <dgm:spPr/>
    </dgm:pt>
    <dgm:pt modelId="{E56DE95B-CE01-4FB7-A91B-805806AF70D8}" type="pres">
      <dgm:prSet presAssocID="{CFF9A90F-9ED2-4E72-82CA-8B00F7CCB5B4}" presName="node" presStyleLbl="node1" presStyleIdx="1" presStyleCnt="4">
        <dgm:presLayoutVars>
          <dgm:bulletEnabled val="1"/>
        </dgm:presLayoutVars>
      </dgm:prSet>
      <dgm:spPr/>
      <dgm:t>
        <a:bodyPr/>
        <a:lstStyle/>
        <a:p>
          <a:endParaRPr lang="en-US"/>
        </a:p>
      </dgm:t>
    </dgm:pt>
    <dgm:pt modelId="{EDEF6E8A-5D5A-4002-B1EE-E217E47848AA}" type="pres">
      <dgm:prSet presAssocID="{CA5C90BA-83C9-47A1-98DC-A9FF1E914866}" presName="sibTrans" presStyleCnt="0"/>
      <dgm:spPr/>
    </dgm:pt>
    <dgm:pt modelId="{EC5440E4-DDC3-4A7B-854F-2AB0A6DE3AAB}" type="pres">
      <dgm:prSet presAssocID="{21E0B131-31D1-4A3A-AB00-CEDF112C34DD}" presName="node" presStyleLbl="node1" presStyleIdx="2" presStyleCnt="4">
        <dgm:presLayoutVars>
          <dgm:bulletEnabled val="1"/>
        </dgm:presLayoutVars>
      </dgm:prSet>
      <dgm:spPr/>
      <dgm:t>
        <a:bodyPr/>
        <a:lstStyle/>
        <a:p>
          <a:endParaRPr lang="en-US"/>
        </a:p>
      </dgm:t>
    </dgm:pt>
    <dgm:pt modelId="{C38A8C93-44E0-4BEC-9579-9423AB110240}" type="pres">
      <dgm:prSet presAssocID="{500B0C8D-3D75-4E75-8D4E-A9F2E50F1A5D}" presName="sibTrans" presStyleCnt="0"/>
      <dgm:spPr/>
    </dgm:pt>
    <dgm:pt modelId="{BF8C42DD-A40E-4887-B613-0895D82B1F4E}" type="pres">
      <dgm:prSet presAssocID="{8ED112C1-1E8B-4073-90ED-E99053655FEB}" presName="node" presStyleLbl="node1" presStyleIdx="3" presStyleCnt="4">
        <dgm:presLayoutVars>
          <dgm:bulletEnabled val="1"/>
        </dgm:presLayoutVars>
      </dgm:prSet>
      <dgm:spPr/>
      <dgm:t>
        <a:bodyPr/>
        <a:lstStyle/>
        <a:p>
          <a:endParaRPr lang="en-US"/>
        </a:p>
      </dgm:t>
    </dgm:pt>
  </dgm:ptLst>
  <dgm:cxnLst>
    <dgm:cxn modelId="{52F6D00C-678B-4A0B-8E94-2FB641FE95E2}" type="presOf" srcId="{21E0B131-31D1-4A3A-AB00-CEDF112C34DD}" destId="{EC5440E4-DDC3-4A7B-854F-2AB0A6DE3AAB}" srcOrd="0" destOrd="0" presId="urn:microsoft.com/office/officeart/2005/8/layout/default#4"/>
    <dgm:cxn modelId="{825AEE73-3338-4FAD-BE7E-9BB101A53DEA}" srcId="{16218603-8F5B-4522-8131-F64C779F7B20}" destId="{CFF9A90F-9ED2-4E72-82CA-8B00F7CCB5B4}" srcOrd="1" destOrd="0" parTransId="{E759BC67-0F04-480E-B84E-C3D1C7AA3436}" sibTransId="{CA5C90BA-83C9-47A1-98DC-A9FF1E914866}"/>
    <dgm:cxn modelId="{2DE6C9F8-457B-4CF4-9931-F498ED4FE676}" srcId="{16218603-8F5B-4522-8131-F64C779F7B20}" destId="{C0E5B97E-4DC5-4715-AAF4-12A59011E528}" srcOrd="0" destOrd="0" parTransId="{BF0666A1-3B62-4F5D-9699-39120F85C660}" sibTransId="{048FA4CB-B521-478F-881F-4C961B622B5D}"/>
    <dgm:cxn modelId="{E2A2286E-C616-4D5E-B938-D8EB838C6149}" type="presOf" srcId="{16218603-8F5B-4522-8131-F64C779F7B20}" destId="{65ED867F-7A9F-4206-931F-51FA465A3219}" srcOrd="0" destOrd="0" presId="urn:microsoft.com/office/officeart/2005/8/layout/default#4"/>
    <dgm:cxn modelId="{F2B7F644-A4DD-46F6-9973-94D41DCAA540}" type="presOf" srcId="{CFF9A90F-9ED2-4E72-82CA-8B00F7CCB5B4}" destId="{E56DE95B-CE01-4FB7-A91B-805806AF70D8}" srcOrd="0" destOrd="0" presId="urn:microsoft.com/office/officeart/2005/8/layout/default#4"/>
    <dgm:cxn modelId="{6A7EC386-042A-433F-B430-18B02E42A29B}" srcId="{16218603-8F5B-4522-8131-F64C779F7B20}" destId="{8ED112C1-1E8B-4073-90ED-E99053655FEB}" srcOrd="3" destOrd="0" parTransId="{67F13A04-C54F-41A7-87F7-BBCAC0C6DAF4}" sibTransId="{2C220ADF-0B80-4225-9753-7CD9930D7F6C}"/>
    <dgm:cxn modelId="{4DA92A3F-48BB-454F-961B-A94E59C697F6}" type="presOf" srcId="{C0E5B97E-4DC5-4715-AAF4-12A59011E528}" destId="{C1548E99-780E-4838-B43A-89C36038E76E}" srcOrd="0" destOrd="0" presId="urn:microsoft.com/office/officeart/2005/8/layout/default#4"/>
    <dgm:cxn modelId="{9CD27E8C-D909-4C7F-B411-BACB037972A6}" type="presOf" srcId="{8ED112C1-1E8B-4073-90ED-E99053655FEB}" destId="{BF8C42DD-A40E-4887-B613-0895D82B1F4E}" srcOrd="0" destOrd="0" presId="urn:microsoft.com/office/officeart/2005/8/layout/default#4"/>
    <dgm:cxn modelId="{19B7A0D9-47C0-4885-9EE8-C7C2E218EE68}" srcId="{16218603-8F5B-4522-8131-F64C779F7B20}" destId="{21E0B131-31D1-4A3A-AB00-CEDF112C34DD}" srcOrd="2" destOrd="0" parTransId="{3154A387-D10A-4EBA-99ED-E43C863F9E71}" sibTransId="{500B0C8D-3D75-4E75-8D4E-A9F2E50F1A5D}"/>
    <dgm:cxn modelId="{5E617F17-FA2E-466E-A1DC-436E92600E62}" type="presParOf" srcId="{65ED867F-7A9F-4206-931F-51FA465A3219}" destId="{C1548E99-780E-4838-B43A-89C36038E76E}" srcOrd="0" destOrd="0" presId="urn:microsoft.com/office/officeart/2005/8/layout/default#4"/>
    <dgm:cxn modelId="{8C66ACE5-153B-4777-BCF0-C7D85F550D25}" type="presParOf" srcId="{65ED867F-7A9F-4206-931F-51FA465A3219}" destId="{5AF5CE7C-E8DA-4471-AE95-A679B1548D28}" srcOrd="1" destOrd="0" presId="urn:microsoft.com/office/officeart/2005/8/layout/default#4"/>
    <dgm:cxn modelId="{BFD9193A-55CE-4135-B1DC-F2147FD3BBD7}" type="presParOf" srcId="{65ED867F-7A9F-4206-931F-51FA465A3219}" destId="{E56DE95B-CE01-4FB7-A91B-805806AF70D8}" srcOrd="2" destOrd="0" presId="urn:microsoft.com/office/officeart/2005/8/layout/default#4"/>
    <dgm:cxn modelId="{9238C142-5F27-49EF-88FE-E1C2B2890716}" type="presParOf" srcId="{65ED867F-7A9F-4206-931F-51FA465A3219}" destId="{EDEF6E8A-5D5A-4002-B1EE-E217E47848AA}" srcOrd="3" destOrd="0" presId="urn:microsoft.com/office/officeart/2005/8/layout/default#4"/>
    <dgm:cxn modelId="{3F391731-684A-4454-9B0A-FEFAA3618D34}" type="presParOf" srcId="{65ED867F-7A9F-4206-931F-51FA465A3219}" destId="{EC5440E4-DDC3-4A7B-854F-2AB0A6DE3AAB}" srcOrd="4" destOrd="0" presId="urn:microsoft.com/office/officeart/2005/8/layout/default#4"/>
    <dgm:cxn modelId="{5B074F5F-1BF9-4C4D-B769-EC82A505B966}" type="presParOf" srcId="{65ED867F-7A9F-4206-931F-51FA465A3219}" destId="{C38A8C93-44E0-4BEC-9579-9423AB110240}" srcOrd="5" destOrd="0" presId="urn:microsoft.com/office/officeart/2005/8/layout/default#4"/>
    <dgm:cxn modelId="{9EEA13D7-30C2-4F67-A3AB-91ED11B1AA32}" type="presParOf" srcId="{65ED867F-7A9F-4206-931F-51FA465A3219}" destId="{BF8C42DD-A40E-4887-B613-0895D82B1F4E}" srcOrd="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18603-8F5B-4522-8131-F64C779F7B20}" type="doc">
      <dgm:prSet loTypeId="urn:microsoft.com/office/officeart/2005/8/layout/default#5" loCatId="list" qsTypeId="urn:microsoft.com/office/officeart/2005/8/quickstyle/simple3" qsCatId="simple" csTypeId="urn:microsoft.com/office/officeart/2005/8/colors/accent1_2" csCatId="accent1" phldr="1"/>
      <dgm:spPr/>
      <dgm:t>
        <a:bodyPr/>
        <a:lstStyle/>
        <a:p>
          <a:endParaRPr lang="en-US"/>
        </a:p>
      </dgm:t>
    </dgm:pt>
    <dgm:pt modelId="{C0E5B97E-4DC5-4715-AAF4-12A59011E528}">
      <dgm:prSet phldrT="[Text]"/>
      <dgm:spPr>
        <a:noFill/>
        <a:ln>
          <a:solidFill>
            <a:schemeClr val="tx1"/>
          </a:solidFill>
        </a:ln>
      </dgm:spPr>
      <dgm:t>
        <a:bodyPr/>
        <a:lstStyle/>
        <a:p>
          <a:r>
            <a:rPr lang="en-US" dirty="0" smtClean="0"/>
            <a:t>Clarify Expectations	</a:t>
          </a:r>
          <a:endParaRPr lang="en-US" dirty="0"/>
        </a:p>
      </dgm:t>
    </dgm:pt>
    <dgm:pt modelId="{BF0666A1-3B62-4F5D-9699-39120F85C660}" type="parTrans" cxnId="{2DE6C9F8-457B-4CF4-9931-F498ED4FE676}">
      <dgm:prSet/>
      <dgm:spPr/>
      <dgm:t>
        <a:bodyPr/>
        <a:lstStyle/>
        <a:p>
          <a:endParaRPr lang="en-US"/>
        </a:p>
      </dgm:t>
    </dgm:pt>
    <dgm:pt modelId="{048FA4CB-B521-478F-881F-4C961B622B5D}" type="sibTrans" cxnId="{2DE6C9F8-457B-4CF4-9931-F498ED4FE676}">
      <dgm:prSet/>
      <dgm:spPr/>
      <dgm:t>
        <a:bodyPr/>
        <a:lstStyle/>
        <a:p>
          <a:endParaRPr lang="en-US"/>
        </a:p>
      </dgm:t>
    </dgm:pt>
    <dgm:pt modelId="{E038F017-ED72-4A39-82A0-FDA2CCBB9063}">
      <dgm:prSet phldrT="[Text]"/>
      <dgm:spPr>
        <a:noFill/>
        <a:ln>
          <a:solidFill>
            <a:schemeClr val="tx1"/>
          </a:solidFill>
        </a:ln>
      </dgm:spPr>
      <dgm:t>
        <a:bodyPr/>
        <a:lstStyle/>
        <a:p>
          <a:r>
            <a:rPr lang="en-US" dirty="0" smtClean="0"/>
            <a:t>Enhance Communication	</a:t>
          </a:r>
          <a:endParaRPr lang="en-US" dirty="0"/>
        </a:p>
      </dgm:t>
    </dgm:pt>
    <dgm:pt modelId="{1DC5302E-1B15-4478-9F70-C96A53F6E040}" type="parTrans" cxnId="{F43BCD9F-4094-49A6-ADBD-732317473A74}">
      <dgm:prSet/>
      <dgm:spPr/>
      <dgm:t>
        <a:bodyPr/>
        <a:lstStyle/>
        <a:p>
          <a:endParaRPr lang="en-US"/>
        </a:p>
      </dgm:t>
    </dgm:pt>
    <dgm:pt modelId="{3ADBC9A7-C523-4E65-9B55-B361679240F5}" type="sibTrans" cxnId="{F43BCD9F-4094-49A6-ADBD-732317473A74}">
      <dgm:prSet/>
      <dgm:spPr/>
      <dgm:t>
        <a:bodyPr/>
        <a:lstStyle/>
        <a:p>
          <a:endParaRPr lang="en-US"/>
        </a:p>
      </dgm:t>
    </dgm:pt>
    <dgm:pt modelId="{F0901AAC-30D5-45E9-9F0C-1D6F2E440934}">
      <dgm:prSet phldrT="[Text]"/>
      <dgm:spPr>
        <a:noFill/>
        <a:ln>
          <a:solidFill>
            <a:schemeClr val="tx1"/>
          </a:solidFill>
        </a:ln>
      </dgm:spPr>
      <dgm:t>
        <a:bodyPr/>
        <a:lstStyle/>
        <a:p>
          <a:r>
            <a:rPr lang="en-US" dirty="0" smtClean="0"/>
            <a:t>Increase Productivity</a:t>
          </a:r>
          <a:endParaRPr lang="en-US" dirty="0"/>
        </a:p>
      </dgm:t>
    </dgm:pt>
    <dgm:pt modelId="{948CC716-642A-495A-AB1C-88CC97E39308}" type="parTrans" cxnId="{607ECD2B-40AE-461D-B402-3B9EE41FFE01}">
      <dgm:prSet/>
      <dgm:spPr/>
      <dgm:t>
        <a:bodyPr/>
        <a:lstStyle/>
        <a:p>
          <a:endParaRPr lang="en-US"/>
        </a:p>
      </dgm:t>
    </dgm:pt>
    <dgm:pt modelId="{B96E9EE9-6DA9-4D72-A607-89AA05448EA1}" type="sibTrans" cxnId="{607ECD2B-40AE-461D-B402-3B9EE41FFE01}">
      <dgm:prSet/>
      <dgm:spPr/>
      <dgm:t>
        <a:bodyPr/>
        <a:lstStyle/>
        <a:p>
          <a:endParaRPr lang="en-US"/>
        </a:p>
      </dgm:t>
    </dgm:pt>
    <dgm:pt modelId="{8ED112C1-1E8B-4073-90ED-E99053655FEB}">
      <dgm:prSet phldrT="[Text]"/>
      <dgm:spPr>
        <a:noFill/>
        <a:ln>
          <a:solidFill>
            <a:schemeClr val="tx1"/>
          </a:solidFill>
        </a:ln>
      </dgm:spPr>
      <dgm:t>
        <a:bodyPr/>
        <a:lstStyle/>
        <a:p>
          <a:r>
            <a:rPr lang="en-US" dirty="0" smtClean="0"/>
            <a:t>Establish Accountability</a:t>
          </a:r>
          <a:endParaRPr lang="en-US" dirty="0"/>
        </a:p>
      </dgm:t>
    </dgm:pt>
    <dgm:pt modelId="{67F13A04-C54F-41A7-87F7-BBCAC0C6DAF4}" type="parTrans" cxnId="{6A7EC386-042A-433F-B430-18B02E42A29B}">
      <dgm:prSet/>
      <dgm:spPr/>
      <dgm:t>
        <a:bodyPr/>
        <a:lstStyle/>
        <a:p>
          <a:endParaRPr lang="en-US"/>
        </a:p>
      </dgm:t>
    </dgm:pt>
    <dgm:pt modelId="{2C220ADF-0B80-4225-9753-7CD9930D7F6C}" type="sibTrans" cxnId="{6A7EC386-042A-433F-B430-18B02E42A29B}">
      <dgm:prSet/>
      <dgm:spPr/>
      <dgm:t>
        <a:bodyPr/>
        <a:lstStyle/>
        <a:p>
          <a:endParaRPr lang="en-US"/>
        </a:p>
      </dgm:t>
    </dgm:pt>
    <dgm:pt modelId="{65ED867F-7A9F-4206-931F-51FA465A3219}" type="pres">
      <dgm:prSet presAssocID="{16218603-8F5B-4522-8131-F64C779F7B20}" presName="diagram" presStyleCnt="0">
        <dgm:presLayoutVars>
          <dgm:dir/>
          <dgm:resizeHandles val="exact"/>
        </dgm:presLayoutVars>
      </dgm:prSet>
      <dgm:spPr/>
      <dgm:t>
        <a:bodyPr/>
        <a:lstStyle/>
        <a:p>
          <a:endParaRPr lang="en-US"/>
        </a:p>
      </dgm:t>
    </dgm:pt>
    <dgm:pt modelId="{C1548E99-780E-4838-B43A-89C36038E76E}" type="pres">
      <dgm:prSet presAssocID="{C0E5B97E-4DC5-4715-AAF4-12A59011E528}" presName="node" presStyleLbl="node1" presStyleIdx="0" presStyleCnt="4">
        <dgm:presLayoutVars>
          <dgm:bulletEnabled val="1"/>
        </dgm:presLayoutVars>
      </dgm:prSet>
      <dgm:spPr/>
      <dgm:t>
        <a:bodyPr/>
        <a:lstStyle/>
        <a:p>
          <a:endParaRPr lang="en-US"/>
        </a:p>
      </dgm:t>
    </dgm:pt>
    <dgm:pt modelId="{5AF5CE7C-E8DA-4471-AE95-A679B1548D28}" type="pres">
      <dgm:prSet presAssocID="{048FA4CB-B521-478F-881F-4C961B622B5D}" presName="sibTrans" presStyleCnt="0"/>
      <dgm:spPr/>
    </dgm:pt>
    <dgm:pt modelId="{FCAE6911-1843-4EF4-967C-8B9D660BB57D}" type="pres">
      <dgm:prSet presAssocID="{E038F017-ED72-4A39-82A0-FDA2CCBB9063}" presName="node" presStyleLbl="node1" presStyleIdx="1" presStyleCnt="4">
        <dgm:presLayoutVars>
          <dgm:bulletEnabled val="1"/>
        </dgm:presLayoutVars>
      </dgm:prSet>
      <dgm:spPr/>
      <dgm:t>
        <a:bodyPr/>
        <a:lstStyle/>
        <a:p>
          <a:endParaRPr lang="en-US"/>
        </a:p>
      </dgm:t>
    </dgm:pt>
    <dgm:pt modelId="{4BB659FA-6816-42E4-9716-D9DEEFC1A1EC}" type="pres">
      <dgm:prSet presAssocID="{3ADBC9A7-C523-4E65-9B55-B361679240F5}" presName="sibTrans" presStyleCnt="0"/>
      <dgm:spPr/>
    </dgm:pt>
    <dgm:pt modelId="{AB9E59B7-272A-42A5-9A27-3D98F9845B5B}" type="pres">
      <dgm:prSet presAssocID="{F0901AAC-30D5-45E9-9F0C-1D6F2E440934}" presName="node" presStyleLbl="node1" presStyleIdx="2" presStyleCnt="4">
        <dgm:presLayoutVars>
          <dgm:bulletEnabled val="1"/>
        </dgm:presLayoutVars>
      </dgm:prSet>
      <dgm:spPr/>
      <dgm:t>
        <a:bodyPr/>
        <a:lstStyle/>
        <a:p>
          <a:endParaRPr lang="en-US"/>
        </a:p>
      </dgm:t>
    </dgm:pt>
    <dgm:pt modelId="{8DD98B84-CB09-4732-83B0-FC7073F2974D}" type="pres">
      <dgm:prSet presAssocID="{B96E9EE9-6DA9-4D72-A607-89AA05448EA1}" presName="sibTrans" presStyleCnt="0"/>
      <dgm:spPr/>
    </dgm:pt>
    <dgm:pt modelId="{BF8C42DD-A40E-4887-B613-0895D82B1F4E}" type="pres">
      <dgm:prSet presAssocID="{8ED112C1-1E8B-4073-90ED-E99053655FEB}" presName="node" presStyleLbl="node1" presStyleIdx="3" presStyleCnt="4">
        <dgm:presLayoutVars>
          <dgm:bulletEnabled val="1"/>
        </dgm:presLayoutVars>
      </dgm:prSet>
      <dgm:spPr/>
      <dgm:t>
        <a:bodyPr/>
        <a:lstStyle/>
        <a:p>
          <a:endParaRPr lang="en-US"/>
        </a:p>
      </dgm:t>
    </dgm:pt>
  </dgm:ptLst>
  <dgm:cxnLst>
    <dgm:cxn modelId="{35E8AB72-D9C9-4F06-BF7C-945B9DB4AE9D}" type="presOf" srcId="{8ED112C1-1E8B-4073-90ED-E99053655FEB}" destId="{BF8C42DD-A40E-4887-B613-0895D82B1F4E}" srcOrd="0" destOrd="0" presId="urn:microsoft.com/office/officeart/2005/8/layout/default#5"/>
    <dgm:cxn modelId="{E8DF5445-2657-4BA0-90A2-A0C195DAB0C6}" type="presOf" srcId="{16218603-8F5B-4522-8131-F64C779F7B20}" destId="{65ED867F-7A9F-4206-931F-51FA465A3219}" srcOrd="0" destOrd="0" presId="urn:microsoft.com/office/officeart/2005/8/layout/default#5"/>
    <dgm:cxn modelId="{2DE6C9F8-457B-4CF4-9931-F498ED4FE676}" srcId="{16218603-8F5B-4522-8131-F64C779F7B20}" destId="{C0E5B97E-4DC5-4715-AAF4-12A59011E528}" srcOrd="0" destOrd="0" parTransId="{BF0666A1-3B62-4F5D-9699-39120F85C660}" sibTransId="{048FA4CB-B521-478F-881F-4C961B622B5D}"/>
    <dgm:cxn modelId="{F43BCD9F-4094-49A6-ADBD-732317473A74}" srcId="{16218603-8F5B-4522-8131-F64C779F7B20}" destId="{E038F017-ED72-4A39-82A0-FDA2CCBB9063}" srcOrd="1" destOrd="0" parTransId="{1DC5302E-1B15-4478-9F70-C96A53F6E040}" sibTransId="{3ADBC9A7-C523-4E65-9B55-B361679240F5}"/>
    <dgm:cxn modelId="{AC87D606-3422-4F9C-9994-DBAD3EADDB34}" type="presOf" srcId="{E038F017-ED72-4A39-82A0-FDA2CCBB9063}" destId="{FCAE6911-1843-4EF4-967C-8B9D660BB57D}" srcOrd="0" destOrd="0" presId="urn:microsoft.com/office/officeart/2005/8/layout/default#5"/>
    <dgm:cxn modelId="{E8661F3C-63BF-4B9E-9EE8-032E20FE2938}" type="presOf" srcId="{F0901AAC-30D5-45E9-9F0C-1D6F2E440934}" destId="{AB9E59B7-272A-42A5-9A27-3D98F9845B5B}" srcOrd="0" destOrd="0" presId="urn:microsoft.com/office/officeart/2005/8/layout/default#5"/>
    <dgm:cxn modelId="{6A7EC386-042A-433F-B430-18B02E42A29B}" srcId="{16218603-8F5B-4522-8131-F64C779F7B20}" destId="{8ED112C1-1E8B-4073-90ED-E99053655FEB}" srcOrd="3" destOrd="0" parTransId="{67F13A04-C54F-41A7-87F7-BBCAC0C6DAF4}" sibTransId="{2C220ADF-0B80-4225-9753-7CD9930D7F6C}"/>
    <dgm:cxn modelId="{19E77D73-558F-4D0A-8D6E-608F4A8E2E47}" type="presOf" srcId="{C0E5B97E-4DC5-4715-AAF4-12A59011E528}" destId="{C1548E99-780E-4838-B43A-89C36038E76E}" srcOrd="0" destOrd="0" presId="urn:microsoft.com/office/officeart/2005/8/layout/default#5"/>
    <dgm:cxn modelId="{607ECD2B-40AE-461D-B402-3B9EE41FFE01}" srcId="{16218603-8F5B-4522-8131-F64C779F7B20}" destId="{F0901AAC-30D5-45E9-9F0C-1D6F2E440934}" srcOrd="2" destOrd="0" parTransId="{948CC716-642A-495A-AB1C-88CC97E39308}" sibTransId="{B96E9EE9-6DA9-4D72-A607-89AA05448EA1}"/>
    <dgm:cxn modelId="{0A792B9C-DC43-466A-ADF9-3E03AC1817ED}" type="presParOf" srcId="{65ED867F-7A9F-4206-931F-51FA465A3219}" destId="{C1548E99-780E-4838-B43A-89C36038E76E}" srcOrd="0" destOrd="0" presId="urn:microsoft.com/office/officeart/2005/8/layout/default#5"/>
    <dgm:cxn modelId="{23B3093C-A47E-477D-AD38-E9414FA0C331}" type="presParOf" srcId="{65ED867F-7A9F-4206-931F-51FA465A3219}" destId="{5AF5CE7C-E8DA-4471-AE95-A679B1548D28}" srcOrd="1" destOrd="0" presId="urn:microsoft.com/office/officeart/2005/8/layout/default#5"/>
    <dgm:cxn modelId="{0F3DACBC-C087-480A-BCE0-0333FB25326D}" type="presParOf" srcId="{65ED867F-7A9F-4206-931F-51FA465A3219}" destId="{FCAE6911-1843-4EF4-967C-8B9D660BB57D}" srcOrd="2" destOrd="0" presId="urn:microsoft.com/office/officeart/2005/8/layout/default#5"/>
    <dgm:cxn modelId="{5C44FBD8-5009-4EF3-84B9-910B9D0ACBA7}" type="presParOf" srcId="{65ED867F-7A9F-4206-931F-51FA465A3219}" destId="{4BB659FA-6816-42E4-9716-D9DEEFC1A1EC}" srcOrd="3" destOrd="0" presId="urn:microsoft.com/office/officeart/2005/8/layout/default#5"/>
    <dgm:cxn modelId="{6EAB186E-3779-45C8-A8AE-39CF5F5BC1DE}" type="presParOf" srcId="{65ED867F-7A9F-4206-931F-51FA465A3219}" destId="{AB9E59B7-272A-42A5-9A27-3D98F9845B5B}" srcOrd="4" destOrd="0" presId="urn:microsoft.com/office/officeart/2005/8/layout/default#5"/>
    <dgm:cxn modelId="{0FD54E1E-76CD-42BA-8093-CA921C66E3B4}" type="presParOf" srcId="{65ED867F-7A9F-4206-931F-51FA465A3219}" destId="{8DD98B84-CB09-4732-83B0-FC7073F2974D}" srcOrd="5" destOrd="0" presId="urn:microsoft.com/office/officeart/2005/8/layout/default#5"/>
    <dgm:cxn modelId="{7DDC917F-264F-4A53-9327-8354E99859D4}" type="presParOf" srcId="{65ED867F-7A9F-4206-931F-51FA465A3219}" destId="{BF8C42DD-A40E-4887-B613-0895D82B1F4E}" srcOrd="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18603-8F5B-4522-8131-F64C779F7B20}" type="doc">
      <dgm:prSet loTypeId="urn:microsoft.com/office/officeart/2005/8/layout/default#6" loCatId="list" qsTypeId="urn:microsoft.com/office/officeart/2005/8/quickstyle/simple3" qsCatId="simple" csTypeId="urn:microsoft.com/office/officeart/2005/8/colors/accent1_2" csCatId="accent1" phldr="1"/>
      <dgm:spPr/>
      <dgm:t>
        <a:bodyPr/>
        <a:lstStyle/>
        <a:p>
          <a:endParaRPr lang="en-US"/>
        </a:p>
      </dgm:t>
    </dgm:pt>
    <dgm:pt modelId="{C0E5B97E-4DC5-4715-AAF4-12A59011E528}">
      <dgm:prSet phldrT="[Text]"/>
      <dgm:spPr>
        <a:noFill/>
        <a:ln>
          <a:solidFill>
            <a:schemeClr val="tx1"/>
          </a:solidFill>
        </a:ln>
      </dgm:spPr>
      <dgm:t>
        <a:bodyPr/>
        <a:lstStyle/>
        <a:p>
          <a:r>
            <a:rPr lang="en-US" dirty="0" smtClean="0"/>
            <a:t>Clarify Expectations	</a:t>
          </a:r>
          <a:endParaRPr lang="en-US" dirty="0"/>
        </a:p>
      </dgm:t>
    </dgm:pt>
    <dgm:pt modelId="{BF0666A1-3B62-4F5D-9699-39120F85C660}" type="parTrans" cxnId="{2DE6C9F8-457B-4CF4-9931-F498ED4FE676}">
      <dgm:prSet/>
      <dgm:spPr/>
      <dgm:t>
        <a:bodyPr/>
        <a:lstStyle/>
        <a:p>
          <a:endParaRPr lang="en-US"/>
        </a:p>
      </dgm:t>
    </dgm:pt>
    <dgm:pt modelId="{048FA4CB-B521-478F-881F-4C961B622B5D}" type="sibTrans" cxnId="{2DE6C9F8-457B-4CF4-9931-F498ED4FE676}">
      <dgm:prSet/>
      <dgm:spPr/>
      <dgm:t>
        <a:bodyPr/>
        <a:lstStyle/>
        <a:p>
          <a:endParaRPr lang="en-US"/>
        </a:p>
      </dgm:t>
    </dgm:pt>
    <dgm:pt modelId="{E038F017-ED72-4A39-82A0-FDA2CCBB9063}">
      <dgm:prSet phldrT="[Text]"/>
      <dgm:spPr>
        <a:noFill/>
        <a:ln>
          <a:solidFill>
            <a:schemeClr val="tx1"/>
          </a:solidFill>
        </a:ln>
      </dgm:spPr>
      <dgm:t>
        <a:bodyPr/>
        <a:lstStyle/>
        <a:p>
          <a:r>
            <a:rPr lang="en-US" dirty="0" smtClean="0"/>
            <a:t>Enhance Communication	</a:t>
          </a:r>
          <a:endParaRPr lang="en-US" dirty="0"/>
        </a:p>
      </dgm:t>
    </dgm:pt>
    <dgm:pt modelId="{1DC5302E-1B15-4478-9F70-C96A53F6E040}" type="parTrans" cxnId="{F43BCD9F-4094-49A6-ADBD-732317473A74}">
      <dgm:prSet/>
      <dgm:spPr/>
      <dgm:t>
        <a:bodyPr/>
        <a:lstStyle/>
        <a:p>
          <a:endParaRPr lang="en-US"/>
        </a:p>
      </dgm:t>
    </dgm:pt>
    <dgm:pt modelId="{3ADBC9A7-C523-4E65-9B55-B361679240F5}" type="sibTrans" cxnId="{F43BCD9F-4094-49A6-ADBD-732317473A74}">
      <dgm:prSet/>
      <dgm:spPr/>
      <dgm:t>
        <a:bodyPr/>
        <a:lstStyle/>
        <a:p>
          <a:endParaRPr lang="en-US"/>
        </a:p>
      </dgm:t>
    </dgm:pt>
    <dgm:pt modelId="{F0901AAC-30D5-45E9-9F0C-1D6F2E440934}">
      <dgm:prSet phldrT="[Text]"/>
      <dgm:spPr>
        <a:noFill/>
        <a:ln>
          <a:solidFill>
            <a:schemeClr val="tx1"/>
          </a:solidFill>
        </a:ln>
      </dgm:spPr>
      <dgm:t>
        <a:bodyPr/>
        <a:lstStyle/>
        <a:p>
          <a:r>
            <a:rPr lang="en-US" dirty="0" smtClean="0"/>
            <a:t>Increase Productivity</a:t>
          </a:r>
          <a:endParaRPr lang="en-US" dirty="0"/>
        </a:p>
      </dgm:t>
    </dgm:pt>
    <dgm:pt modelId="{948CC716-642A-495A-AB1C-88CC97E39308}" type="parTrans" cxnId="{607ECD2B-40AE-461D-B402-3B9EE41FFE01}">
      <dgm:prSet/>
      <dgm:spPr/>
      <dgm:t>
        <a:bodyPr/>
        <a:lstStyle/>
        <a:p>
          <a:endParaRPr lang="en-US"/>
        </a:p>
      </dgm:t>
    </dgm:pt>
    <dgm:pt modelId="{B96E9EE9-6DA9-4D72-A607-89AA05448EA1}" type="sibTrans" cxnId="{607ECD2B-40AE-461D-B402-3B9EE41FFE01}">
      <dgm:prSet/>
      <dgm:spPr/>
      <dgm:t>
        <a:bodyPr/>
        <a:lstStyle/>
        <a:p>
          <a:endParaRPr lang="en-US"/>
        </a:p>
      </dgm:t>
    </dgm:pt>
    <dgm:pt modelId="{8ED112C1-1E8B-4073-90ED-E99053655FEB}">
      <dgm:prSet phldrT="[Text]"/>
      <dgm:spPr>
        <a:noFill/>
        <a:ln>
          <a:solidFill>
            <a:schemeClr val="tx1"/>
          </a:solidFill>
        </a:ln>
      </dgm:spPr>
      <dgm:t>
        <a:bodyPr/>
        <a:lstStyle/>
        <a:p>
          <a:r>
            <a:rPr lang="en-US" dirty="0" smtClean="0"/>
            <a:t>Establish Accountability</a:t>
          </a:r>
          <a:endParaRPr lang="en-US" dirty="0"/>
        </a:p>
      </dgm:t>
    </dgm:pt>
    <dgm:pt modelId="{67F13A04-C54F-41A7-87F7-BBCAC0C6DAF4}" type="parTrans" cxnId="{6A7EC386-042A-433F-B430-18B02E42A29B}">
      <dgm:prSet/>
      <dgm:spPr/>
      <dgm:t>
        <a:bodyPr/>
        <a:lstStyle/>
        <a:p>
          <a:endParaRPr lang="en-US"/>
        </a:p>
      </dgm:t>
    </dgm:pt>
    <dgm:pt modelId="{2C220ADF-0B80-4225-9753-7CD9930D7F6C}" type="sibTrans" cxnId="{6A7EC386-042A-433F-B430-18B02E42A29B}">
      <dgm:prSet/>
      <dgm:spPr/>
      <dgm:t>
        <a:bodyPr/>
        <a:lstStyle/>
        <a:p>
          <a:endParaRPr lang="en-US"/>
        </a:p>
      </dgm:t>
    </dgm:pt>
    <dgm:pt modelId="{65ED867F-7A9F-4206-931F-51FA465A3219}" type="pres">
      <dgm:prSet presAssocID="{16218603-8F5B-4522-8131-F64C779F7B20}" presName="diagram" presStyleCnt="0">
        <dgm:presLayoutVars>
          <dgm:dir/>
          <dgm:resizeHandles val="exact"/>
        </dgm:presLayoutVars>
      </dgm:prSet>
      <dgm:spPr/>
      <dgm:t>
        <a:bodyPr/>
        <a:lstStyle/>
        <a:p>
          <a:endParaRPr lang="en-US"/>
        </a:p>
      </dgm:t>
    </dgm:pt>
    <dgm:pt modelId="{C1548E99-780E-4838-B43A-89C36038E76E}" type="pres">
      <dgm:prSet presAssocID="{C0E5B97E-4DC5-4715-AAF4-12A59011E528}" presName="node" presStyleLbl="node1" presStyleIdx="0" presStyleCnt="4">
        <dgm:presLayoutVars>
          <dgm:bulletEnabled val="1"/>
        </dgm:presLayoutVars>
      </dgm:prSet>
      <dgm:spPr/>
      <dgm:t>
        <a:bodyPr/>
        <a:lstStyle/>
        <a:p>
          <a:endParaRPr lang="en-US"/>
        </a:p>
      </dgm:t>
    </dgm:pt>
    <dgm:pt modelId="{5AF5CE7C-E8DA-4471-AE95-A679B1548D28}" type="pres">
      <dgm:prSet presAssocID="{048FA4CB-B521-478F-881F-4C961B622B5D}" presName="sibTrans" presStyleCnt="0"/>
      <dgm:spPr/>
    </dgm:pt>
    <dgm:pt modelId="{FCAE6911-1843-4EF4-967C-8B9D660BB57D}" type="pres">
      <dgm:prSet presAssocID="{E038F017-ED72-4A39-82A0-FDA2CCBB9063}" presName="node" presStyleLbl="node1" presStyleIdx="1" presStyleCnt="4">
        <dgm:presLayoutVars>
          <dgm:bulletEnabled val="1"/>
        </dgm:presLayoutVars>
      </dgm:prSet>
      <dgm:spPr/>
      <dgm:t>
        <a:bodyPr/>
        <a:lstStyle/>
        <a:p>
          <a:endParaRPr lang="en-US"/>
        </a:p>
      </dgm:t>
    </dgm:pt>
    <dgm:pt modelId="{4BB659FA-6816-42E4-9716-D9DEEFC1A1EC}" type="pres">
      <dgm:prSet presAssocID="{3ADBC9A7-C523-4E65-9B55-B361679240F5}" presName="sibTrans" presStyleCnt="0"/>
      <dgm:spPr/>
    </dgm:pt>
    <dgm:pt modelId="{AB9E59B7-272A-42A5-9A27-3D98F9845B5B}" type="pres">
      <dgm:prSet presAssocID="{F0901AAC-30D5-45E9-9F0C-1D6F2E440934}" presName="node" presStyleLbl="node1" presStyleIdx="2" presStyleCnt="4">
        <dgm:presLayoutVars>
          <dgm:bulletEnabled val="1"/>
        </dgm:presLayoutVars>
      </dgm:prSet>
      <dgm:spPr/>
      <dgm:t>
        <a:bodyPr/>
        <a:lstStyle/>
        <a:p>
          <a:endParaRPr lang="en-US"/>
        </a:p>
      </dgm:t>
    </dgm:pt>
    <dgm:pt modelId="{8DD98B84-CB09-4732-83B0-FC7073F2974D}" type="pres">
      <dgm:prSet presAssocID="{B96E9EE9-6DA9-4D72-A607-89AA05448EA1}" presName="sibTrans" presStyleCnt="0"/>
      <dgm:spPr/>
    </dgm:pt>
    <dgm:pt modelId="{BF8C42DD-A40E-4887-B613-0895D82B1F4E}" type="pres">
      <dgm:prSet presAssocID="{8ED112C1-1E8B-4073-90ED-E99053655FEB}" presName="node" presStyleLbl="node1" presStyleIdx="3" presStyleCnt="4">
        <dgm:presLayoutVars>
          <dgm:bulletEnabled val="1"/>
        </dgm:presLayoutVars>
      </dgm:prSet>
      <dgm:spPr/>
      <dgm:t>
        <a:bodyPr/>
        <a:lstStyle/>
        <a:p>
          <a:endParaRPr lang="en-US"/>
        </a:p>
      </dgm:t>
    </dgm:pt>
  </dgm:ptLst>
  <dgm:cxnLst>
    <dgm:cxn modelId="{D9603EF6-E303-41AE-ABB7-F8855D7C0FBA}" type="presOf" srcId="{E038F017-ED72-4A39-82A0-FDA2CCBB9063}" destId="{FCAE6911-1843-4EF4-967C-8B9D660BB57D}" srcOrd="0" destOrd="0" presId="urn:microsoft.com/office/officeart/2005/8/layout/default#6"/>
    <dgm:cxn modelId="{2DE6C9F8-457B-4CF4-9931-F498ED4FE676}" srcId="{16218603-8F5B-4522-8131-F64C779F7B20}" destId="{C0E5B97E-4DC5-4715-AAF4-12A59011E528}" srcOrd="0" destOrd="0" parTransId="{BF0666A1-3B62-4F5D-9699-39120F85C660}" sibTransId="{048FA4CB-B521-478F-881F-4C961B622B5D}"/>
    <dgm:cxn modelId="{F43BCD9F-4094-49A6-ADBD-732317473A74}" srcId="{16218603-8F5B-4522-8131-F64C779F7B20}" destId="{E038F017-ED72-4A39-82A0-FDA2CCBB9063}" srcOrd="1" destOrd="0" parTransId="{1DC5302E-1B15-4478-9F70-C96A53F6E040}" sibTransId="{3ADBC9A7-C523-4E65-9B55-B361679240F5}"/>
    <dgm:cxn modelId="{ED82429B-9381-4625-9AC9-6C3DE4BD9EA4}" type="presOf" srcId="{F0901AAC-30D5-45E9-9F0C-1D6F2E440934}" destId="{AB9E59B7-272A-42A5-9A27-3D98F9845B5B}" srcOrd="0" destOrd="0" presId="urn:microsoft.com/office/officeart/2005/8/layout/default#6"/>
    <dgm:cxn modelId="{04567E29-E095-4FD5-9A50-EF186D85F0E5}" type="presOf" srcId="{C0E5B97E-4DC5-4715-AAF4-12A59011E528}" destId="{C1548E99-780E-4838-B43A-89C36038E76E}" srcOrd="0" destOrd="0" presId="urn:microsoft.com/office/officeart/2005/8/layout/default#6"/>
    <dgm:cxn modelId="{D8B59A97-D1CB-459B-9781-5110E93E4D20}" type="presOf" srcId="{16218603-8F5B-4522-8131-F64C779F7B20}" destId="{65ED867F-7A9F-4206-931F-51FA465A3219}" srcOrd="0" destOrd="0" presId="urn:microsoft.com/office/officeart/2005/8/layout/default#6"/>
    <dgm:cxn modelId="{6A7EC386-042A-433F-B430-18B02E42A29B}" srcId="{16218603-8F5B-4522-8131-F64C779F7B20}" destId="{8ED112C1-1E8B-4073-90ED-E99053655FEB}" srcOrd="3" destOrd="0" parTransId="{67F13A04-C54F-41A7-87F7-BBCAC0C6DAF4}" sibTransId="{2C220ADF-0B80-4225-9753-7CD9930D7F6C}"/>
    <dgm:cxn modelId="{6EDA398D-E365-4312-9815-9A3F6FC65E7A}" type="presOf" srcId="{8ED112C1-1E8B-4073-90ED-E99053655FEB}" destId="{BF8C42DD-A40E-4887-B613-0895D82B1F4E}" srcOrd="0" destOrd="0" presId="urn:microsoft.com/office/officeart/2005/8/layout/default#6"/>
    <dgm:cxn modelId="{607ECD2B-40AE-461D-B402-3B9EE41FFE01}" srcId="{16218603-8F5B-4522-8131-F64C779F7B20}" destId="{F0901AAC-30D5-45E9-9F0C-1D6F2E440934}" srcOrd="2" destOrd="0" parTransId="{948CC716-642A-495A-AB1C-88CC97E39308}" sibTransId="{B96E9EE9-6DA9-4D72-A607-89AA05448EA1}"/>
    <dgm:cxn modelId="{1E4CE835-E6DE-43BD-AA55-55095B82C90B}" type="presParOf" srcId="{65ED867F-7A9F-4206-931F-51FA465A3219}" destId="{C1548E99-780E-4838-B43A-89C36038E76E}" srcOrd="0" destOrd="0" presId="urn:microsoft.com/office/officeart/2005/8/layout/default#6"/>
    <dgm:cxn modelId="{EA5FD7D8-F444-46F5-831B-F7E803739138}" type="presParOf" srcId="{65ED867F-7A9F-4206-931F-51FA465A3219}" destId="{5AF5CE7C-E8DA-4471-AE95-A679B1548D28}" srcOrd="1" destOrd="0" presId="urn:microsoft.com/office/officeart/2005/8/layout/default#6"/>
    <dgm:cxn modelId="{D6A6A49D-5D83-4A0C-94FA-256D32921343}" type="presParOf" srcId="{65ED867F-7A9F-4206-931F-51FA465A3219}" destId="{FCAE6911-1843-4EF4-967C-8B9D660BB57D}" srcOrd="2" destOrd="0" presId="urn:microsoft.com/office/officeart/2005/8/layout/default#6"/>
    <dgm:cxn modelId="{0B36D6E6-F6BB-48FC-B388-E60B4BC54A14}" type="presParOf" srcId="{65ED867F-7A9F-4206-931F-51FA465A3219}" destId="{4BB659FA-6816-42E4-9716-D9DEEFC1A1EC}" srcOrd="3" destOrd="0" presId="urn:microsoft.com/office/officeart/2005/8/layout/default#6"/>
    <dgm:cxn modelId="{A5E83DFC-6103-4158-A755-0D2E3FC09BEF}" type="presParOf" srcId="{65ED867F-7A9F-4206-931F-51FA465A3219}" destId="{AB9E59B7-272A-42A5-9A27-3D98F9845B5B}" srcOrd="4" destOrd="0" presId="urn:microsoft.com/office/officeart/2005/8/layout/default#6"/>
    <dgm:cxn modelId="{47A2CE6D-1B9D-46C1-88E5-6AB351478151}" type="presParOf" srcId="{65ED867F-7A9F-4206-931F-51FA465A3219}" destId="{8DD98B84-CB09-4732-83B0-FC7073F2974D}" srcOrd="5" destOrd="0" presId="urn:microsoft.com/office/officeart/2005/8/layout/default#6"/>
    <dgm:cxn modelId="{F94973CE-5C3B-46AD-99C7-4CAF8D24DD1F}" type="presParOf" srcId="{65ED867F-7A9F-4206-931F-51FA465A3219}" destId="{BF8C42DD-A40E-4887-B613-0895D82B1F4E}" srcOrd="6" destOrd="0" presId="urn:microsoft.com/office/officeart/2005/8/layout/default#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B4CFA3-D61E-4637-AA8F-F55BFBB75E14}"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BBAC896C-CB79-45AD-874A-783C17C211E6}">
      <dgm:prSet/>
      <dgm:spPr>
        <a:noFill/>
      </dgm:spPr>
      <dgm:t>
        <a:bodyPr/>
        <a:lstStyle/>
        <a:p>
          <a:pPr rtl="0"/>
          <a:r>
            <a:rPr lang="en-US" dirty="0" smtClean="0"/>
            <a:t>Leadership Development</a:t>
          </a:r>
          <a:endParaRPr lang="en-US" dirty="0"/>
        </a:p>
      </dgm:t>
    </dgm:pt>
    <dgm:pt modelId="{1E273E57-E908-44B0-98B5-79909A711456}" type="parTrans" cxnId="{CE6A6C36-A70D-4730-ADEA-1039DBFA2083}">
      <dgm:prSet/>
      <dgm:spPr/>
      <dgm:t>
        <a:bodyPr/>
        <a:lstStyle/>
        <a:p>
          <a:endParaRPr lang="en-US"/>
        </a:p>
      </dgm:t>
    </dgm:pt>
    <dgm:pt modelId="{95693499-E479-4EAD-9900-A2F6B105AE82}" type="sibTrans" cxnId="{CE6A6C36-A70D-4730-ADEA-1039DBFA2083}">
      <dgm:prSet/>
      <dgm:spPr/>
      <dgm:t>
        <a:bodyPr/>
        <a:lstStyle/>
        <a:p>
          <a:endParaRPr lang="en-US"/>
        </a:p>
      </dgm:t>
    </dgm:pt>
    <dgm:pt modelId="{6F5E0258-8462-4A79-9560-0A5D1DA5EEEF}">
      <dgm:prSet/>
      <dgm:spPr>
        <a:noFill/>
      </dgm:spPr>
      <dgm:t>
        <a:bodyPr/>
        <a:lstStyle/>
        <a:p>
          <a:pPr rtl="0"/>
          <a:r>
            <a:rPr lang="en-US" smtClean="0"/>
            <a:t>Executive Coaching</a:t>
          </a:r>
          <a:endParaRPr lang="en-US"/>
        </a:p>
      </dgm:t>
    </dgm:pt>
    <dgm:pt modelId="{427F175D-2EF8-403E-B375-354F3C8C7A12}" type="parTrans" cxnId="{C944CA26-84AA-4E74-85A1-9D8E0BA52291}">
      <dgm:prSet/>
      <dgm:spPr/>
      <dgm:t>
        <a:bodyPr/>
        <a:lstStyle/>
        <a:p>
          <a:endParaRPr lang="en-US"/>
        </a:p>
      </dgm:t>
    </dgm:pt>
    <dgm:pt modelId="{DBC98B13-BFE2-4917-95D6-CAF6C8AF6D1C}" type="sibTrans" cxnId="{C944CA26-84AA-4E74-85A1-9D8E0BA52291}">
      <dgm:prSet/>
      <dgm:spPr/>
      <dgm:t>
        <a:bodyPr/>
        <a:lstStyle/>
        <a:p>
          <a:endParaRPr lang="en-US"/>
        </a:p>
      </dgm:t>
    </dgm:pt>
    <dgm:pt modelId="{0EF82615-EE6E-4461-96B1-6B4F0460F43E}">
      <dgm:prSet/>
      <dgm:spPr>
        <a:noFill/>
      </dgm:spPr>
      <dgm:t>
        <a:bodyPr/>
        <a:lstStyle/>
        <a:p>
          <a:pPr rtl="0"/>
          <a:r>
            <a:rPr lang="en-US" smtClean="0"/>
            <a:t>Performance Management/Improvement</a:t>
          </a:r>
          <a:endParaRPr lang="en-US"/>
        </a:p>
      </dgm:t>
    </dgm:pt>
    <dgm:pt modelId="{5906E784-66B9-4C0D-9FF2-93C1A319B5A1}" type="parTrans" cxnId="{30982B17-869D-4E18-A3D2-0B5A19700B0C}">
      <dgm:prSet/>
      <dgm:spPr/>
      <dgm:t>
        <a:bodyPr/>
        <a:lstStyle/>
        <a:p>
          <a:endParaRPr lang="en-US"/>
        </a:p>
      </dgm:t>
    </dgm:pt>
    <dgm:pt modelId="{99E58CAA-935F-476D-BA5B-35627FCD69B7}" type="sibTrans" cxnId="{30982B17-869D-4E18-A3D2-0B5A19700B0C}">
      <dgm:prSet/>
      <dgm:spPr/>
      <dgm:t>
        <a:bodyPr/>
        <a:lstStyle/>
        <a:p>
          <a:endParaRPr lang="en-US"/>
        </a:p>
      </dgm:t>
    </dgm:pt>
    <dgm:pt modelId="{34668E69-290A-4A50-90C2-97E142D747CA}">
      <dgm:prSet/>
      <dgm:spPr>
        <a:noFill/>
      </dgm:spPr>
      <dgm:t>
        <a:bodyPr/>
        <a:lstStyle/>
        <a:p>
          <a:pPr rtl="0"/>
          <a:r>
            <a:rPr lang="en-US" smtClean="0"/>
            <a:t>Establish Baseline for Ongoing Development Process</a:t>
          </a:r>
          <a:endParaRPr lang="en-US"/>
        </a:p>
      </dgm:t>
    </dgm:pt>
    <dgm:pt modelId="{2703F0FE-6F7E-4B0F-8579-90720EE776B1}" type="parTrans" cxnId="{A6BF21F6-B43B-4045-B55A-8D007DEA5662}">
      <dgm:prSet/>
      <dgm:spPr/>
      <dgm:t>
        <a:bodyPr/>
        <a:lstStyle/>
        <a:p>
          <a:endParaRPr lang="en-US"/>
        </a:p>
      </dgm:t>
    </dgm:pt>
    <dgm:pt modelId="{6AB4C6CD-13E0-4757-84DF-02C6DD89CB5B}" type="sibTrans" cxnId="{A6BF21F6-B43B-4045-B55A-8D007DEA5662}">
      <dgm:prSet/>
      <dgm:spPr/>
      <dgm:t>
        <a:bodyPr/>
        <a:lstStyle/>
        <a:p>
          <a:endParaRPr lang="en-US"/>
        </a:p>
      </dgm:t>
    </dgm:pt>
    <dgm:pt modelId="{D823CFBF-1C16-4F57-9F89-7EABCC359C13}">
      <dgm:prSet/>
      <dgm:spPr>
        <a:noFill/>
      </dgm:spPr>
      <dgm:t>
        <a:bodyPr/>
        <a:lstStyle/>
        <a:p>
          <a:pPr rtl="0"/>
          <a:r>
            <a:rPr lang="en-US" dirty="0" smtClean="0"/>
            <a:t>Assess Corporate (Leadership) Culture </a:t>
          </a:r>
          <a:endParaRPr lang="en-US" dirty="0"/>
        </a:p>
      </dgm:t>
    </dgm:pt>
    <dgm:pt modelId="{2B3FFE3B-D27E-4FD1-B464-9FD904C36FC6}" type="parTrans" cxnId="{446B1DA5-4430-49FC-AEF4-87927118CC6E}">
      <dgm:prSet/>
      <dgm:spPr/>
      <dgm:t>
        <a:bodyPr/>
        <a:lstStyle/>
        <a:p>
          <a:endParaRPr lang="en-US"/>
        </a:p>
      </dgm:t>
    </dgm:pt>
    <dgm:pt modelId="{23F01F73-8467-4DF3-8501-417979995149}" type="sibTrans" cxnId="{446B1DA5-4430-49FC-AEF4-87927118CC6E}">
      <dgm:prSet/>
      <dgm:spPr/>
      <dgm:t>
        <a:bodyPr/>
        <a:lstStyle/>
        <a:p>
          <a:endParaRPr lang="en-US"/>
        </a:p>
      </dgm:t>
    </dgm:pt>
    <dgm:pt modelId="{AB61B43D-212E-4294-ACE0-2B4C64248A4B}">
      <dgm:prSet/>
      <dgm:spPr>
        <a:noFill/>
      </dgm:spPr>
      <dgm:t>
        <a:bodyPr/>
        <a:lstStyle/>
        <a:p>
          <a:pPr rtl="0"/>
          <a:r>
            <a:rPr lang="en-US" smtClean="0"/>
            <a:t>Leadership Competency Model</a:t>
          </a:r>
          <a:endParaRPr lang="en-US"/>
        </a:p>
      </dgm:t>
    </dgm:pt>
    <dgm:pt modelId="{8DBC9661-2D06-4752-B047-C526FCC1696F}" type="parTrans" cxnId="{78D70175-CEAC-492D-BA0B-2FD3D96EFE25}">
      <dgm:prSet/>
      <dgm:spPr/>
      <dgm:t>
        <a:bodyPr/>
        <a:lstStyle/>
        <a:p>
          <a:endParaRPr lang="en-US"/>
        </a:p>
      </dgm:t>
    </dgm:pt>
    <dgm:pt modelId="{ACA84781-0C22-4557-A5AB-A4C112B13CAC}" type="sibTrans" cxnId="{78D70175-CEAC-492D-BA0B-2FD3D96EFE25}">
      <dgm:prSet/>
      <dgm:spPr/>
      <dgm:t>
        <a:bodyPr/>
        <a:lstStyle/>
        <a:p>
          <a:endParaRPr lang="en-US"/>
        </a:p>
      </dgm:t>
    </dgm:pt>
    <dgm:pt modelId="{761A7F43-3EED-4268-A9CE-B6B97DB3CAFE}">
      <dgm:prSet/>
      <dgm:spPr>
        <a:noFill/>
      </dgm:spPr>
      <dgm:t>
        <a:bodyPr/>
        <a:lstStyle/>
        <a:p>
          <a:pPr rtl="0"/>
          <a:r>
            <a:rPr lang="en-US" smtClean="0"/>
            <a:t>Assess Leadership Charisma</a:t>
          </a:r>
          <a:endParaRPr lang="en-US"/>
        </a:p>
      </dgm:t>
    </dgm:pt>
    <dgm:pt modelId="{D9931B32-96F3-4380-A156-3217BF863F73}" type="parTrans" cxnId="{80AA7EDD-8395-4964-B3DE-3EEE2EA22FDF}">
      <dgm:prSet/>
      <dgm:spPr/>
      <dgm:t>
        <a:bodyPr/>
        <a:lstStyle/>
        <a:p>
          <a:endParaRPr lang="en-US"/>
        </a:p>
      </dgm:t>
    </dgm:pt>
    <dgm:pt modelId="{28B3CAF2-7F00-4571-A726-94D95AECB631}" type="sibTrans" cxnId="{80AA7EDD-8395-4964-B3DE-3EEE2EA22FDF}">
      <dgm:prSet/>
      <dgm:spPr/>
      <dgm:t>
        <a:bodyPr/>
        <a:lstStyle/>
        <a:p>
          <a:endParaRPr lang="en-US"/>
        </a:p>
      </dgm:t>
    </dgm:pt>
    <dgm:pt modelId="{F299D537-00FB-47BB-AD25-7791EAFC17DB}" type="pres">
      <dgm:prSet presAssocID="{42B4CFA3-D61E-4637-AA8F-F55BFBB75E14}" presName="Name0" presStyleCnt="0">
        <dgm:presLayoutVars>
          <dgm:dir/>
          <dgm:resizeHandles val="exact"/>
        </dgm:presLayoutVars>
      </dgm:prSet>
      <dgm:spPr/>
      <dgm:t>
        <a:bodyPr/>
        <a:lstStyle/>
        <a:p>
          <a:endParaRPr lang="en-US"/>
        </a:p>
      </dgm:t>
    </dgm:pt>
    <dgm:pt modelId="{3E213A07-F14C-48E0-96C9-41D99238B9EB}" type="pres">
      <dgm:prSet presAssocID="{BBAC896C-CB79-45AD-874A-783C17C211E6}" presName="composite" presStyleCnt="0"/>
      <dgm:spPr/>
    </dgm:pt>
    <dgm:pt modelId="{A4F47BA9-B175-4BC6-ABFC-F797DF68DBCF}" type="pres">
      <dgm:prSet presAssocID="{BBAC896C-CB79-45AD-874A-783C17C211E6}" presName="rect1" presStyleLbl="trAlignAcc1" presStyleIdx="0" presStyleCnt="7" custScaleY="98335">
        <dgm:presLayoutVars>
          <dgm:bulletEnabled val="1"/>
        </dgm:presLayoutVars>
      </dgm:prSet>
      <dgm:spPr/>
      <dgm:t>
        <a:bodyPr/>
        <a:lstStyle/>
        <a:p>
          <a:endParaRPr lang="en-US"/>
        </a:p>
      </dgm:t>
    </dgm:pt>
    <dgm:pt modelId="{24118142-6D6B-4AD8-A42A-FC54F6C82EAF}" type="pres">
      <dgm:prSet presAssocID="{BBAC896C-CB79-45AD-874A-783C17C211E6}" presName="rect2" presStyleLbl="fgImgPlace1" presStyleIdx="0" presStyleCnt="7"/>
      <dgm:spPr>
        <a:blipFill>
          <a:blip xmlns:r="http://schemas.openxmlformats.org/officeDocument/2006/relationships" r:embed="rId1" cstate="print">
            <a:extLst/>
          </a:blip>
          <a:srcRect/>
          <a:stretch>
            <a:fillRect l="-67000" r="-67000"/>
          </a:stretch>
        </a:blipFill>
      </dgm:spPr>
    </dgm:pt>
    <dgm:pt modelId="{283A186A-4D66-4EDA-B862-3539F26B95F2}" type="pres">
      <dgm:prSet presAssocID="{95693499-E479-4EAD-9900-A2F6B105AE82}" presName="sibTrans" presStyleCnt="0"/>
      <dgm:spPr/>
    </dgm:pt>
    <dgm:pt modelId="{0A00D316-BE62-47CB-90F7-C739743E49AE}" type="pres">
      <dgm:prSet presAssocID="{6F5E0258-8462-4A79-9560-0A5D1DA5EEEF}" presName="composite" presStyleCnt="0"/>
      <dgm:spPr/>
    </dgm:pt>
    <dgm:pt modelId="{95C24D54-58E5-4DDE-A2A6-D4816F83F41B}" type="pres">
      <dgm:prSet presAssocID="{6F5E0258-8462-4A79-9560-0A5D1DA5EEEF}" presName="rect1" presStyleLbl="trAlignAcc1" presStyleIdx="1" presStyleCnt="7">
        <dgm:presLayoutVars>
          <dgm:bulletEnabled val="1"/>
        </dgm:presLayoutVars>
      </dgm:prSet>
      <dgm:spPr/>
      <dgm:t>
        <a:bodyPr/>
        <a:lstStyle/>
        <a:p>
          <a:endParaRPr lang="en-US"/>
        </a:p>
      </dgm:t>
    </dgm:pt>
    <dgm:pt modelId="{ABE3AB43-0DF0-4617-8BCD-650C15F81009}" type="pres">
      <dgm:prSet presAssocID="{6F5E0258-8462-4A79-9560-0A5D1DA5EEEF}" presName="rect2" presStyleLbl="fgImgPlace1" presStyleIdx="1" presStyleCnt="7"/>
      <dgm:spPr>
        <a:blipFill>
          <a:blip xmlns:r="http://schemas.openxmlformats.org/officeDocument/2006/relationships" r:embed="rId2" cstate="print">
            <a:extLst/>
          </a:blip>
          <a:srcRect/>
          <a:stretch>
            <a:fillRect l="-152000" r="-152000"/>
          </a:stretch>
        </a:blipFill>
      </dgm:spPr>
    </dgm:pt>
    <dgm:pt modelId="{D25D2ACD-D9FC-4DAB-92B5-71FE6668D26D}" type="pres">
      <dgm:prSet presAssocID="{DBC98B13-BFE2-4917-95D6-CAF6C8AF6D1C}" presName="sibTrans" presStyleCnt="0"/>
      <dgm:spPr/>
    </dgm:pt>
    <dgm:pt modelId="{E5D89C2A-6731-4854-A556-599EF778A6B9}" type="pres">
      <dgm:prSet presAssocID="{0EF82615-EE6E-4461-96B1-6B4F0460F43E}" presName="composite" presStyleCnt="0"/>
      <dgm:spPr/>
    </dgm:pt>
    <dgm:pt modelId="{4468E73C-6D76-4F16-B5B3-BD96311F916A}" type="pres">
      <dgm:prSet presAssocID="{0EF82615-EE6E-4461-96B1-6B4F0460F43E}" presName="rect1" presStyleLbl="trAlignAcc1" presStyleIdx="2" presStyleCnt="7">
        <dgm:presLayoutVars>
          <dgm:bulletEnabled val="1"/>
        </dgm:presLayoutVars>
      </dgm:prSet>
      <dgm:spPr/>
      <dgm:t>
        <a:bodyPr/>
        <a:lstStyle/>
        <a:p>
          <a:endParaRPr lang="en-US"/>
        </a:p>
      </dgm:t>
    </dgm:pt>
    <dgm:pt modelId="{83DAB2BC-0E99-4C55-81C7-7714721EE575}" type="pres">
      <dgm:prSet presAssocID="{0EF82615-EE6E-4461-96B1-6B4F0460F43E}" presName="rect2" presStyleLbl="fgImgPlace1" presStyleIdx="2" presStyleCnt="7"/>
      <dgm:spPr>
        <a:blipFill>
          <a:blip xmlns:r="http://schemas.openxmlformats.org/officeDocument/2006/relationships" r:embed="rId3" cstate="print">
            <a:extLst/>
          </a:blip>
          <a:srcRect/>
          <a:stretch>
            <a:fillRect l="-29000" r="-29000"/>
          </a:stretch>
        </a:blipFill>
      </dgm:spPr>
    </dgm:pt>
    <dgm:pt modelId="{372D62A6-A410-4D13-988E-DBDAE4AAA8B9}" type="pres">
      <dgm:prSet presAssocID="{99E58CAA-935F-476D-BA5B-35627FCD69B7}" presName="sibTrans" presStyleCnt="0"/>
      <dgm:spPr/>
    </dgm:pt>
    <dgm:pt modelId="{B9BD00A5-D8CA-46C2-89EB-BCC52B30C9D4}" type="pres">
      <dgm:prSet presAssocID="{34668E69-290A-4A50-90C2-97E142D747CA}" presName="composite" presStyleCnt="0"/>
      <dgm:spPr/>
    </dgm:pt>
    <dgm:pt modelId="{77141A3D-C01E-40D0-A20A-FF81E8FCF31F}" type="pres">
      <dgm:prSet presAssocID="{34668E69-290A-4A50-90C2-97E142D747CA}" presName="rect1" presStyleLbl="trAlignAcc1" presStyleIdx="3" presStyleCnt="7">
        <dgm:presLayoutVars>
          <dgm:bulletEnabled val="1"/>
        </dgm:presLayoutVars>
      </dgm:prSet>
      <dgm:spPr/>
      <dgm:t>
        <a:bodyPr/>
        <a:lstStyle/>
        <a:p>
          <a:endParaRPr lang="en-US"/>
        </a:p>
      </dgm:t>
    </dgm:pt>
    <dgm:pt modelId="{56FD3ACC-D275-46AD-8A78-BF72D12A5487}" type="pres">
      <dgm:prSet presAssocID="{34668E69-290A-4A50-90C2-97E142D747CA}" presName="rect2" presStyleLbl="fgImgPlace1" presStyleIdx="3" presStyleCnt="7"/>
      <dgm:spPr>
        <a:blipFill>
          <a:blip xmlns:r="http://schemas.openxmlformats.org/officeDocument/2006/relationships" r:embed="rId4" cstate="print">
            <a:extLst/>
          </a:blip>
          <a:srcRect/>
          <a:stretch>
            <a:fillRect l="-139000" r="-139000"/>
          </a:stretch>
        </a:blipFill>
      </dgm:spPr>
    </dgm:pt>
    <dgm:pt modelId="{9FB8A0E8-5C27-430A-BA72-C5AC00EFB836}" type="pres">
      <dgm:prSet presAssocID="{6AB4C6CD-13E0-4757-84DF-02C6DD89CB5B}" presName="sibTrans" presStyleCnt="0"/>
      <dgm:spPr/>
    </dgm:pt>
    <dgm:pt modelId="{71E46D9F-4E1E-4929-A4F1-F9438E4F0741}" type="pres">
      <dgm:prSet presAssocID="{D823CFBF-1C16-4F57-9F89-7EABCC359C13}" presName="composite" presStyleCnt="0"/>
      <dgm:spPr/>
    </dgm:pt>
    <dgm:pt modelId="{3A5840D6-10B8-4B93-9034-7A39AC87EF35}" type="pres">
      <dgm:prSet presAssocID="{D823CFBF-1C16-4F57-9F89-7EABCC359C13}" presName="rect1" presStyleLbl="trAlignAcc1" presStyleIdx="4" presStyleCnt="7">
        <dgm:presLayoutVars>
          <dgm:bulletEnabled val="1"/>
        </dgm:presLayoutVars>
      </dgm:prSet>
      <dgm:spPr/>
      <dgm:t>
        <a:bodyPr/>
        <a:lstStyle/>
        <a:p>
          <a:endParaRPr lang="en-US"/>
        </a:p>
      </dgm:t>
    </dgm:pt>
    <dgm:pt modelId="{9F5C4D9E-1C42-48E5-84A5-769DE680DDE9}" type="pres">
      <dgm:prSet presAssocID="{D823CFBF-1C16-4F57-9F89-7EABCC359C13}" presName="rect2" presStyleLbl="fgImgPlace1" presStyleIdx="4" presStyleCnt="7"/>
      <dgm:spPr>
        <a:blipFill>
          <a:blip xmlns:r="http://schemas.openxmlformats.org/officeDocument/2006/relationships" r:embed="rId5" cstate="print">
            <a:extLst/>
          </a:blip>
          <a:srcRect/>
          <a:stretch>
            <a:fillRect l="-1000" r="-1000"/>
          </a:stretch>
        </a:blipFill>
      </dgm:spPr>
    </dgm:pt>
    <dgm:pt modelId="{C59519E4-BFFD-417B-8E37-C7D48604990D}" type="pres">
      <dgm:prSet presAssocID="{23F01F73-8467-4DF3-8501-417979995149}" presName="sibTrans" presStyleCnt="0"/>
      <dgm:spPr/>
    </dgm:pt>
    <dgm:pt modelId="{2FEEF82F-D1EB-4B94-86CF-7606A382B01D}" type="pres">
      <dgm:prSet presAssocID="{AB61B43D-212E-4294-ACE0-2B4C64248A4B}" presName="composite" presStyleCnt="0"/>
      <dgm:spPr/>
    </dgm:pt>
    <dgm:pt modelId="{0D4D8E91-2594-4AAD-9948-4A8168F9C15A}" type="pres">
      <dgm:prSet presAssocID="{AB61B43D-212E-4294-ACE0-2B4C64248A4B}" presName="rect1" presStyleLbl="trAlignAcc1" presStyleIdx="5" presStyleCnt="7">
        <dgm:presLayoutVars>
          <dgm:bulletEnabled val="1"/>
        </dgm:presLayoutVars>
      </dgm:prSet>
      <dgm:spPr/>
      <dgm:t>
        <a:bodyPr/>
        <a:lstStyle/>
        <a:p>
          <a:endParaRPr lang="en-US"/>
        </a:p>
      </dgm:t>
    </dgm:pt>
    <dgm:pt modelId="{A7A18E9A-064A-4ACF-86C3-088FE81443C2}" type="pres">
      <dgm:prSet presAssocID="{AB61B43D-212E-4294-ACE0-2B4C64248A4B}" presName="rect2" presStyleLbl="fgImgPlace1" presStyleIdx="5" presStyleCnt="7"/>
      <dgm:spPr>
        <a:blipFill>
          <a:blip xmlns:r="http://schemas.openxmlformats.org/officeDocument/2006/relationships" r:embed="rId6">
            <a:extLst/>
          </a:blip>
          <a:srcRect/>
          <a:stretch>
            <a:fillRect l="-38000" r="-38000"/>
          </a:stretch>
        </a:blipFill>
      </dgm:spPr>
      <dgm:t>
        <a:bodyPr/>
        <a:lstStyle/>
        <a:p>
          <a:endParaRPr lang="en-US"/>
        </a:p>
      </dgm:t>
    </dgm:pt>
    <dgm:pt modelId="{0CD9ED9E-2DAA-49A2-8FA9-87CB2036906D}" type="pres">
      <dgm:prSet presAssocID="{ACA84781-0C22-4557-A5AB-A4C112B13CAC}" presName="sibTrans" presStyleCnt="0"/>
      <dgm:spPr/>
    </dgm:pt>
    <dgm:pt modelId="{45B90A1C-91BC-40AE-88EC-149137F5B674}" type="pres">
      <dgm:prSet presAssocID="{761A7F43-3EED-4268-A9CE-B6B97DB3CAFE}" presName="composite" presStyleCnt="0"/>
      <dgm:spPr/>
    </dgm:pt>
    <dgm:pt modelId="{86C257CC-14BE-41EC-909C-A0EAE34DF994}" type="pres">
      <dgm:prSet presAssocID="{761A7F43-3EED-4268-A9CE-B6B97DB3CAFE}" presName="rect1" presStyleLbl="trAlignAcc1" presStyleIdx="6" presStyleCnt="7">
        <dgm:presLayoutVars>
          <dgm:bulletEnabled val="1"/>
        </dgm:presLayoutVars>
      </dgm:prSet>
      <dgm:spPr/>
      <dgm:t>
        <a:bodyPr/>
        <a:lstStyle/>
        <a:p>
          <a:endParaRPr lang="en-US"/>
        </a:p>
      </dgm:t>
    </dgm:pt>
    <dgm:pt modelId="{3E16749B-B9EE-4E25-8608-B49D024089DE}" type="pres">
      <dgm:prSet presAssocID="{761A7F43-3EED-4268-A9CE-B6B97DB3CAFE}" presName="rect2" presStyleLbl="fgImgPlace1" presStyleIdx="6" presStyleCnt="7"/>
      <dgm:spPr>
        <a:blipFill>
          <a:blip xmlns:r="http://schemas.openxmlformats.org/officeDocument/2006/relationships" r:embed="rId7" cstate="print">
            <a:extLst/>
          </a:blip>
          <a:srcRect/>
          <a:stretch>
            <a:fillRect l="-1000" r="-1000"/>
          </a:stretch>
        </a:blipFill>
      </dgm:spPr>
    </dgm:pt>
  </dgm:ptLst>
  <dgm:cxnLst>
    <dgm:cxn modelId="{30982B17-869D-4E18-A3D2-0B5A19700B0C}" srcId="{42B4CFA3-D61E-4637-AA8F-F55BFBB75E14}" destId="{0EF82615-EE6E-4461-96B1-6B4F0460F43E}" srcOrd="2" destOrd="0" parTransId="{5906E784-66B9-4C0D-9FF2-93C1A319B5A1}" sibTransId="{99E58CAA-935F-476D-BA5B-35627FCD69B7}"/>
    <dgm:cxn modelId="{A6BF21F6-B43B-4045-B55A-8D007DEA5662}" srcId="{42B4CFA3-D61E-4637-AA8F-F55BFBB75E14}" destId="{34668E69-290A-4A50-90C2-97E142D747CA}" srcOrd="3" destOrd="0" parTransId="{2703F0FE-6F7E-4B0F-8579-90720EE776B1}" sibTransId="{6AB4C6CD-13E0-4757-84DF-02C6DD89CB5B}"/>
    <dgm:cxn modelId="{0DAE9E68-C3F6-460D-AC4F-08A84211F3B2}" type="presOf" srcId="{AB61B43D-212E-4294-ACE0-2B4C64248A4B}" destId="{0D4D8E91-2594-4AAD-9948-4A8168F9C15A}" srcOrd="0" destOrd="0" presId="urn:microsoft.com/office/officeart/2008/layout/PictureStrips"/>
    <dgm:cxn modelId="{80AA7EDD-8395-4964-B3DE-3EEE2EA22FDF}" srcId="{42B4CFA3-D61E-4637-AA8F-F55BFBB75E14}" destId="{761A7F43-3EED-4268-A9CE-B6B97DB3CAFE}" srcOrd="6" destOrd="0" parTransId="{D9931B32-96F3-4380-A156-3217BF863F73}" sibTransId="{28B3CAF2-7F00-4571-A726-94D95AECB631}"/>
    <dgm:cxn modelId="{6D8ECE63-3377-4F88-B82C-187FC56BB51B}" type="presOf" srcId="{D823CFBF-1C16-4F57-9F89-7EABCC359C13}" destId="{3A5840D6-10B8-4B93-9034-7A39AC87EF35}" srcOrd="0" destOrd="0" presId="urn:microsoft.com/office/officeart/2008/layout/PictureStrips"/>
    <dgm:cxn modelId="{BF11E2C3-DB30-4D7A-8B29-AAC6902B140E}" type="presOf" srcId="{761A7F43-3EED-4268-A9CE-B6B97DB3CAFE}" destId="{86C257CC-14BE-41EC-909C-A0EAE34DF994}" srcOrd="0" destOrd="0" presId="urn:microsoft.com/office/officeart/2008/layout/PictureStrips"/>
    <dgm:cxn modelId="{78D70175-CEAC-492D-BA0B-2FD3D96EFE25}" srcId="{42B4CFA3-D61E-4637-AA8F-F55BFBB75E14}" destId="{AB61B43D-212E-4294-ACE0-2B4C64248A4B}" srcOrd="5" destOrd="0" parTransId="{8DBC9661-2D06-4752-B047-C526FCC1696F}" sibTransId="{ACA84781-0C22-4557-A5AB-A4C112B13CAC}"/>
    <dgm:cxn modelId="{8019A466-C3CA-45BF-A87D-568784CFC72A}" type="presOf" srcId="{42B4CFA3-D61E-4637-AA8F-F55BFBB75E14}" destId="{F299D537-00FB-47BB-AD25-7791EAFC17DB}" srcOrd="0" destOrd="0" presId="urn:microsoft.com/office/officeart/2008/layout/PictureStrips"/>
    <dgm:cxn modelId="{43A61A0E-8ADE-4740-9BBA-F514A049701B}" type="presOf" srcId="{6F5E0258-8462-4A79-9560-0A5D1DA5EEEF}" destId="{95C24D54-58E5-4DDE-A2A6-D4816F83F41B}" srcOrd="0" destOrd="0" presId="urn:microsoft.com/office/officeart/2008/layout/PictureStrips"/>
    <dgm:cxn modelId="{D4D2D1A1-BA11-4AD0-A436-FF4B751467DD}" type="presOf" srcId="{BBAC896C-CB79-45AD-874A-783C17C211E6}" destId="{A4F47BA9-B175-4BC6-ABFC-F797DF68DBCF}" srcOrd="0" destOrd="0" presId="urn:microsoft.com/office/officeart/2008/layout/PictureStrips"/>
    <dgm:cxn modelId="{CE6A6C36-A70D-4730-ADEA-1039DBFA2083}" srcId="{42B4CFA3-D61E-4637-AA8F-F55BFBB75E14}" destId="{BBAC896C-CB79-45AD-874A-783C17C211E6}" srcOrd="0" destOrd="0" parTransId="{1E273E57-E908-44B0-98B5-79909A711456}" sibTransId="{95693499-E479-4EAD-9900-A2F6B105AE82}"/>
    <dgm:cxn modelId="{6465910C-980F-43FC-BBB6-F8AA1706EAEC}" type="presOf" srcId="{0EF82615-EE6E-4461-96B1-6B4F0460F43E}" destId="{4468E73C-6D76-4F16-B5B3-BD96311F916A}" srcOrd="0" destOrd="0" presId="urn:microsoft.com/office/officeart/2008/layout/PictureStrips"/>
    <dgm:cxn modelId="{C944CA26-84AA-4E74-85A1-9D8E0BA52291}" srcId="{42B4CFA3-D61E-4637-AA8F-F55BFBB75E14}" destId="{6F5E0258-8462-4A79-9560-0A5D1DA5EEEF}" srcOrd="1" destOrd="0" parTransId="{427F175D-2EF8-403E-B375-354F3C8C7A12}" sibTransId="{DBC98B13-BFE2-4917-95D6-CAF6C8AF6D1C}"/>
    <dgm:cxn modelId="{446B1DA5-4430-49FC-AEF4-87927118CC6E}" srcId="{42B4CFA3-D61E-4637-AA8F-F55BFBB75E14}" destId="{D823CFBF-1C16-4F57-9F89-7EABCC359C13}" srcOrd="4" destOrd="0" parTransId="{2B3FFE3B-D27E-4FD1-B464-9FD904C36FC6}" sibTransId="{23F01F73-8467-4DF3-8501-417979995149}"/>
    <dgm:cxn modelId="{5CD82015-99B9-4118-94F7-06CE34BC8402}" type="presOf" srcId="{34668E69-290A-4A50-90C2-97E142D747CA}" destId="{77141A3D-C01E-40D0-A20A-FF81E8FCF31F}" srcOrd="0" destOrd="0" presId="urn:microsoft.com/office/officeart/2008/layout/PictureStrips"/>
    <dgm:cxn modelId="{504C30A4-4FD0-4EE2-A7A1-927B6F83B70F}" type="presParOf" srcId="{F299D537-00FB-47BB-AD25-7791EAFC17DB}" destId="{3E213A07-F14C-48E0-96C9-41D99238B9EB}" srcOrd="0" destOrd="0" presId="urn:microsoft.com/office/officeart/2008/layout/PictureStrips"/>
    <dgm:cxn modelId="{47838121-F3AE-4E91-9A8B-5233B7EDA391}" type="presParOf" srcId="{3E213A07-F14C-48E0-96C9-41D99238B9EB}" destId="{A4F47BA9-B175-4BC6-ABFC-F797DF68DBCF}" srcOrd="0" destOrd="0" presId="urn:microsoft.com/office/officeart/2008/layout/PictureStrips"/>
    <dgm:cxn modelId="{53AC5E95-23F6-407A-BEF5-BCFB3BAEF1B0}" type="presParOf" srcId="{3E213A07-F14C-48E0-96C9-41D99238B9EB}" destId="{24118142-6D6B-4AD8-A42A-FC54F6C82EAF}" srcOrd="1" destOrd="0" presId="urn:microsoft.com/office/officeart/2008/layout/PictureStrips"/>
    <dgm:cxn modelId="{5E3C9275-C58A-4260-8004-8072D9BF5C36}" type="presParOf" srcId="{F299D537-00FB-47BB-AD25-7791EAFC17DB}" destId="{283A186A-4D66-4EDA-B862-3539F26B95F2}" srcOrd="1" destOrd="0" presId="urn:microsoft.com/office/officeart/2008/layout/PictureStrips"/>
    <dgm:cxn modelId="{75766434-FE8A-451D-8EA6-788A6EE84F7C}" type="presParOf" srcId="{F299D537-00FB-47BB-AD25-7791EAFC17DB}" destId="{0A00D316-BE62-47CB-90F7-C739743E49AE}" srcOrd="2" destOrd="0" presId="urn:microsoft.com/office/officeart/2008/layout/PictureStrips"/>
    <dgm:cxn modelId="{B9091133-437F-4839-80C3-FE87832DCBB2}" type="presParOf" srcId="{0A00D316-BE62-47CB-90F7-C739743E49AE}" destId="{95C24D54-58E5-4DDE-A2A6-D4816F83F41B}" srcOrd="0" destOrd="0" presId="urn:microsoft.com/office/officeart/2008/layout/PictureStrips"/>
    <dgm:cxn modelId="{A618FB7F-ED2A-44D7-90B8-E9B7E8E1401A}" type="presParOf" srcId="{0A00D316-BE62-47CB-90F7-C739743E49AE}" destId="{ABE3AB43-0DF0-4617-8BCD-650C15F81009}" srcOrd="1" destOrd="0" presId="urn:microsoft.com/office/officeart/2008/layout/PictureStrips"/>
    <dgm:cxn modelId="{FB79F5C5-B082-4781-AB65-1C94FB82D376}" type="presParOf" srcId="{F299D537-00FB-47BB-AD25-7791EAFC17DB}" destId="{D25D2ACD-D9FC-4DAB-92B5-71FE6668D26D}" srcOrd="3" destOrd="0" presId="urn:microsoft.com/office/officeart/2008/layout/PictureStrips"/>
    <dgm:cxn modelId="{12587E36-2AF7-48DE-A044-0C22C00C2D46}" type="presParOf" srcId="{F299D537-00FB-47BB-AD25-7791EAFC17DB}" destId="{E5D89C2A-6731-4854-A556-599EF778A6B9}" srcOrd="4" destOrd="0" presId="urn:microsoft.com/office/officeart/2008/layout/PictureStrips"/>
    <dgm:cxn modelId="{DA9ED2E0-2270-4813-BC83-F3A7E9F5655F}" type="presParOf" srcId="{E5D89C2A-6731-4854-A556-599EF778A6B9}" destId="{4468E73C-6D76-4F16-B5B3-BD96311F916A}" srcOrd="0" destOrd="0" presId="urn:microsoft.com/office/officeart/2008/layout/PictureStrips"/>
    <dgm:cxn modelId="{A230FBA7-3C3B-4AD9-82F1-09AFEAD79ABB}" type="presParOf" srcId="{E5D89C2A-6731-4854-A556-599EF778A6B9}" destId="{83DAB2BC-0E99-4C55-81C7-7714721EE575}" srcOrd="1" destOrd="0" presId="urn:microsoft.com/office/officeart/2008/layout/PictureStrips"/>
    <dgm:cxn modelId="{EF2E2C5F-C258-4F1B-ACC3-98C7B482BD0D}" type="presParOf" srcId="{F299D537-00FB-47BB-AD25-7791EAFC17DB}" destId="{372D62A6-A410-4D13-988E-DBDAE4AAA8B9}" srcOrd="5" destOrd="0" presId="urn:microsoft.com/office/officeart/2008/layout/PictureStrips"/>
    <dgm:cxn modelId="{51B897C1-6149-4B80-AE5D-26A475FC7E33}" type="presParOf" srcId="{F299D537-00FB-47BB-AD25-7791EAFC17DB}" destId="{B9BD00A5-D8CA-46C2-89EB-BCC52B30C9D4}" srcOrd="6" destOrd="0" presId="urn:microsoft.com/office/officeart/2008/layout/PictureStrips"/>
    <dgm:cxn modelId="{6D8FB873-8384-4C6C-B404-6ADB8426E6B4}" type="presParOf" srcId="{B9BD00A5-D8CA-46C2-89EB-BCC52B30C9D4}" destId="{77141A3D-C01E-40D0-A20A-FF81E8FCF31F}" srcOrd="0" destOrd="0" presId="urn:microsoft.com/office/officeart/2008/layout/PictureStrips"/>
    <dgm:cxn modelId="{5CB41B45-65D0-4C8F-A084-DA7D048D4208}" type="presParOf" srcId="{B9BD00A5-D8CA-46C2-89EB-BCC52B30C9D4}" destId="{56FD3ACC-D275-46AD-8A78-BF72D12A5487}" srcOrd="1" destOrd="0" presId="urn:microsoft.com/office/officeart/2008/layout/PictureStrips"/>
    <dgm:cxn modelId="{A0F4E6D2-5BA3-4FF9-A850-F192EBF20D18}" type="presParOf" srcId="{F299D537-00FB-47BB-AD25-7791EAFC17DB}" destId="{9FB8A0E8-5C27-430A-BA72-C5AC00EFB836}" srcOrd="7" destOrd="0" presId="urn:microsoft.com/office/officeart/2008/layout/PictureStrips"/>
    <dgm:cxn modelId="{5FACFBA9-BE6F-434F-9138-E2F4F135D4B3}" type="presParOf" srcId="{F299D537-00FB-47BB-AD25-7791EAFC17DB}" destId="{71E46D9F-4E1E-4929-A4F1-F9438E4F0741}" srcOrd="8" destOrd="0" presId="urn:microsoft.com/office/officeart/2008/layout/PictureStrips"/>
    <dgm:cxn modelId="{FFED1A8B-C97F-450F-988F-CEFE6AA4E352}" type="presParOf" srcId="{71E46D9F-4E1E-4929-A4F1-F9438E4F0741}" destId="{3A5840D6-10B8-4B93-9034-7A39AC87EF35}" srcOrd="0" destOrd="0" presId="urn:microsoft.com/office/officeart/2008/layout/PictureStrips"/>
    <dgm:cxn modelId="{42D5CBE1-B82D-479B-BE94-3D31BEE57EC7}" type="presParOf" srcId="{71E46D9F-4E1E-4929-A4F1-F9438E4F0741}" destId="{9F5C4D9E-1C42-48E5-84A5-769DE680DDE9}" srcOrd="1" destOrd="0" presId="urn:microsoft.com/office/officeart/2008/layout/PictureStrips"/>
    <dgm:cxn modelId="{311725D5-B783-4B8E-8907-A85A22712474}" type="presParOf" srcId="{F299D537-00FB-47BB-AD25-7791EAFC17DB}" destId="{C59519E4-BFFD-417B-8E37-C7D48604990D}" srcOrd="9" destOrd="0" presId="urn:microsoft.com/office/officeart/2008/layout/PictureStrips"/>
    <dgm:cxn modelId="{EA0B66F7-838F-4578-879E-432113BBA86F}" type="presParOf" srcId="{F299D537-00FB-47BB-AD25-7791EAFC17DB}" destId="{2FEEF82F-D1EB-4B94-86CF-7606A382B01D}" srcOrd="10" destOrd="0" presId="urn:microsoft.com/office/officeart/2008/layout/PictureStrips"/>
    <dgm:cxn modelId="{86030E58-9C99-484D-8518-8F423EF20FA5}" type="presParOf" srcId="{2FEEF82F-D1EB-4B94-86CF-7606A382B01D}" destId="{0D4D8E91-2594-4AAD-9948-4A8168F9C15A}" srcOrd="0" destOrd="0" presId="urn:microsoft.com/office/officeart/2008/layout/PictureStrips"/>
    <dgm:cxn modelId="{E670B409-D42A-4F93-A715-2A2DB7B3CF5C}" type="presParOf" srcId="{2FEEF82F-D1EB-4B94-86CF-7606A382B01D}" destId="{A7A18E9A-064A-4ACF-86C3-088FE81443C2}" srcOrd="1" destOrd="0" presId="urn:microsoft.com/office/officeart/2008/layout/PictureStrips"/>
    <dgm:cxn modelId="{E0B3EFC2-0070-403F-A206-870A6BB60F69}" type="presParOf" srcId="{F299D537-00FB-47BB-AD25-7791EAFC17DB}" destId="{0CD9ED9E-2DAA-49A2-8FA9-87CB2036906D}" srcOrd="11" destOrd="0" presId="urn:microsoft.com/office/officeart/2008/layout/PictureStrips"/>
    <dgm:cxn modelId="{EE96F74F-EA8A-4C7E-AF76-4698B53F3821}" type="presParOf" srcId="{F299D537-00FB-47BB-AD25-7791EAFC17DB}" destId="{45B90A1C-91BC-40AE-88EC-149137F5B674}" srcOrd="12" destOrd="0" presId="urn:microsoft.com/office/officeart/2008/layout/PictureStrips"/>
    <dgm:cxn modelId="{3872BC46-CEC1-40FD-BF3B-4C56AD6E2EC3}" type="presParOf" srcId="{45B90A1C-91BC-40AE-88EC-149137F5B674}" destId="{86C257CC-14BE-41EC-909C-A0EAE34DF994}" srcOrd="0" destOrd="0" presId="urn:microsoft.com/office/officeart/2008/layout/PictureStrips"/>
    <dgm:cxn modelId="{29A9D913-2078-4828-A380-46FD06B3716A}" type="presParOf" srcId="{45B90A1C-91BC-40AE-88EC-149137F5B674}" destId="{3E16749B-B9EE-4E25-8608-B49D024089D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0EA2E61-9518-4EAC-B331-DA3AE073C1A2}" type="datetimeFigureOut">
              <a:rPr lang="en-US"/>
              <a:pPr>
                <a:defRPr/>
              </a:pPr>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1F2C06-255C-4751-B0CE-09BCD071A19B}" type="slidenum">
              <a:rPr lang="en-US"/>
              <a:pPr>
                <a:defRPr/>
              </a:pPr>
              <a:t>‹#›</a:t>
            </a:fld>
            <a:endParaRPr lang="en-US"/>
          </a:p>
        </p:txBody>
      </p:sp>
    </p:spTree>
    <p:extLst>
      <p:ext uri="{BB962C8B-B14F-4D97-AF65-F5344CB8AC3E}">
        <p14:creationId xmlns:p14="http://schemas.microsoft.com/office/powerpoint/2010/main" val="3456138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8D03115D-1935-4538-B1AE-CA0F78F6FBA8}" type="slidenum">
              <a:rPr lang="en-US" smtClean="0"/>
              <a:pPr eaLnBrk="1" hangingPunct="1"/>
              <a:t>1</a:t>
            </a:fld>
            <a:endParaRPr lang="en-US" smtClean="0"/>
          </a:p>
        </p:txBody>
      </p:sp>
    </p:spTree>
    <p:extLst>
      <p:ext uri="{BB962C8B-B14F-4D97-AF65-F5344CB8AC3E}">
        <p14:creationId xmlns:p14="http://schemas.microsoft.com/office/powerpoint/2010/main" val="155353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9909303-0584-43D1-8DF3-481DFD6018E5}" type="slidenum">
              <a:rPr lang="en-US" smtClean="0"/>
              <a:pPr eaLnBrk="1" hangingPunct="1"/>
              <a:t>17</a:t>
            </a:fld>
            <a:endParaRPr lang="en-US" smtClean="0"/>
          </a:p>
        </p:txBody>
      </p:sp>
    </p:spTree>
    <p:extLst>
      <p:ext uri="{BB962C8B-B14F-4D97-AF65-F5344CB8AC3E}">
        <p14:creationId xmlns:p14="http://schemas.microsoft.com/office/powerpoint/2010/main" val="138820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slides is for all three audiences as an overview of what the Checkpoint measures. Briefly talk about the importance of each area in leadership.</a:t>
            </a:r>
          </a:p>
          <a:p>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28F0CF49-8F9C-49B5-87D5-7D008A0546E6}" type="slidenum">
              <a:rPr lang="en-US" smtClean="0"/>
              <a:pPr eaLnBrk="1" hangingPunct="1"/>
              <a:t>18</a:t>
            </a:fld>
            <a:endParaRPr lang="en-US" smtClean="0"/>
          </a:p>
        </p:txBody>
      </p:sp>
    </p:spTree>
    <p:extLst>
      <p:ext uri="{BB962C8B-B14F-4D97-AF65-F5344CB8AC3E}">
        <p14:creationId xmlns:p14="http://schemas.microsoft.com/office/powerpoint/2010/main" val="197935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is for all three audiences. Talk about what leadership charisma is.</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7C6E7A3A-C4B5-4C09-8BAF-9867F43AD191}" type="slidenum">
              <a:rPr lang="en-US" smtClean="0"/>
              <a:pPr eaLnBrk="1" hangingPunct="1"/>
              <a:t>19</a:t>
            </a:fld>
            <a:endParaRPr lang="en-US" smtClean="0"/>
          </a:p>
        </p:txBody>
      </p:sp>
    </p:spTree>
    <p:extLst>
      <p:ext uri="{BB962C8B-B14F-4D97-AF65-F5344CB8AC3E}">
        <p14:creationId xmlns:p14="http://schemas.microsoft.com/office/powerpoint/2010/main" val="322142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sections defines each of the competencies and specific skill sets. Used by the HR team and Hiring Manager/Self.</a:t>
            </a:r>
          </a:p>
          <a:p>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FA4157E7-C790-40B1-8872-5978CEB75B05}" type="slidenum">
              <a:rPr lang="en-US" smtClean="0"/>
              <a:pPr eaLnBrk="1" hangingPunct="1"/>
              <a:t>20</a:t>
            </a:fld>
            <a:endParaRPr lang="en-US" smtClean="0"/>
          </a:p>
        </p:txBody>
      </p:sp>
    </p:spTree>
    <p:extLst>
      <p:ext uri="{BB962C8B-B14F-4D97-AF65-F5344CB8AC3E}">
        <p14:creationId xmlns:p14="http://schemas.microsoft.com/office/powerpoint/2010/main" val="290205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C736EFEA-F702-4DD2-BFD7-C4A91690D3A9}" type="slidenum">
              <a:rPr lang="en-US" smtClean="0"/>
              <a:pPr eaLnBrk="1" hangingPunct="1"/>
              <a:t>21</a:t>
            </a:fld>
            <a:endParaRPr lang="en-US" smtClean="0"/>
          </a:p>
        </p:txBody>
      </p:sp>
    </p:spTree>
    <p:extLst>
      <p:ext uri="{BB962C8B-B14F-4D97-AF65-F5344CB8AC3E}">
        <p14:creationId xmlns:p14="http://schemas.microsoft.com/office/powerpoint/2010/main" val="310542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Highlight the reports as they pertain to the audience presenting</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32FE17D-4F34-4D4C-9BA6-AF6F567E8BD8}" type="slidenum">
              <a:rPr lang="en-US" smtClean="0"/>
              <a:pPr eaLnBrk="1" hangingPunct="1"/>
              <a:t>37</a:t>
            </a:fld>
            <a:endParaRPr lang="en-US" smtClean="0"/>
          </a:p>
        </p:txBody>
      </p:sp>
    </p:spTree>
    <p:extLst>
      <p:ext uri="{BB962C8B-B14F-4D97-AF65-F5344CB8AC3E}">
        <p14:creationId xmlns:p14="http://schemas.microsoft.com/office/powerpoint/2010/main" val="381539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1E5E8FC-097E-4BD1-9889-79E45CD44210}" type="slidenum">
              <a:rPr lang="en-US" sz="1200">
                <a:latin typeface="+mn-lt"/>
              </a:rPr>
              <a:pPr algn="r" fontAlgn="auto">
                <a:spcBef>
                  <a:spcPts val="0"/>
                </a:spcBef>
                <a:spcAft>
                  <a:spcPts val="0"/>
                </a:spcAft>
                <a:defRPr/>
              </a:pPr>
              <a:t>41</a:t>
            </a:fld>
            <a:endParaRPr lang="en-US" sz="1200">
              <a:latin typeface="+mn-lt"/>
            </a:endParaRPr>
          </a:p>
        </p:txBody>
      </p:sp>
    </p:spTree>
    <p:extLst>
      <p:ext uri="{BB962C8B-B14F-4D97-AF65-F5344CB8AC3E}">
        <p14:creationId xmlns:p14="http://schemas.microsoft.com/office/powerpoint/2010/main" val="177837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Note to User:  select one of the application and explain a recent one that you have experience or that relates to client type of buss.</a:t>
            </a:r>
          </a:p>
          <a:p>
            <a:pPr eaLnBrk="1" hangingPunct="1"/>
            <a:endParaRPr lang="en-US" smtClean="0"/>
          </a:p>
          <a:p>
            <a:pPr eaLnBrk="1" hangingPunct="1"/>
            <a:r>
              <a:rPr lang="en-US" smtClean="0"/>
              <a:t>For Example:  I recently had a client utilize the Checkpoint 360 System to provide Leadership Development for their Manager and Supervisory level employees.  They knew that it was important for the Senior Level team to be fully engaged in the process in order to encourage participation at all levels.  The Senior Exec team, including all owners and C-Suite level employees decided to participate in the program before enrolling their Manager and Supervisor teams.  They found that although they originally intended to focus on the Supervisory and Management teams, that the tools was valuable at any level.  They each went on to utilize the Individual Development plan in their own way.  During the process The Executive Overview was presented at the Board meeting for the company and it provided a very clear direction for the company at the highest levels in the organization.  By utilizing this tool at every level, the managers will have a clear understanding that this is something that the organization will continue to utilize at every level.</a:t>
            </a:r>
          </a:p>
          <a:p>
            <a:pPr eaLnBrk="1" hangingPunct="1"/>
            <a:r>
              <a:rPr lang="en-US" smtClean="0"/>
              <a:t> </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D5C58A7E-761F-41C5-8F93-20FBAEC01233}" type="slidenum">
              <a:rPr lang="en-US" smtClean="0"/>
              <a:pPr eaLnBrk="1" hangingPunct="1"/>
              <a:t>58</a:t>
            </a:fld>
            <a:endParaRPr lang="en-US" smtClean="0"/>
          </a:p>
        </p:txBody>
      </p:sp>
    </p:spTree>
    <p:extLst>
      <p:ext uri="{BB962C8B-B14F-4D97-AF65-F5344CB8AC3E}">
        <p14:creationId xmlns:p14="http://schemas.microsoft.com/office/powerpoint/2010/main" val="90942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relationship between Profiles and Loomis in Texas began in December 2005. At that time, Loomis was struggling with an annual employee turnover rate of more than 50 percent across this district. Upper management took a hard look at the situation and concluded that ineffective branch-level leadership was a primary contributing factor.</a:t>
            </a:r>
          </a:p>
          <a:p>
            <a:pPr eaLnBrk="1" hangingPunct="1">
              <a:spcBef>
                <a:spcPct val="0"/>
              </a:spcBef>
            </a:pPr>
            <a:r>
              <a:rPr lang="en-US" smtClean="0"/>
              <a:t>These branch managers were found generally to have mastered the technical, logistical and other operational challenges of the business. Their branches made money. But the costs associated with recruitment and moving existing workers around to keep understaffed sites running were eating significantly into profits. The managers were not </a:t>
            </a:r>
          </a:p>
          <a:p>
            <a:pPr eaLnBrk="1" hangingPunct="1">
              <a:spcBef>
                <a:spcPct val="0"/>
              </a:spcBef>
            </a:pPr>
            <a:r>
              <a:rPr lang="en-US" smtClean="0"/>
              <a:t>incorporating the big-picture costs of turnover into their perspectives</a:t>
            </a:r>
          </a:p>
          <a:p>
            <a:pPr eaLnBrk="1" hangingPunct="1">
              <a:spcBef>
                <a:spcPct val="0"/>
              </a:spcBef>
            </a:pPr>
            <a:r>
              <a:rPr lang="en-US" smtClean="0"/>
              <a:t>on employee relations.</a:t>
            </a:r>
          </a:p>
          <a:p>
            <a:pPr eaLnBrk="1" hangingPunct="1">
              <a:spcBef>
                <a:spcPct val="0"/>
              </a:spcBef>
            </a:pPr>
            <a:r>
              <a:rPr lang="en-US" smtClean="0"/>
              <a:t>Observations, employee complaints and attitude surveys indicated that</a:t>
            </a:r>
          </a:p>
          <a:p>
            <a:pPr eaLnBrk="1" hangingPunct="1">
              <a:spcBef>
                <a:spcPct val="0"/>
              </a:spcBef>
            </a:pPr>
            <a:r>
              <a:rPr lang="en-US" smtClean="0"/>
              <a:t>managers lacked leadership skills. So, with help from Profiles, Loomis</a:t>
            </a:r>
          </a:p>
          <a:p>
            <a:pPr eaLnBrk="1" hangingPunct="1">
              <a:spcBef>
                <a:spcPct val="0"/>
              </a:spcBef>
            </a:pPr>
            <a:r>
              <a:rPr lang="en-US" smtClean="0"/>
              <a:t>embarked on an employee-development effort to change that.</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C78750B5-FA7C-4AC4-859E-BA8C38CC0ED6}" type="slidenum">
              <a:rPr lang="en-US" smtClean="0"/>
              <a:pPr eaLnBrk="1" hangingPunct="1"/>
              <a:t>59</a:t>
            </a:fld>
            <a:endParaRPr lang="en-US" smtClean="0"/>
          </a:p>
        </p:txBody>
      </p:sp>
    </p:spTree>
    <p:extLst>
      <p:ext uri="{BB962C8B-B14F-4D97-AF65-F5344CB8AC3E}">
        <p14:creationId xmlns:p14="http://schemas.microsoft.com/office/powerpoint/2010/main" val="214585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Gives step by step guidelines for a site administrator to start the process</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F6F731B-DD73-4301-8444-BED44E5B979B}" type="slidenum">
              <a:rPr lang="en-US" smtClean="0"/>
              <a:pPr eaLnBrk="1" hangingPunct="1"/>
              <a:t>60</a:t>
            </a:fld>
            <a:endParaRPr lang="en-US" smtClean="0"/>
          </a:p>
        </p:txBody>
      </p:sp>
    </p:spTree>
    <p:extLst>
      <p:ext uri="{BB962C8B-B14F-4D97-AF65-F5344CB8AC3E}">
        <p14:creationId xmlns:p14="http://schemas.microsoft.com/office/powerpoint/2010/main" val="301223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We can help you take a closer look….</a:t>
            </a:r>
          </a:p>
          <a:p>
            <a:pPr eaLnBrk="1" hangingPunct="1"/>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E55E169A-2F18-4D1D-97A2-9668E9B9DE59}" type="slidenum">
              <a:rPr lang="en-US" smtClean="0"/>
              <a:pPr eaLnBrk="1" hangingPunct="1"/>
              <a:t>5</a:t>
            </a:fld>
            <a:endParaRPr lang="en-US" smtClean="0"/>
          </a:p>
        </p:txBody>
      </p:sp>
    </p:spTree>
    <p:extLst>
      <p:ext uri="{BB962C8B-B14F-4D97-AF65-F5344CB8AC3E}">
        <p14:creationId xmlns:p14="http://schemas.microsoft.com/office/powerpoint/2010/main" val="242679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outlines steps taken by site administrator upon completion.</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0372B3F1-411F-46F1-9E5A-7FF262B6CA37}" type="slidenum">
              <a:rPr lang="en-US" smtClean="0"/>
              <a:pPr eaLnBrk="1" hangingPunct="1"/>
              <a:t>61</a:t>
            </a:fld>
            <a:endParaRPr lang="en-US" smtClean="0"/>
          </a:p>
        </p:txBody>
      </p:sp>
    </p:spTree>
    <p:extLst>
      <p:ext uri="{BB962C8B-B14F-4D97-AF65-F5344CB8AC3E}">
        <p14:creationId xmlns:p14="http://schemas.microsoft.com/office/powerpoint/2010/main" val="32568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Outlines procedures for Hiring Manger/Boss when beginning the Checkpoint process.</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EEC6AAB7-E0A1-405D-8A56-D72DFEFC0429}" type="slidenum">
              <a:rPr lang="en-US" smtClean="0"/>
              <a:pPr eaLnBrk="1" hangingPunct="1"/>
              <a:t>62</a:t>
            </a:fld>
            <a:endParaRPr lang="en-US" smtClean="0"/>
          </a:p>
        </p:txBody>
      </p:sp>
    </p:spTree>
    <p:extLst>
      <p:ext uri="{BB962C8B-B14F-4D97-AF65-F5344CB8AC3E}">
        <p14:creationId xmlns:p14="http://schemas.microsoft.com/office/powerpoint/2010/main" val="180612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outlines procedures for Boss/Hiring Manager  upon completion of Survey</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406C101-30EB-4F79-B101-79856F318BD8}" type="slidenum">
              <a:rPr lang="en-US" smtClean="0"/>
              <a:pPr eaLnBrk="1" hangingPunct="1"/>
              <a:t>63</a:t>
            </a:fld>
            <a:endParaRPr lang="en-US" smtClean="0"/>
          </a:p>
        </p:txBody>
      </p:sp>
    </p:spTree>
    <p:extLst>
      <p:ext uri="{BB962C8B-B14F-4D97-AF65-F5344CB8AC3E}">
        <p14:creationId xmlns:p14="http://schemas.microsoft.com/office/powerpoint/2010/main" val="3430513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Slide outlines responsibilities/actions of Executive level in Checkpoint process.</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43FC6B61-CCA7-4545-804D-46F1B939C283}" type="slidenum">
              <a:rPr lang="en-US" smtClean="0"/>
              <a:pPr eaLnBrk="1" hangingPunct="1"/>
              <a:t>64</a:t>
            </a:fld>
            <a:endParaRPr lang="en-US" smtClean="0"/>
          </a:p>
        </p:txBody>
      </p:sp>
    </p:spTree>
    <p:extLst>
      <p:ext uri="{BB962C8B-B14F-4D97-AF65-F5344CB8AC3E}">
        <p14:creationId xmlns:p14="http://schemas.microsoft.com/office/powerpoint/2010/main" val="2574502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Outlines role of Executive Team at end of Checkpoint process</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5521076-45C7-408A-8450-0CA84A81097C}" type="slidenum">
              <a:rPr lang="en-US" smtClean="0"/>
              <a:pPr eaLnBrk="1" hangingPunct="1"/>
              <a:t>65</a:t>
            </a:fld>
            <a:endParaRPr lang="en-US" smtClean="0"/>
          </a:p>
        </p:txBody>
      </p:sp>
    </p:spTree>
    <p:extLst>
      <p:ext uri="{BB962C8B-B14F-4D97-AF65-F5344CB8AC3E}">
        <p14:creationId xmlns:p14="http://schemas.microsoft.com/office/powerpoint/2010/main" val="388199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Dolphin or Shark?  Actually, probably just a dolphin, but we should probably take a closer look and ask a few questions. Let’s put ourselves in this picture.   Maybe we are a dolphin  and someone can perceive us to be a shark? Or the other way around.  If you are trying to accomplish something and people are not perceiving you, your thoughts, goals, intentions accurately we get communication barriers and stalls to progress.  What we offer with the Checkpoint is an opportunity to have the discussion and give us a glimpse of how we are being perceived by others.  Then we can go to work on either changing the way we function  or help us to communicate more effectively to reach our goals, not only as an individual, but as a company.  If everyone is your organization took a closer look at themselves and asked a few questions – think of the impact.</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F09C1651-5119-4EA7-B84C-CC1A18749386}" type="slidenum">
              <a:rPr lang="en-US" smtClean="0"/>
              <a:pPr eaLnBrk="1" hangingPunct="1"/>
              <a:t>6</a:t>
            </a:fld>
            <a:endParaRPr lang="en-US" smtClean="0"/>
          </a:p>
        </p:txBody>
      </p:sp>
    </p:spTree>
    <p:extLst>
      <p:ext uri="{BB962C8B-B14F-4D97-AF65-F5344CB8AC3E}">
        <p14:creationId xmlns:p14="http://schemas.microsoft.com/office/powerpoint/2010/main" val="131957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Executive slide:  </a:t>
            </a:r>
          </a:p>
          <a:p>
            <a:pPr eaLnBrk="1" hangingPunct="1">
              <a:spcBef>
                <a:spcPct val="0"/>
              </a:spcBef>
            </a:pPr>
            <a:r>
              <a:rPr lang="en-US" smtClean="0"/>
              <a:t>Align Core Competencies:  Checkpoint 360 will help you identify those competencies that your Executive and Management team defines as the Core Competencies that will take your organization to the next level.  It will help you make sure that your team understands the priorities of your organization at every level.  </a:t>
            </a:r>
          </a:p>
          <a:p>
            <a:pPr eaLnBrk="1" hangingPunct="1">
              <a:spcBef>
                <a:spcPct val="0"/>
              </a:spcBef>
            </a:pPr>
            <a:r>
              <a:rPr lang="en-US" smtClean="0"/>
              <a:t>Increase Profitability:  By identifying and discussing priorities at every level, your organization will be able to focus on those areas that will grow business and increase profits.</a:t>
            </a:r>
          </a:p>
          <a:p>
            <a:pPr eaLnBrk="1" hangingPunct="1">
              <a:spcBef>
                <a:spcPct val="0"/>
              </a:spcBef>
            </a:pPr>
            <a:r>
              <a:rPr lang="en-US" smtClean="0"/>
              <a:t>Establish Accountability:  The Checkpoint 360 system will help your organization identify areas of growth needed at each level in your organization, develop Individual Development Plan and compare results in a Comparison Report upon completion of the year.  This will help track the progress of the Individual Development Plan and hold people accountable for results.</a:t>
            </a:r>
          </a:p>
          <a:p>
            <a:pPr eaLnBrk="1" hangingPunct="1">
              <a:spcBef>
                <a:spcPct val="0"/>
              </a:spcBef>
            </a:pPr>
            <a:r>
              <a:rPr lang="en-US" smtClean="0"/>
              <a:t>Ecourage Growth:  The Checkpoint 360 will allow your employees and their managers to have an honest and open discussion about their positions and how they are being perceived within your organization.  It will encourage growth, not only individually, but within departments and collectively as an entire organization.</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022C7934-FBE0-4B93-AEE5-C54963BC9FD2}" type="slidenum">
              <a:rPr lang="en-US" smtClean="0"/>
              <a:pPr eaLnBrk="1" hangingPunct="1"/>
              <a:t>7</a:t>
            </a:fld>
            <a:endParaRPr lang="en-US" smtClean="0"/>
          </a:p>
        </p:txBody>
      </p:sp>
    </p:spTree>
    <p:extLst>
      <p:ext uri="{BB962C8B-B14F-4D97-AF65-F5344CB8AC3E}">
        <p14:creationId xmlns:p14="http://schemas.microsoft.com/office/powerpoint/2010/main" val="33678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Hiring Manager/HR slides</a:t>
            </a:r>
          </a:p>
          <a:p>
            <a:pPr eaLnBrk="1" hangingPunct="1">
              <a:spcBef>
                <a:spcPct val="0"/>
              </a:spcBef>
            </a:pPr>
            <a:r>
              <a:rPr lang="en-US" smtClean="0"/>
              <a:t>Clarify Expectations:  The Checkpoint 360 will allow your Managers to clarify their expectations for each of their Direct Reports.  It will create an opportunity for a discussion regarding the most important competencies in each position.  It allows both Manager and Direct Report to discuss their understanding of the most critical skills necessary for any given role.  </a:t>
            </a:r>
          </a:p>
          <a:p>
            <a:pPr eaLnBrk="1" hangingPunct="1">
              <a:spcBef>
                <a:spcPct val="0"/>
              </a:spcBef>
            </a:pPr>
            <a:r>
              <a:rPr lang="en-US" smtClean="0"/>
              <a:t>Enhance Communication:  This tool will give Managers/Direct Reports a starting point for potentially challenging topics of discussion and help less experienced managers learn to coach their direct reports.</a:t>
            </a:r>
          </a:p>
          <a:p>
            <a:pPr eaLnBrk="1" hangingPunct="1">
              <a:spcBef>
                <a:spcPct val="0"/>
              </a:spcBef>
            </a:pPr>
            <a:r>
              <a:rPr lang="en-US" smtClean="0"/>
              <a:t>Increase Productivity:  The Checkpoint 360 will allow your employees to pinpoint those key areas that will help them be more successful and allow them to concentrate on those improvements that will make them more productive and most successful.</a:t>
            </a:r>
          </a:p>
          <a:p>
            <a:pPr eaLnBrk="1" hangingPunct="1">
              <a:spcBef>
                <a:spcPct val="0"/>
              </a:spcBef>
            </a:pPr>
            <a:r>
              <a:rPr lang="en-US" smtClean="0"/>
              <a:t>Establish Accountability:  The Checkpoint 360 system will help your organization identify areas of growth needed at each level in your organization, develop Individual Development Plan and compare results in a Comparison Report upon completion of the year.  This will help track the progress of the Individual Development Plan and hold people accountable for results.</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A0E7DE21-DB17-4F53-AB28-E6D4D160E01E}" type="slidenum">
              <a:rPr lang="en-US" smtClean="0"/>
              <a:pPr eaLnBrk="1" hangingPunct="1"/>
              <a:t>8</a:t>
            </a:fld>
            <a:endParaRPr lang="en-US" smtClean="0"/>
          </a:p>
        </p:txBody>
      </p:sp>
    </p:spTree>
    <p:extLst>
      <p:ext uri="{BB962C8B-B14F-4D97-AF65-F5344CB8AC3E}">
        <p14:creationId xmlns:p14="http://schemas.microsoft.com/office/powerpoint/2010/main" val="137682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HR/HR Administration slides:</a:t>
            </a:r>
          </a:p>
          <a:p>
            <a:pPr eaLnBrk="1" hangingPunct="1">
              <a:spcBef>
                <a:spcPct val="0"/>
              </a:spcBef>
            </a:pPr>
            <a:r>
              <a:rPr lang="en-US" smtClean="0"/>
              <a:t>Clarify Expectations:  The Checkpoint 360 will allow your Managers to clarify their expectations for each of their Direct Reports.  It will create an opportunity for a discussion regarding the most important competencies in each position.  It allows both Manager and Direct Report to discuss their understanding of the most critical skills necessary for any given role.  </a:t>
            </a:r>
          </a:p>
          <a:p>
            <a:pPr eaLnBrk="1" hangingPunct="1">
              <a:spcBef>
                <a:spcPct val="0"/>
              </a:spcBef>
            </a:pPr>
            <a:r>
              <a:rPr lang="en-US" smtClean="0"/>
              <a:t>Enhance Communication:  This tool will give Managers/Direct Reports a starting point for potentially challenging topics of discussion and help less experienced managers learn to coach their direct reports.</a:t>
            </a:r>
          </a:p>
          <a:p>
            <a:pPr eaLnBrk="1" hangingPunct="1">
              <a:spcBef>
                <a:spcPct val="0"/>
              </a:spcBef>
            </a:pPr>
            <a:r>
              <a:rPr lang="en-US" smtClean="0"/>
              <a:t>Increase Productivity:  The Checkpoint 360 will allow your employees to pinpoint those key areas that will help them be more successful and allow them to concentrate on those improvements that will make them more productive and most successful.</a:t>
            </a:r>
          </a:p>
          <a:p>
            <a:pPr eaLnBrk="1" hangingPunct="1">
              <a:spcBef>
                <a:spcPct val="0"/>
              </a:spcBef>
            </a:pPr>
            <a:r>
              <a:rPr lang="en-US" smtClean="0"/>
              <a:t>Establish Accountability:  The Checkpoint 360 system will help your organization identify areas of growth needed at each level in your organization, develop Individual Development Plan and compare results in a Comparison Report upon completion of the year.  This will help track the progress of the Individual Development Plan and hold people accountable for results.</a:t>
            </a:r>
          </a:p>
          <a:p>
            <a:pPr eaLnBrk="1" hangingPunct="1">
              <a:spcBef>
                <a:spcPct val="0"/>
              </a:spcBef>
            </a:pPr>
            <a:r>
              <a:rPr lang="en-US" smtClean="0"/>
              <a:t>EASY TO ADMINISTER:  This system is easy to administer and easy to implement.  You will see later in our presentation that all of the information is easy to access in a site specifically designed to house your organizations information.  Easy to access and easy to utilize!</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8212D5C4-15A8-44FF-9E36-8C4743CB6553}" type="slidenum">
              <a:rPr lang="en-US" smtClean="0"/>
              <a:pPr eaLnBrk="1" hangingPunct="1"/>
              <a:t>9</a:t>
            </a:fld>
            <a:endParaRPr lang="en-US" smtClean="0"/>
          </a:p>
        </p:txBody>
      </p:sp>
    </p:spTree>
    <p:extLst>
      <p:ext uri="{BB962C8B-B14F-4D97-AF65-F5344CB8AC3E}">
        <p14:creationId xmlns:p14="http://schemas.microsoft.com/office/powerpoint/2010/main" val="327229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Likert Scale</a:t>
            </a:r>
          </a:p>
          <a:p>
            <a:pPr eaLnBrk="1" hangingPunct="1">
              <a:spcBef>
                <a:spcPct val="0"/>
              </a:spcBef>
            </a:pPr>
            <a:r>
              <a:rPr lang="en-US" smtClean="0"/>
              <a:t>by Saul Mcleod, published 2008 </a:t>
            </a:r>
          </a:p>
          <a:p>
            <a:pPr eaLnBrk="1" hangingPunct="1">
              <a:spcBef>
                <a:spcPct val="0"/>
              </a:spcBef>
            </a:pPr>
            <a:r>
              <a:rPr lang="en-US" smtClean="0"/>
              <a:t>Various kinds of rating scales have been developed to measure attitudes directly (i.e. the person knows their attitude is being studied). The most widely used is the Likert Scale.</a:t>
            </a:r>
          </a:p>
          <a:p>
            <a:pPr eaLnBrk="1" hangingPunct="1">
              <a:spcBef>
                <a:spcPct val="0"/>
              </a:spcBef>
            </a:pPr>
            <a:r>
              <a:rPr lang="en-US" smtClean="0"/>
              <a:t>Likert (1932) developed the principle of measuring attitudes by asking people to respond to a series of statements about a topic, in terms of the extent to which they agree with them, and so tapping into the cognitive and affective components of attitudes.</a:t>
            </a:r>
          </a:p>
          <a:p>
            <a:pPr eaLnBrk="1" hangingPunct="1">
              <a:spcBef>
                <a:spcPct val="0"/>
              </a:spcBef>
            </a:pPr>
            <a:r>
              <a:rPr lang="en-US" smtClean="0"/>
              <a:t>Likert-type or frequency scales use fixed choice response formats and are designed to measure attitudes or opinions (Bowling 1997, Burns &amp; Grove 1997). These ordinal scales measure levels of agreement/disagreement. </a:t>
            </a:r>
          </a:p>
          <a:p>
            <a:pPr eaLnBrk="1" hangingPunct="1">
              <a:spcBef>
                <a:spcPct val="0"/>
              </a:spcBef>
            </a:pPr>
            <a:r>
              <a:rPr lang="en-US" smtClean="0"/>
              <a:t>A Likert-type scale assumes that the strength/intensity of experience is linear, i.e. on a continuum from strongly agree to strongly disagree, and makes the assumption that attitudes can be measured. Respondents may be offered a choice of five to seven or even nine pre-coded responses with the neutral point being neither agree nor disagree. </a:t>
            </a:r>
          </a:p>
          <a:p>
            <a:pPr eaLnBrk="1" hangingPunct="1">
              <a:spcBef>
                <a:spcPct val="0"/>
              </a:spcBef>
            </a:pPr>
            <a:r>
              <a:rPr lang="en-US" smtClean="0"/>
              <a:t>In it final form, the Likert Scale is a five (or seven) point scale which is used to allow the individual to express how much they agree or disagree with a particular statement.</a:t>
            </a:r>
          </a:p>
          <a:p>
            <a:pPr eaLnBrk="1" hangingPunct="1">
              <a:spcBef>
                <a:spcPct val="0"/>
              </a:spcBef>
            </a:pPr>
            <a:r>
              <a:rPr lang="en-US" smtClean="0"/>
              <a:t>For example: </a:t>
            </a:r>
          </a:p>
          <a:p>
            <a:pPr eaLnBrk="1" hangingPunct="1">
              <a:spcBef>
                <a:spcPct val="0"/>
              </a:spcBef>
            </a:pPr>
            <a:r>
              <a:rPr lang="en-US" smtClean="0"/>
              <a:t>I believe that ecological questions are the most important issues facing human beings today.</a:t>
            </a:r>
          </a:p>
          <a:p>
            <a:pPr eaLnBrk="1" hangingPunct="1">
              <a:spcBef>
                <a:spcPct val="0"/>
              </a:spcBef>
            </a:pPr>
            <a:r>
              <a:rPr lang="en-US" smtClean="0"/>
              <a:t>Strongly agree / agree / don’t know / disagree / strongly disagree</a:t>
            </a:r>
          </a:p>
          <a:p>
            <a:pPr eaLnBrk="1" hangingPunct="1">
              <a:spcBef>
                <a:spcPct val="0"/>
              </a:spcBef>
            </a:pPr>
            <a:r>
              <a:rPr lang="en-US" smtClean="0"/>
              <a:t>Each of the five (or seven) reponses would have a numerical value which would be used to measure the attitude under investigation</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A5A3E06C-0544-421B-9A39-92E4668E348D}" type="slidenum">
              <a:rPr lang="en-US" smtClean="0"/>
              <a:pPr eaLnBrk="1" hangingPunct="1"/>
              <a:t>12</a:t>
            </a:fld>
            <a:endParaRPr lang="en-US" smtClean="0"/>
          </a:p>
        </p:txBody>
      </p:sp>
    </p:spTree>
    <p:extLst>
      <p:ext uri="{BB962C8B-B14F-4D97-AF65-F5344CB8AC3E}">
        <p14:creationId xmlns:p14="http://schemas.microsoft.com/office/powerpoint/2010/main" val="114960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D6C63F5-B75A-4CDC-A716-1CEC8650BBB5}" type="slidenum">
              <a:rPr lang="en-US" smtClean="0"/>
              <a:pPr eaLnBrk="1" hangingPunct="1"/>
              <a:t>13</a:t>
            </a:fld>
            <a:endParaRPr lang="en-US" smtClean="0"/>
          </a:p>
        </p:txBody>
      </p:sp>
      <p:sp>
        <p:nvSpPr>
          <p:cNvPr id="12390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5200" eaLnBrk="0" hangingPunct="0">
              <a:defRPr>
                <a:solidFill>
                  <a:schemeClr val="tx1"/>
                </a:solidFill>
                <a:latin typeface="Arial" charset="0"/>
                <a:cs typeface="Arial" charset="0"/>
              </a:defRPr>
            </a:lvl1pPr>
            <a:lvl2pPr marL="742950" indent="-285750" defTabSz="965200" eaLnBrk="0" hangingPunct="0">
              <a:defRPr>
                <a:solidFill>
                  <a:schemeClr val="tx1"/>
                </a:solidFill>
                <a:latin typeface="Arial" charset="0"/>
                <a:cs typeface="Arial" charset="0"/>
              </a:defRPr>
            </a:lvl2pPr>
            <a:lvl3pPr marL="1143000" indent="-228600" defTabSz="965200" eaLnBrk="0" hangingPunct="0">
              <a:defRPr>
                <a:solidFill>
                  <a:schemeClr val="tx1"/>
                </a:solidFill>
                <a:latin typeface="Arial" charset="0"/>
                <a:cs typeface="Arial" charset="0"/>
              </a:defRPr>
            </a:lvl3pPr>
            <a:lvl4pPr marL="1600200" indent="-228600" defTabSz="965200" eaLnBrk="0" hangingPunct="0">
              <a:defRPr>
                <a:solidFill>
                  <a:schemeClr val="tx1"/>
                </a:solidFill>
                <a:latin typeface="Arial" charset="0"/>
                <a:cs typeface="Arial" charset="0"/>
              </a:defRPr>
            </a:lvl4pPr>
            <a:lvl5pPr marL="2057400" indent="-228600" defTabSz="965200" eaLnBrk="0" hangingPunct="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algn="r"/>
            <a:fld id="{0B89D5E5-FAB3-4E3D-81C3-254ECCE93897}" type="slidenum">
              <a:rPr lang="en-US" sz="1300">
                <a:latin typeface="Times New Roman" pitchFamily="18" charset="0"/>
              </a:rPr>
              <a:pPr algn="r"/>
              <a:t>13</a:t>
            </a:fld>
            <a:endParaRPr lang="en-US" sz="1300">
              <a:latin typeface="Times New Roman" pitchFamily="18" charset="0"/>
            </a:endParaRPr>
          </a:p>
        </p:txBody>
      </p:sp>
      <p:sp>
        <p:nvSpPr>
          <p:cNvPr id="12390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smtClean="0"/>
              <a:t>To measure your Leadership Charisma we use an online system called Checkpoint.</a:t>
            </a:r>
          </a:p>
          <a:p>
            <a:pPr eaLnBrk="1" hangingPunct="1">
              <a:spcBef>
                <a:spcPct val="0"/>
              </a:spcBef>
            </a:pPr>
            <a:endParaRPr lang="en-US" sz="1100" smtClean="0"/>
          </a:p>
          <a:p>
            <a:pPr eaLnBrk="1" hangingPunct="1">
              <a:spcBef>
                <a:spcPct val="0"/>
              </a:spcBef>
            </a:pPr>
            <a:r>
              <a:rPr lang="en-US" sz="1100" smtClean="0"/>
              <a:t>The Checkpoint has a behavioral model that includes 70 very clear leader behaviors – things like ‘Listen carefully without interrupting’, ‘Gives recognition to producers of high quality work’, ‘Keeps a positive outlook’ and so on.  These 70 behaviors have been shown to be those that highly successful, and charismatic, leaders share in common.  Every year we assess hundreds of thousands of leaders worldwide using the model.</a:t>
            </a:r>
          </a:p>
          <a:p>
            <a:pPr eaLnBrk="1" hangingPunct="1">
              <a:spcBef>
                <a:spcPct val="0"/>
              </a:spcBef>
            </a:pPr>
            <a:endParaRPr lang="en-US" sz="1100" smtClean="0"/>
          </a:p>
          <a:p>
            <a:pPr eaLnBrk="1" hangingPunct="1">
              <a:spcBef>
                <a:spcPct val="0"/>
              </a:spcBef>
            </a:pPr>
            <a:r>
              <a:rPr lang="en-US" sz="1100" smtClean="0"/>
              <a:t>The approach is straightforward.  &lt;CLICK&gt;  First we ask the people who work for you, your ‘Direct Reports’, to rate you on each of these 70 behaviors.   Then we have you rate yourself on those behaviors &lt;CLICK&gt;.  Finally we ask your boss and your peer managers to rate you too &lt;CLICK).  Other than your Boss's input the other raters get to provide their feedback to you on  completely confidential and anonymous basis.  It takes each person just 15 minutes online to provide this input – and it’s all online for convenience. &lt;CLICK&gt;</a:t>
            </a:r>
          </a:p>
          <a:p>
            <a:pPr eaLnBrk="1" hangingPunct="1">
              <a:spcBef>
                <a:spcPct val="0"/>
              </a:spcBef>
            </a:pPr>
            <a:endParaRPr lang="en-US" sz="1100" smtClean="0"/>
          </a:p>
        </p:txBody>
      </p:sp>
      <p:sp>
        <p:nvSpPr>
          <p:cNvPr id="12391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fld id="{B7654ADB-C3E5-419B-BBBA-77F75F259798}" type="slidenum">
              <a:rPr lang="en-US" sz="1200">
                <a:latin typeface="Calibri" pitchFamily="34" charset="0"/>
              </a:rPr>
              <a:pPr algn="r" eaLnBrk="1" hangingPunct="1"/>
              <a:t>13</a:t>
            </a:fld>
            <a:endParaRPr lang="en-US" sz="1200">
              <a:latin typeface="Calibri" pitchFamily="34" charset="0"/>
            </a:endParaRPr>
          </a:p>
        </p:txBody>
      </p:sp>
    </p:spTree>
    <p:extLst>
      <p:ext uri="{BB962C8B-B14F-4D97-AF65-F5344CB8AC3E}">
        <p14:creationId xmlns:p14="http://schemas.microsoft.com/office/powerpoint/2010/main" val="427569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0AF3B1F4-44B1-4418-93E9-0FBDE35101FA}" type="slidenum">
              <a:rPr lang="en-US" smtClean="0"/>
              <a:pPr eaLnBrk="1" hangingPunct="1"/>
              <a:t>16</a:t>
            </a:fld>
            <a:endParaRPr lang="en-US" smtClean="0"/>
          </a:p>
        </p:txBody>
      </p:sp>
    </p:spTree>
    <p:extLst>
      <p:ext uri="{BB962C8B-B14F-4D97-AF65-F5344CB8AC3E}">
        <p14:creationId xmlns:p14="http://schemas.microsoft.com/office/powerpoint/2010/main" val="2605105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1" descr="PPP_SGLOB_TLE_International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a:extLst/>
        </p:spPr>
        <p:txBody>
          <a:bodyPr/>
          <a:lstStyle>
            <a:lvl1pPr algn="ctr">
              <a:defRPr sz="41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2930525" y="4724400"/>
            <a:ext cx="5984875" cy="838200"/>
          </a:xfrm>
          <a:extLst/>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0" y="6692900"/>
            <a:ext cx="1905000" cy="165100"/>
          </a:xfrm>
        </p:spPr>
        <p:txBody>
          <a:bodyPr/>
          <a:lstStyle>
            <a:lvl1pPr>
              <a:defRPr sz="1100">
                <a:solidFill>
                  <a:srgbClr val="1F474F"/>
                </a:solidFill>
              </a:defRPr>
            </a:lvl1pPr>
          </a:lstStyle>
          <a:p>
            <a:pPr>
              <a:defRPr/>
            </a:pPr>
            <a:fld id="{42E005A6-6B95-41B4-B6CE-69A68AE1B030}" type="datetimeFigureOut">
              <a:rPr lang="en-US"/>
              <a:pPr>
                <a:defRPr/>
              </a:pPr>
              <a:t>9/17/2014</a:t>
            </a:fld>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rgbClr val="1F474F"/>
                </a:solidFill>
              </a:defRPr>
            </a:lvl1pPr>
          </a:lstStyle>
          <a:p>
            <a:pPr>
              <a:defRPr/>
            </a:pPr>
            <a:fld id="{D1B749E6-CF95-4C43-BFF2-183E505A77B6}" type="slidenum">
              <a:rPr lang="en-US"/>
              <a:pPr>
                <a:defRPr/>
              </a:pPr>
              <a:t>‹#›</a:t>
            </a:fld>
            <a:endParaRPr lang="en-US"/>
          </a:p>
        </p:txBody>
      </p:sp>
    </p:spTree>
    <p:extLst>
      <p:ext uri="{BB962C8B-B14F-4D97-AF65-F5344CB8AC3E}">
        <p14:creationId xmlns:p14="http://schemas.microsoft.com/office/powerpoint/2010/main" val="347320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pPr>
              <a:defRPr/>
            </a:pPr>
            <a:r>
              <a:rPr lang="en-US"/>
              <a:t>© 2011 Profiles International</a:t>
            </a:r>
          </a:p>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BD6B857-FAD7-4063-9FC3-1B32D4F2F191}" type="slidenum">
              <a:rPr lang="en-US"/>
              <a:pPr>
                <a:defRPr/>
              </a:pPr>
              <a:t>‹#›</a:t>
            </a:fld>
            <a:endParaRPr lang="en-US"/>
          </a:p>
        </p:txBody>
      </p:sp>
    </p:spTree>
    <p:extLst>
      <p:ext uri="{BB962C8B-B14F-4D97-AF65-F5344CB8AC3E}">
        <p14:creationId xmlns:p14="http://schemas.microsoft.com/office/powerpoint/2010/main" val="114897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2011 Profiles International</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8E370-3294-4BAE-B764-B988699359DB}" type="slidenum">
              <a:rPr lang="en-US"/>
              <a:pPr>
                <a:defRPr/>
              </a:pPr>
              <a:t>‹#›</a:t>
            </a:fld>
            <a:endParaRPr lang="en-US"/>
          </a:p>
        </p:txBody>
      </p:sp>
    </p:spTree>
    <p:extLst>
      <p:ext uri="{BB962C8B-B14F-4D97-AF65-F5344CB8AC3E}">
        <p14:creationId xmlns:p14="http://schemas.microsoft.com/office/powerpoint/2010/main" val="200995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72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1" descr="PPP_SGLOB_TLE_International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a:extLst/>
        </p:spPr>
        <p:txBody>
          <a:bodyPr/>
          <a:lstStyle>
            <a:lvl1pPr algn="ctr">
              <a:defRPr sz="41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2930525" y="4724400"/>
            <a:ext cx="5984875" cy="838200"/>
          </a:xfrm>
          <a:extLst/>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0" y="6692900"/>
            <a:ext cx="1905000" cy="165100"/>
          </a:xfrm>
        </p:spPr>
        <p:txBody>
          <a:bodyPr/>
          <a:lstStyle>
            <a:lvl1pPr>
              <a:defRPr sz="1100">
                <a:solidFill>
                  <a:srgbClr val="1F474F"/>
                </a:solidFill>
              </a:defRPr>
            </a:lvl1pPr>
          </a:lstStyle>
          <a:p>
            <a:pPr>
              <a:defRPr/>
            </a:pPr>
            <a:fld id="{11B9B4C9-623C-4759-9FE1-2448CF0EBFBF}" type="datetimeFigureOut">
              <a:rPr lang="en-US"/>
              <a:pPr>
                <a:defRPr/>
              </a:pPr>
              <a:t>9/17/2014</a:t>
            </a:fld>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rgbClr val="1F474F"/>
                </a:solidFill>
              </a:defRPr>
            </a:lvl1pPr>
          </a:lstStyle>
          <a:p>
            <a:pPr>
              <a:defRPr/>
            </a:pPr>
            <a:fld id="{C925884D-0F7F-4979-8D72-20713FE85C15}" type="slidenum">
              <a:rPr lang="en-US"/>
              <a:pPr>
                <a:defRPr/>
              </a:pPr>
              <a:t>‹#›</a:t>
            </a:fld>
            <a:endParaRPr lang="en-US"/>
          </a:p>
        </p:txBody>
      </p:sp>
    </p:spTree>
    <p:extLst>
      <p:ext uri="{BB962C8B-B14F-4D97-AF65-F5344CB8AC3E}">
        <p14:creationId xmlns:p14="http://schemas.microsoft.com/office/powerpoint/2010/main" val="346210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fld id="{CCADC261-FAD8-4F0C-B4E6-D5E21069D6AF}" type="datetimeFigureOut">
              <a:rPr lang="en-US"/>
              <a:pPr>
                <a:defRPr/>
              </a:pPr>
              <a:t>9/17/2014</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4D7E611-01C5-4CCA-BD39-61EF345A14EE}" type="slidenum">
              <a:rPr lang="en-US"/>
              <a:pPr>
                <a:defRPr/>
              </a:pPr>
              <a:t>‹#›</a:t>
            </a:fld>
            <a:endParaRPr lang="en-US"/>
          </a:p>
        </p:txBody>
      </p:sp>
    </p:spTree>
    <p:extLst>
      <p:ext uri="{BB962C8B-B14F-4D97-AF65-F5344CB8AC3E}">
        <p14:creationId xmlns:p14="http://schemas.microsoft.com/office/powerpoint/2010/main" val="242322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34B91F-5A3F-4B5D-990E-10D0AE382373}" type="slidenum">
              <a:rPr lang="en-US"/>
              <a:pPr>
                <a:defRPr/>
              </a:pPr>
              <a:t>‹#›</a:t>
            </a:fld>
            <a:endParaRPr lang="en-US"/>
          </a:p>
        </p:txBody>
      </p:sp>
    </p:spTree>
    <p:extLst>
      <p:ext uri="{BB962C8B-B14F-4D97-AF65-F5344CB8AC3E}">
        <p14:creationId xmlns:p14="http://schemas.microsoft.com/office/powerpoint/2010/main" val="170946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9362C1C-5D17-4D34-A6DD-B24E18973E25}" type="slidenum">
              <a:rPr lang="en-US"/>
              <a:pPr>
                <a:defRPr/>
              </a:pPr>
              <a:t>‹#›</a:t>
            </a:fld>
            <a:endParaRPr lang="en-US"/>
          </a:p>
        </p:txBody>
      </p:sp>
    </p:spTree>
    <p:extLst>
      <p:ext uri="{BB962C8B-B14F-4D97-AF65-F5344CB8AC3E}">
        <p14:creationId xmlns:p14="http://schemas.microsoft.com/office/powerpoint/2010/main" val="313918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F7ABC11-6829-4C1D-8209-DF51273B4F07}" type="slidenum">
              <a:rPr lang="en-US"/>
              <a:pPr>
                <a:defRPr/>
              </a:pPr>
              <a:t>‹#›</a:t>
            </a:fld>
            <a:endParaRPr lang="en-US"/>
          </a:p>
        </p:txBody>
      </p:sp>
    </p:spTree>
    <p:extLst>
      <p:ext uri="{BB962C8B-B14F-4D97-AF65-F5344CB8AC3E}">
        <p14:creationId xmlns:p14="http://schemas.microsoft.com/office/powerpoint/2010/main" val="366943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43231E1-A145-454C-B919-333B2CFF5E0F}" type="slidenum">
              <a:rPr lang="en-US"/>
              <a:pPr>
                <a:defRPr/>
              </a:pPr>
              <a:t>‹#›</a:t>
            </a:fld>
            <a:endParaRPr lang="en-US"/>
          </a:p>
        </p:txBody>
      </p:sp>
    </p:spTree>
    <p:extLst>
      <p:ext uri="{BB962C8B-B14F-4D97-AF65-F5344CB8AC3E}">
        <p14:creationId xmlns:p14="http://schemas.microsoft.com/office/powerpoint/2010/main" val="962976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AFD941F4-FF54-45AC-BF88-0DACF101B337}" type="slidenum">
              <a:rPr lang="en-US"/>
              <a:pPr>
                <a:defRPr/>
              </a:pPr>
              <a:t>‹#›</a:t>
            </a:fld>
            <a:endParaRPr lang="en-US"/>
          </a:p>
        </p:txBody>
      </p:sp>
    </p:spTree>
    <p:extLst>
      <p:ext uri="{BB962C8B-B14F-4D97-AF65-F5344CB8AC3E}">
        <p14:creationId xmlns:p14="http://schemas.microsoft.com/office/powerpoint/2010/main" val="36677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pPr>
              <a:defRPr/>
            </a:pPr>
            <a:r>
              <a:rPr lang="en-US"/>
              <a:t>© 2011 Profiles International</a:t>
            </a:r>
          </a:p>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AD8749-7DCF-4724-BCC4-2D44E5D51180}" type="slidenum">
              <a:rPr lang="en-US"/>
              <a:pPr>
                <a:defRPr/>
              </a:pPr>
              <a:t>‹#›</a:t>
            </a:fld>
            <a:endParaRPr lang="en-US"/>
          </a:p>
        </p:txBody>
      </p:sp>
    </p:spTree>
    <p:extLst>
      <p:ext uri="{BB962C8B-B14F-4D97-AF65-F5344CB8AC3E}">
        <p14:creationId xmlns:p14="http://schemas.microsoft.com/office/powerpoint/2010/main" val="51477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D3DCEC-DB25-4217-9FB2-71885382C0DE}" type="slidenum">
              <a:rPr lang="en-US"/>
              <a:pPr>
                <a:defRPr/>
              </a:pPr>
              <a:t>‹#›</a:t>
            </a:fld>
            <a:endParaRPr lang="en-US"/>
          </a:p>
        </p:txBody>
      </p:sp>
    </p:spTree>
    <p:extLst>
      <p:ext uri="{BB962C8B-B14F-4D97-AF65-F5344CB8AC3E}">
        <p14:creationId xmlns:p14="http://schemas.microsoft.com/office/powerpoint/2010/main" val="38758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E2A8468-3AEF-4ADF-8A04-046D14BF9CCB}" type="slidenum">
              <a:rPr lang="en-US"/>
              <a:pPr>
                <a:defRPr/>
              </a:pPr>
              <a:t>‹#›</a:t>
            </a:fld>
            <a:endParaRPr lang="en-US"/>
          </a:p>
        </p:txBody>
      </p:sp>
    </p:spTree>
    <p:extLst>
      <p:ext uri="{BB962C8B-B14F-4D97-AF65-F5344CB8AC3E}">
        <p14:creationId xmlns:p14="http://schemas.microsoft.com/office/powerpoint/2010/main" val="3115286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fld id="{2316A465-9EAF-44B8-ABF8-1CACDE0E1806}" type="datetimeFigureOut">
              <a:rPr lang="en-US"/>
              <a:pPr>
                <a:defRPr/>
              </a:pPr>
              <a:t>9/17/2014</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316C10F-F15E-4F38-9A9C-EFEEBE77421A}" type="slidenum">
              <a:rPr lang="en-US"/>
              <a:pPr>
                <a:defRPr/>
              </a:pPr>
              <a:t>‹#›</a:t>
            </a:fld>
            <a:endParaRPr lang="en-US"/>
          </a:p>
        </p:txBody>
      </p:sp>
    </p:spTree>
    <p:extLst>
      <p:ext uri="{BB962C8B-B14F-4D97-AF65-F5344CB8AC3E}">
        <p14:creationId xmlns:p14="http://schemas.microsoft.com/office/powerpoint/2010/main" val="1016998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fld id="{1CA67FF3-8680-43EB-951F-9BB054AA9B0C}" type="datetimeFigureOut">
              <a:rPr lang="en-US"/>
              <a:pPr>
                <a:defRPr/>
              </a:pPr>
              <a:t>9/17/2014</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E02174F-3DA2-4105-A6F1-06D65110C4C2}" type="slidenum">
              <a:rPr lang="en-US"/>
              <a:pPr>
                <a:defRPr/>
              </a:pPr>
              <a:t>‹#›</a:t>
            </a:fld>
            <a:endParaRPr lang="en-US"/>
          </a:p>
        </p:txBody>
      </p:sp>
    </p:spTree>
    <p:extLst>
      <p:ext uri="{BB962C8B-B14F-4D97-AF65-F5344CB8AC3E}">
        <p14:creationId xmlns:p14="http://schemas.microsoft.com/office/powerpoint/2010/main" val="1405182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85CBC305-9A5A-49FA-972A-A4BA106A5263}"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C368F-4573-4F92-9FC7-7A905F75279B}" type="slidenum">
              <a:rPr lang="en-US"/>
              <a:pPr>
                <a:defRPr/>
              </a:pPr>
              <a:t>‹#›</a:t>
            </a:fld>
            <a:endParaRPr lang="en-US"/>
          </a:p>
        </p:txBody>
      </p:sp>
    </p:spTree>
    <p:extLst>
      <p:ext uri="{BB962C8B-B14F-4D97-AF65-F5344CB8AC3E}">
        <p14:creationId xmlns:p14="http://schemas.microsoft.com/office/powerpoint/2010/main" val="2383593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87E95361-CE88-45EA-9CF1-998CF94C8D8D}"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EDD3AF-72B2-403B-84BA-8608E5100288}" type="slidenum">
              <a:rPr lang="en-US"/>
              <a:pPr>
                <a:defRPr/>
              </a:pPr>
              <a:t>‹#›</a:t>
            </a:fld>
            <a:endParaRPr lang="en-US"/>
          </a:p>
        </p:txBody>
      </p:sp>
    </p:spTree>
    <p:extLst>
      <p:ext uri="{BB962C8B-B14F-4D97-AF65-F5344CB8AC3E}">
        <p14:creationId xmlns:p14="http://schemas.microsoft.com/office/powerpoint/2010/main" val="2435850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45E08242-D3A5-45B6-B04E-0134E0266742}"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8AC78-13B0-4F2A-9231-4D29B74EAC2E}" type="slidenum">
              <a:rPr lang="en-US"/>
              <a:pPr>
                <a:defRPr/>
              </a:pPr>
              <a:t>‹#›</a:t>
            </a:fld>
            <a:endParaRPr lang="en-US"/>
          </a:p>
        </p:txBody>
      </p:sp>
    </p:spTree>
    <p:extLst>
      <p:ext uri="{BB962C8B-B14F-4D97-AF65-F5344CB8AC3E}">
        <p14:creationId xmlns:p14="http://schemas.microsoft.com/office/powerpoint/2010/main" val="3105899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tint val="75000"/>
                  </a:schemeClr>
                </a:solidFill>
              </a:defRPr>
            </a:lvl1pPr>
          </a:lstStyle>
          <a:p>
            <a:pPr>
              <a:defRPr/>
            </a:pPr>
            <a:fld id="{0C7BEB61-AEB0-4DFA-BFAF-F7F15FC8EC42}" type="datetimeFigureOut">
              <a:rPr lang="en-US"/>
              <a:pPr>
                <a:defRPr/>
              </a:pPr>
              <a:t>9/17/2014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591ADE-077C-45D6-B6C0-F2B6B579233F}" type="slidenum">
              <a:rPr lang="en-US"/>
              <a:pPr>
                <a:defRPr/>
              </a:pPr>
              <a:t>‹#›</a:t>
            </a:fld>
            <a:endParaRPr lang="en-US"/>
          </a:p>
        </p:txBody>
      </p:sp>
    </p:spTree>
    <p:extLst>
      <p:ext uri="{BB962C8B-B14F-4D97-AF65-F5344CB8AC3E}">
        <p14:creationId xmlns:p14="http://schemas.microsoft.com/office/powerpoint/2010/main" val="1096492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tx1">
                    <a:tint val="75000"/>
                  </a:schemeClr>
                </a:solidFill>
              </a:defRPr>
            </a:lvl1pPr>
          </a:lstStyle>
          <a:p>
            <a:pPr>
              <a:defRPr/>
            </a:pPr>
            <a:fld id="{BA1C67D5-9B4A-4FAE-85CB-A9D37B608216}" type="datetimeFigureOut">
              <a:rPr lang="en-US"/>
              <a:pPr>
                <a:defRPr/>
              </a:pPr>
              <a:t>9/17/2014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73A97B7-5356-4574-94C5-B72D75183BE8}" type="slidenum">
              <a:rPr lang="en-US"/>
              <a:pPr>
                <a:defRPr/>
              </a:pPr>
              <a:t>‹#›</a:t>
            </a:fld>
            <a:endParaRPr lang="en-US"/>
          </a:p>
        </p:txBody>
      </p:sp>
    </p:spTree>
    <p:extLst>
      <p:ext uri="{BB962C8B-B14F-4D97-AF65-F5344CB8AC3E}">
        <p14:creationId xmlns:p14="http://schemas.microsoft.com/office/powerpoint/2010/main" val="3101573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tint val="75000"/>
                  </a:schemeClr>
                </a:solidFill>
              </a:defRPr>
            </a:lvl1pPr>
          </a:lstStyle>
          <a:p>
            <a:pPr>
              <a:defRPr/>
            </a:pPr>
            <a:fld id="{3D76CB16-AFDF-4284-A4AC-1EF7A49B60F6}" type="datetimeFigureOut">
              <a:rPr lang="en-US"/>
              <a:pPr>
                <a:defRPr/>
              </a:pPr>
              <a:t>9/17/2014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68292EA-2BAD-41EF-9691-8BF299D9DA4C}" type="slidenum">
              <a:rPr lang="en-US"/>
              <a:pPr>
                <a:defRPr/>
              </a:pPr>
              <a:t>‹#›</a:t>
            </a:fld>
            <a:endParaRPr lang="en-US"/>
          </a:p>
        </p:txBody>
      </p:sp>
    </p:spTree>
    <p:extLst>
      <p:ext uri="{BB962C8B-B14F-4D97-AF65-F5344CB8AC3E}">
        <p14:creationId xmlns:p14="http://schemas.microsoft.com/office/powerpoint/2010/main" val="76058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prstClr val="black"/>
                </a:solidFill>
              </a:defRPr>
            </a:lvl1pPr>
          </a:lstStyle>
          <a:p>
            <a:pPr>
              <a:defRPr/>
            </a:pPr>
            <a:r>
              <a:rPr lang="en-US"/>
              <a:t>© 2011 Profiles International</a:t>
            </a:r>
          </a:p>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860C705-4E44-4F77-B04D-E8A505CEAAFF}" type="slidenum">
              <a:rPr lang="en-US"/>
              <a:pPr>
                <a:defRPr/>
              </a:pPr>
              <a:t>‹#›</a:t>
            </a:fld>
            <a:endParaRPr lang="en-US"/>
          </a:p>
        </p:txBody>
      </p:sp>
    </p:spTree>
    <p:extLst>
      <p:ext uri="{BB962C8B-B14F-4D97-AF65-F5344CB8AC3E}">
        <p14:creationId xmlns:p14="http://schemas.microsoft.com/office/powerpoint/2010/main" val="14923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tint val="75000"/>
                  </a:schemeClr>
                </a:solidFill>
              </a:defRPr>
            </a:lvl1pPr>
          </a:lstStyle>
          <a:p>
            <a:pPr>
              <a:defRPr/>
            </a:pPr>
            <a:fld id="{55754B49-1B99-46C2-8ADB-B175A74AF53E}" type="datetimeFigureOut">
              <a:rPr lang="en-US"/>
              <a:pPr>
                <a:defRPr/>
              </a:pPr>
              <a:t>9/17/2014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835554B-F033-4C10-B7D2-56266992FD4D}" type="slidenum">
              <a:rPr lang="en-US"/>
              <a:pPr>
                <a:defRPr/>
              </a:pPr>
              <a:t>‹#›</a:t>
            </a:fld>
            <a:endParaRPr lang="en-US"/>
          </a:p>
        </p:txBody>
      </p:sp>
    </p:spTree>
    <p:extLst>
      <p:ext uri="{BB962C8B-B14F-4D97-AF65-F5344CB8AC3E}">
        <p14:creationId xmlns:p14="http://schemas.microsoft.com/office/powerpoint/2010/main" val="2959828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tint val="75000"/>
                  </a:schemeClr>
                </a:solidFill>
              </a:defRPr>
            </a:lvl1pPr>
          </a:lstStyle>
          <a:p>
            <a:pPr>
              <a:defRPr/>
            </a:pPr>
            <a:fld id="{05346DA2-37B9-41FD-AECA-3313D529A689}" type="datetimeFigureOut">
              <a:rPr lang="en-US"/>
              <a:pPr>
                <a:defRPr/>
              </a:pPr>
              <a:t>9/17/2014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4B4AFC3-DCD5-4404-B589-BAAA2FC0BFF8}" type="slidenum">
              <a:rPr lang="en-US"/>
              <a:pPr>
                <a:defRPr/>
              </a:pPr>
              <a:t>‹#›</a:t>
            </a:fld>
            <a:endParaRPr lang="en-US"/>
          </a:p>
        </p:txBody>
      </p:sp>
    </p:spTree>
    <p:extLst>
      <p:ext uri="{BB962C8B-B14F-4D97-AF65-F5344CB8AC3E}">
        <p14:creationId xmlns:p14="http://schemas.microsoft.com/office/powerpoint/2010/main" val="1531893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tint val="75000"/>
                  </a:schemeClr>
                </a:solidFill>
              </a:defRPr>
            </a:lvl1pPr>
          </a:lstStyle>
          <a:p>
            <a:pPr>
              <a:defRPr/>
            </a:pPr>
            <a:fld id="{14A8A0FD-5B09-4717-9BB0-CC66FE65C972}" type="datetimeFigureOut">
              <a:rPr lang="en-US"/>
              <a:pPr>
                <a:defRPr/>
              </a:pPr>
              <a:t>9/17/2014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B4249D7-877D-42BC-B272-8E7FA7D79ECE}" type="slidenum">
              <a:rPr lang="en-US"/>
              <a:pPr>
                <a:defRPr/>
              </a:pPr>
              <a:t>‹#›</a:t>
            </a:fld>
            <a:endParaRPr lang="en-US"/>
          </a:p>
        </p:txBody>
      </p:sp>
    </p:spTree>
    <p:extLst>
      <p:ext uri="{BB962C8B-B14F-4D97-AF65-F5344CB8AC3E}">
        <p14:creationId xmlns:p14="http://schemas.microsoft.com/office/powerpoint/2010/main" val="205070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2FD00EDA-8C95-482E-9EC8-8FB638B58DF3}"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C72A33-6310-46D5-B43D-D6AACB9B4B9F}" type="slidenum">
              <a:rPr lang="en-US"/>
              <a:pPr>
                <a:defRPr/>
              </a:pPr>
              <a:t>‹#›</a:t>
            </a:fld>
            <a:endParaRPr lang="en-US"/>
          </a:p>
        </p:txBody>
      </p:sp>
    </p:spTree>
    <p:extLst>
      <p:ext uri="{BB962C8B-B14F-4D97-AF65-F5344CB8AC3E}">
        <p14:creationId xmlns:p14="http://schemas.microsoft.com/office/powerpoint/2010/main" val="1238869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264DD737-0718-4254-A0D3-FF42E245A04A}"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CBCFF-1A27-437E-BD55-D2A828935C2C}" type="slidenum">
              <a:rPr lang="en-US"/>
              <a:pPr>
                <a:defRPr/>
              </a:pPr>
              <a:t>‹#›</a:t>
            </a:fld>
            <a:endParaRPr lang="en-US"/>
          </a:p>
        </p:txBody>
      </p:sp>
    </p:spTree>
    <p:extLst>
      <p:ext uri="{BB962C8B-B14F-4D97-AF65-F5344CB8AC3E}">
        <p14:creationId xmlns:p14="http://schemas.microsoft.com/office/powerpoint/2010/main" val="1905806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411866" y="5026235"/>
            <a:ext cx="8305967" cy="1101641"/>
          </a:xfrm>
        </p:spPr>
        <p:txBody>
          <a:bodyPr/>
          <a:lstStyle>
            <a:lvl1pPr algn="ctr">
              <a:defRPr sz="4100"/>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411866" y="5990171"/>
            <a:ext cx="8305967" cy="688525"/>
          </a:xfrm>
        </p:spPr>
        <p:txBody>
          <a:bodyPr/>
          <a:lstStyle>
            <a:lvl1pPr marL="0" indent="0" algn="ctr">
              <a:buFontTx/>
              <a:buNone/>
              <a:defRPr sz="2900"/>
            </a:lvl1pPr>
          </a:lstStyle>
          <a:p>
            <a:pPr lvl="0"/>
            <a:r>
              <a:rPr lang="en-US" noProof="0" smtClean="0"/>
              <a:t>Click to edit Master subtitle style</a:t>
            </a:r>
          </a:p>
        </p:txBody>
      </p:sp>
      <p:sp>
        <p:nvSpPr>
          <p:cNvPr id="4" name="Rectangle 11"/>
          <p:cNvSpPr>
            <a:spLocks noGrp="1" noChangeArrowheads="1"/>
          </p:cNvSpPr>
          <p:nvPr>
            <p:ph type="dt" sz="half" idx="10"/>
          </p:nvPr>
        </p:nvSpPr>
        <p:spPr/>
        <p:txBody>
          <a:bodyPr/>
          <a:lstStyle>
            <a:lvl1pPr>
              <a:defRPr>
                <a:solidFill>
                  <a:schemeClr val="tx1"/>
                </a:solidFill>
              </a:defRPr>
            </a:lvl1pPr>
          </a:lstStyle>
          <a:p>
            <a:pPr>
              <a:defRPr/>
            </a:pPr>
            <a:fld id="{A9EDBD54-879A-4C74-B79E-9ED9FA28BDD1}" type="datetimeFigureOut">
              <a:rPr lang="en-US"/>
              <a:pPr>
                <a:defRPr/>
              </a:pPr>
              <a:t>9/17/2014</a:t>
            </a:fld>
            <a:endParaRPr lang="en-US"/>
          </a:p>
        </p:txBody>
      </p:sp>
      <p:sp>
        <p:nvSpPr>
          <p:cNvPr id="5" name="Rectangle 12"/>
          <p:cNvSpPr>
            <a:spLocks noGrp="1" noChangeArrowheads="1"/>
          </p:cNvSpPr>
          <p:nvPr>
            <p:ph type="ftr" sz="quarter" idx="11"/>
          </p:nvPr>
        </p:nvSpPr>
        <p:spPr>
          <a:xfrm>
            <a:off x="1166813" y="6540500"/>
            <a:ext cx="7413625" cy="249238"/>
          </a:xfrm>
        </p:spPr>
        <p:txBody>
          <a:bodyPr/>
          <a:lstStyle>
            <a:lvl1pPr>
              <a:defRPr>
                <a:solidFill>
                  <a:schemeClr val="tx1"/>
                </a:solidFil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solidFill>
                  <a:schemeClr val="tx1"/>
                </a:solidFill>
              </a:defRPr>
            </a:lvl1pPr>
          </a:lstStyle>
          <a:p>
            <a:pPr>
              <a:defRPr/>
            </a:pPr>
            <a:fld id="{384A913F-C33B-40D2-A9E6-CAC9C6519D43}" type="slidenum">
              <a:rPr lang="en-US"/>
              <a:pPr>
                <a:defRPr/>
              </a:pPr>
              <a:t>‹#›</a:t>
            </a:fld>
            <a:endParaRPr lang="en-US"/>
          </a:p>
        </p:txBody>
      </p:sp>
    </p:spTree>
    <p:extLst>
      <p:ext uri="{BB962C8B-B14F-4D97-AF65-F5344CB8AC3E}">
        <p14:creationId xmlns:p14="http://schemas.microsoft.com/office/powerpoint/2010/main" val="1347386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3A1C555B-DA39-44BC-896B-2BBD3D99EE1E}"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6E72D8-E394-4A33-BB0D-FE2F0B9A128A}" type="slidenum">
              <a:rPr lang="en-US"/>
              <a:pPr>
                <a:defRPr/>
              </a:pPr>
              <a:t>‹#›</a:t>
            </a:fld>
            <a:endParaRPr lang="en-US"/>
          </a:p>
        </p:txBody>
      </p:sp>
    </p:spTree>
    <p:extLst>
      <p:ext uri="{BB962C8B-B14F-4D97-AF65-F5344CB8AC3E}">
        <p14:creationId xmlns:p14="http://schemas.microsoft.com/office/powerpoint/2010/main" val="1254767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 2011 Profiles International</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E346A-3802-4B82-974B-D23925FACB3D}" type="slidenum">
              <a:rPr lang="en-US"/>
              <a:pPr>
                <a:defRPr/>
              </a:pPr>
              <a:t>‹#›</a:t>
            </a:fld>
            <a:endParaRPr lang="en-US"/>
          </a:p>
        </p:txBody>
      </p:sp>
    </p:spTree>
    <p:extLst>
      <p:ext uri="{BB962C8B-B14F-4D97-AF65-F5344CB8AC3E}">
        <p14:creationId xmlns:p14="http://schemas.microsoft.com/office/powerpoint/2010/main" val="3774554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799" y="1377051"/>
            <a:ext cx="3912728" cy="44754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816" y="1377051"/>
            <a:ext cx="3912728" cy="44754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 2011 Profiles International</a:t>
            </a:r>
          </a:p>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DCFFE0A-597D-4D8C-B235-16C380B85E30}" type="slidenum">
              <a:rPr lang="en-US"/>
              <a:pPr>
                <a:defRPr/>
              </a:pPr>
              <a:t>‹#›</a:t>
            </a:fld>
            <a:endParaRPr lang="en-US"/>
          </a:p>
        </p:txBody>
      </p:sp>
    </p:spTree>
    <p:extLst>
      <p:ext uri="{BB962C8B-B14F-4D97-AF65-F5344CB8AC3E}">
        <p14:creationId xmlns:p14="http://schemas.microsoft.com/office/powerpoint/2010/main" val="2779499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 2011 Profiles International</a:t>
            </a:r>
          </a:p>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EC8C4A1-3DD2-407E-B5EB-BD59BFB598F9}" type="slidenum">
              <a:rPr lang="en-US"/>
              <a:pPr>
                <a:defRPr/>
              </a:pPr>
              <a:t>‹#›</a:t>
            </a:fld>
            <a:endParaRPr lang="en-US"/>
          </a:p>
        </p:txBody>
      </p:sp>
    </p:spTree>
    <p:extLst>
      <p:ext uri="{BB962C8B-B14F-4D97-AF65-F5344CB8AC3E}">
        <p14:creationId xmlns:p14="http://schemas.microsoft.com/office/powerpoint/2010/main" val="412710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pPr>
              <a:defRPr/>
            </a:pPr>
            <a:r>
              <a:rPr lang="en-US"/>
              <a:t>© 2011 Profiles International</a:t>
            </a:r>
          </a:p>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810732-0986-4A8F-8B06-FBA45FD2982F}" type="slidenum">
              <a:rPr lang="en-US"/>
              <a:pPr>
                <a:defRPr/>
              </a:pPr>
              <a:t>‹#›</a:t>
            </a:fld>
            <a:endParaRPr lang="en-US"/>
          </a:p>
        </p:txBody>
      </p:sp>
    </p:spTree>
    <p:extLst>
      <p:ext uri="{BB962C8B-B14F-4D97-AF65-F5344CB8AC3E}">
        <p14:creationId xmlns:p14="http://schemas.microsoft.com/office/powerpoint/2010/main" val="2977246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 2011 Profiles International</a:t>
            </a:r>
          </a:p>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374CEEE-FDBE-4A47-906F-0E8223FD3CFB}" type="slidenum">
              <a:rPr lang="en-US"/>
              <a:pPr>
                <a:defRPr/>
              </a:pPr>
              <a:t>‹#›</a:t>
            </a:fld>
            <a:endParaRPr lang="en-US"/>
          </a:p>
        </p:txBody>
      </p:sp>
    </p:spTree>
    <p:extLst>
      <p:ext uri="{BB962C8B-B14F-4D97-AF65-F5344CB8AC3E}">
        <p14:creationId xmlns:p14="http://schemas.microsoft.com/office/powerpoint/2010/main" val="88618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 2011 Profiles International</a:t>
            </a:r>
          </a:p>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98484B0-497C-45F0-A3BB-1AF0DFDAE82A}" type="slidenum">
              <a:rPr lang="en-US"/>
              <a:pPr>
                <a:defRPr/>
              </a:pPr>
              <a:t>‹#›</a:t>
            </a:fld>
            <a:endParaRPr lang="en-US"/>
          </a:p>
        </p:txBody>
      </p:sp>
    </p:spTree>
    <p:extLst>
      <p:ext uri="{BB962C8B-B14F-4D97-AF65-F5344CB8AC3E}">
        <p14:creationId xmlns:p14="http://schemas.microsoft.com/office/powerpoint/2010/main" val="2571752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2011 Profiles International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650799-074A-4E53-8B5B-BEA95777CFFD}" type="slidenum">
              <a:rPr lang="en-US"/>
              <a:pPr>
                <a:defRPr/>
              </a:pPr>
              <a:t>‹#›</a:t>
            </a:fld>
            <a:endParaRPr lang="en-US"/>
          </a:p>
        </p:txBody>
      </p:sp>
    </p:spTree>
    <p:extLst>
      <p:ext uri="{BB962C8B-B14F-4D97-AF65-F5344CB8AC3E}">
        <p14:creationId xmlns:p14="http://schemas.microsoft.com/office/powerpoint/2010/main" val="1900164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2011 Profiles International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469323-16AA-4072-A923-18F159B3759C}" type="slidenum">
              <a:rPr lang="en-US"/>
              <a:pPr>
                <a:defRPr/>
              </a:pPr>
              <a:t>‹#›</a:t>
            </a:fld>
            <a:endParaRPr lang="en-US"/>
          </a:p>
        </p:txBody>
      </p:sp>
    </p:spTree>
    <p:extLst>
      <p:ext uri="{BB962C8B-B14F-4D97-AF65-F5344CB8AC3E}">
        <p14:creationId xmlns:p14="http://schemas.microsoft.com/office/powerpoint/2010/main" val="33311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28644A86-73B4-4A3F-9B2A-F9A42A726013}"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B7203-3F96-4F99-85A7-ACFC1959AE95}" type="slidenum">
              <a:rPr lang="en-US"/>
              <a:pPr>
                <a:defRPr/>
              </a:pPr>
              <a:t>‹#›</a:t>
            </a:fld>
            <a:endParaRPr lang="en-US"/>
          </a:p>
        </p:txBody>
      </p:sp>
    </p:spTree>
    <p:extLst>
      <p:ext uri="{BB962C8B-B14F-4D97-AF65-F5344CB8AC3E}">
        <p14:creationId xmlns:p14="http://schemas.microsoft.com/office/powerpoint/2010/main" val="3004200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147" y="206558"/>
            <a:ext cx="2127975" cy="56459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3222" y="206558"/>
            <a:ext cx="6246636" cy="56459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D2E6CADB-784C-46F7-97C0-229C609BAE2E}" type="datetimeFigureOut">
              <a:rPr lang="en-US"/>
              <a:pPr>
                <a:defRPr/>
              </a:pPr>
              <a:t>9/17/2014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699EA-7BED-4986-A7F0-C61C6FE4B42C}" type="slidenum">
              <a:rPr lang="en-US"/>
              <a:pPr>
                <a:defRPr/>
              </a:pPr>
              <a:t>‹#›</a:t>
            </a:fld>
            <a:endParaRPr lang="en-US"/>
          </a:p>
        </p:txBody>
      </p:sp>
    </p:spTree>
    <p:extLst>
      <p:ext uri="{BB962C8B-B14F-4D97-AF65-F5344CB8AC3E}">
        <p14:creationId xmlns:p14="http://schemas.microsoft.com/office/powerpoint/2010/main" val="362457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pPr>
              <a:defRPr/>
            </a:pPr>
            <a:r>
              <a:rPr lang="en-US"/>
              <a:t>© 2011 Profiles International</a:t>
            </a:r>
          </a:p>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A339BC1-4BDD-49AE-B5F4-1381520994AC}" type="slidenum">
              <a:rPr lang="en-US"/>
              <a:pPr>
                <a:defRPr/>
              </a:pPr>
              <a:t>‹#›</a:t>
            </a:fld>
            <a:endParaRPr lang="en-US"/>
          </a:p>
        </p:txBody>
      </p:sp>
    </p:spTree>
    <p:extLst>
      <p:ext uri="{BB962C8B-B14F-4D97-AF65-F5344CB8AC3E}">
        <p14:creationId xmlns:p14="http://schemas.microsoft.com/office/powerpoint/2010/main" val="179209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pPr>
              <a:defRPr/>
            </a:pPr>
            <a:r>
              <a:rPr lang="en-US"/>
              <a:t>© 2011 Profiles International</a:t>
            </a:r>
          </a:p>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A15A37A-6B4A-47E2-AA81-19E0B97A9F21}" type="slidenum">
              <a:rPr lang="en-US"/>
              <a:pPr>
                <a:defRPr/>
              </a:pPr>
              <a:t>‹#›</a:t>
            </a:fld>
            <a:endParaRPr lang="en-US"/>
          </a:p>
        </p:txBody>
      </p:sp>
    </p:spTree>
    <p:extLst>
      <p:ext uri="{BB962C8B-B14F-4D97-AF65-F5344CB8AC3E}">
        <p14:creationId xmlns:p14="http://schemas.microsoft.com/office/powerpoint/2010/main" val="322732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pPr>
              <a:defRPr/>
            </a:pPr>
            <a:r>
              <a:rPr lang="en-US"/>
              <a:t>© 2011 Profiles International</a:t>
            </a:r>
          </a:p>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2E4EE98-F437-42A6-9F4E-C65ECA89C816}" type="slidenum">
              <a:rPr lang="en-US"/>
              <a:pPr>
                <a:defRPr/>
              </a:pPr>
              <a:t>‹#›</a:t>
            </a:fld>
            <a:endParaRPr lang="en-US"/>
          </a:p>
        </p:txBody>
      </p:sp>
    </p:spTree>
    <p:extLst>
      <p:ext uri="{BB962C8B-B14F-4D97-AF65-F5344CB8AC3E}">
        <p14:creationId xmlns:p14="http://schemas.microsoft.com/office/powerpoint/2010/main" val="358037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fld id="{9AAD2CD4-6D23-4E61-891C-DF03EB2ACE7D}" type="datetimeFigureOut">
              <a:rPr lang="en-US"/>
              <a:pPr>
                <a:defRPr/>
              </a:pPr>
              <a:t>9/17/2014</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84EF6A5-B5E7-4DCF-9DC2-E5C10FC81A20}" type="slidenum">
              <a:rPr lang="en-US"/>
              <a:pPr>
                <a:defRPr/>
              </a:pPr>
              <a:t>‹#›</a:t>
            </a:fld>
            <a:endParaRPr lang="en-US"/>
          </a:p>
        </p:txBody>
      </p:sp>
    </p:spTree>
    <p:extLst>
      <p:ext uri="{BB962C8B-B14F-4D97-AF65-F5344CB8AC3E}">
        <p14:creationId xmlns:p14="http://schemas.microsoft.com/office/powerpoint/2010/main" val="88660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pPr>
              <a:defRPr/>
            </a:pPr>
            <a:r>
              <a:rPr lang="en-US"/>
              <a:t>© 2011 Profiles International</a:t>
            </a:r>
          </a:p>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D0B94A-CA8A-48A4-90F2-6A2BC7337332}" type="slidenum">
              <a:rPr lang="en-US"/>
              <a:pPr>
                <a:defRPr/>
              </a:pPr>
              <a:t>‹#›</a:t>
            </a:fld>
            <a:endParaRPr lang="en-US"/>
          </a:p>
        </p:txBody>
      </p:sp>
    </p:spTree>
    <p:extLst>
      <p:ext uri="{BB962C8B-B14F-4D97-AF65-F5344CB8AC3E}">
        <p14:creationId xmlns:p14="http://schemas.microsoft.com/office/powerpoint/2010/main" val="10939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1026" name="Picture 255" descr="PPP_SGLOB_TXT_International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defTabSz="914283" fontAlgn="auto">
              <a:spcBef>
                <a:spcPts val="0"/>
              </a:spcBef>
              <a:spcAft>
                <a:spcPts val="0"/>
              </a:spcAft>
              <a:defRPr sz="900">
                <a:solidFill>
                  <a:prstClr val="black"/>
                </a:solidFill>
                <a:effectLst/>
                <a:latin typeface="+mn-lt"/>
                <a:cs typeface="+mn-cs"/>
              </a:defRPr>
            </a:lvl1pPr>
          </a:lstStyle>
          <a:p>
            <a:pPr>
              <a:defRPr/>
            </a:pPr>
            <a:r>
              <a:rPr lang="en-US"/>
              <a:t>© 2011 Profiles International</a:t>
            </a: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900">
                <a:solidFill>
                  <a:srgbClr val="FFFFFF"/>
                </a:solidFill>
                <a:effectLst/>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defTabSz="914283" fontAlgn="auto">
              <a:spcBef>
                <a:spcPts val="0"/>
              </a:spcBef>
              <a:spcAft>
                <a:spcPts val="0"/>
              </a:spcAft>
              <a:defRPr sz="900">
                <a:solidFill>
                  <a:srgbClr val="FFFFFF"/>
                </a:solidFill>
                <a:effectLst/>
                <a:latin typeface="+mn-lt"/>
                <a:cs typeface="+mn-cs"/>
              </a:defRPr>
            </a:lvl1pPr>
          </a:lstStyle>
          <a:p>
            <a:pPr>
              <a:defRPr/>
            </a:pPr>
            <a:fld id="{AB12C51A-32E4-434F-8E3E-AFC3A52AAC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39" r:id="rId11"/>
    <p:sldLayoutId id="2147484753" r:id="rId12"/>
  </p:sldLayoutIdLst>
  <p:timing>
    <p:tnLst>
      <p:par>
        <p:cTn id="1" dur="indefinite" restart="never" nodeType="tmRoot"/>
      </p:par>
    </p:tnLst>
  </p:timing>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2050" name="Picture 256" descr="PPP_SGLOB_PRT_International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6525" y="6624638"/>
            <a:ext cx="1905000"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defTabSz="914283" fontAlgn="auto">
              <a:spcBef>
                <a:spcPts val="0"/>
              </a:spcBef>
              <a:spcAft>
                <a:spcPts val="0"/>
              </a:spcAft>
              <a:defRPr sz="900">
                <a:solidFill>
                  <a:srgbClr val="FFFFFF"/>
                </a:solidFill>
                <a:effectLst/>
                <a:latin typeface="+mn-lt"/>
                <a:cs typeface="+mn-cs"/>
              </a:defRPr>
            </a:lvl1pPr>
          </a:lstStyle>
          <a:p>
            <a:pPr>
              <a:defRPr/>
            </a:pPr>
            <a:r>
              <a:rPr lang="en-US"/>
              <a:t>© 2011 Profiles International</a:t>
            </a:r>
          </a:p>
          <a:p>
            <a:pPr>
              <a:defRPr/>
            </a:pPr>
            <a:endParaRPr lang="en-US"/>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900">
                <a:solidFill>
                  <a:srgbClr val="FFFFFF"/>
                </a:solidFill>
                <a:effectLst/>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defTabSz="914283" fontAlgn="auto">
              <a:spcBef>
                <a:spcPts val="0"/>
              </a:spcBef>
              <a:spcAft>
                <a:spcPts val="0"/>
              </a:spcAft>
              <a:defRPr sz="900">
                <a:solidFill>
                  <a:srgbClr val="FFFFFF"/>
                </a:solidFill>
                <a:effectLst/>
                <a:latin typeface="+mn-lt"/>
                <a:cs typeface="+mn-cs"/>
              </a:defRPr>
            </a:lvl1pPr>
          </a:lstStyle>
          <a:p>
            <a:pPr>
              <a:defRPr/>
            </a:pPr>
            <a:fld id="{97519908-7188-4552-8B69-10DE3D5B8B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timing>
    <p:tnLst>
      <p:par>
        <p:cTn id="1" dur="indefinite" restart="never" nodeType="tmRoot"/>
      </p:par>
    </p:tnLst>
  </p:timing>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solidFill>
              </a:defRPr>
            </a:lvl1pPr>
          </a:lstStyle>
          <a:p>
            <a:pPr>
              <a:defRPr/>
            </a:pPr>
            <a:r>
              <a:rPr lang="en-US"/>
              <a:t>© 2011 Profiles International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B4B2963-2A14-425B-A4C5-EBD26D934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fontAlgn="base">
        <a:spcBef>
          <a:spcPct val="0"/>
        </a:spcBef>
        <a:spcAft>
          <a:spcPct val="0"/>
        </a:spcAft>
        <a:defRPr sz="4400">
          <a:solidFill>
            <a:schemeClr val="tx1"/>
          </a:solidFill>
          <a:latin typeface="Calibri" pitchFamily="34" charset="0"/>
        </a:defRPr>
      </a:lvl6pPr>
      <a:lvl7pPr marL="914400" algn="r" rtl="0" fontAlgn="base">
        <a:spcBef>
          <a:spcPct val="0"/>
        </a:spcBef>
        <a:spcAft>
          <a:spcPct val="0"/>
        </a:spcAft>
        <a:defRPr sz="4400">
          <a:solidFill>
            <a:schemeClr val="tx1"/>
          </a:solidFill>
          <a:latin typeface="Calibri" pitchFamily="34" charset="0"/>
        </a:defRPr>
      </a:lvl7pPr>
      <a:lvl8pPr marL="1371600" algn="r" rtl="0" fontAlgn="base">
        <a:spcBef>
          <a:spcPct val="0"/>
        </a:spcBef>
        <a:spcAft>
          <a:spcPct val="0"/>
        </a:spcAft>
        <a:defRPr sz="4400">
          <a:solidFill>
            <a:schemeClr val="tx1"/>
          </a:solidFill>
          <a:latin typeface="Calibri" pitchFamily="34" charset="0"/>
        </a:defRPr>
      </a:lvl8pPr>
      <a:lvl9pPr marL="1828800" algn="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42900" y="206375"/>
            <a:ext cx="8512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17538" y="1376363"/>
            <a:ext cx="79629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40500"/>
            <a:ext cx="1166813" cy="249238"/>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defRPr sz="1400">
                <a:solidFill>
                  <a:srgbClr val="000000"/>
                </a:solidFill>
              </a:defRPr>
            </a:lvl1pPr>
          </a:lstStyle>
          <a:p>
            <a:pPr>
              <a:defRPr/>
            </a:pPr>
            <a:r>
              <a:rPr lang="en-US"/>
              <a:t>© 2011 Profiles International</a:t>
            </a:r>
          </a:p>
        </p:txBody>
      </p:sp>
      <p:sp>
        <p:nvSpPr>
          <p:cNvPr id="1029" name="Rectangle 5"/>
          <p:cNvSpPr>
            <a:spLocks noGrp="1" noChangeArrowheads="1"/>
          </p:cNvSpPr>
          <p:nvPr>
            <p:ph type="ftr" sz="quarter" idx="3"/>
          </p:nvPr>
        </p:nvSpPr>
        <p:spPr bwMode="auto">
          <a:xfrm>
            <a:off x="1166813" y="6540500"/>
            <a:ext cx="7345362" cy="249238"/>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a:defRPr sz="1400">
                <a:solidFill>
                  <a:srgbClr val="FFFFFF"/>
                </a:solidFill>
              </a:defRPr>
            </a:lvl1pPr>
          </a:lstStyle>
          <a:p>
            <a:pPr>
              <a:defRPr/>
            </a:pPr>
            <a:endParaRPr lang="en-US"/>
          </a:p>
        </p:txBody>
      </p:sp>
      <p:sp>
        <p:nvSpPr>
          <p:cNvPr id="1030" name="Rectangle 6"/>
          <p:cNvSpPr>
            <a:spLocks noGrp="1" noChangeArrowheads="1"/>
          </p:cNvSpPr>
          <p:nvPr>
            <p:ph type="sldNum" sz="quarter" idx="4"/>
          </p:nvPr>
        </p:nvSpPr>
        <p:spPr bwMode="auto">
          <a:xfrm>
            <a:off x="8648700" y="6540500"/>
            <a:ext cx="495300" cy="249238"/>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a:defRPr sz="1400">
                <a:solidFill>
                  <a:srgbClr val="FFFFFF"/>
                </a:solidFill>
              </a:defRPr>
            </a:lvl1pPr>
          </a:lstStyle>
          <a:p>
            <a:pPr>
              <a:defRPr/>
            </a:pPr>
            <a:fld id="{2951A84C-A8A1-4414-93B8-788842B139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6" r:id="rId1"/>
    <p:sldLayoutId id="2147484777" r:id="rId2"/>
    <p:sldLayoutId id="2147484740" r:id="rId3"/>
    <p:sldLayoutId id="2147484778" r:id="rId4"/>
    <p:sldLayoutId id="2147484779" r:id="rId5"/>
    <p:sldLayoutId id="2147484780" r:id="rId6"/>
    <p:sldLayoutId id="2147484781" r:id="rId7"/>
    <p:sldLayoutId id="2147484741" r:id="rId8"/>
    <p:sldLayoutId id="2147484742" r:id="rId9"/>
    <p:sldLayoutId id="2147484782" r:id="rId10"/>
    <p:sldLayoutId id="214748478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12394" algn="l" defTabSz="915001" rtl="0" eaLnBrk="1" fontAlgn="base" hangingPunct="1">
        <a:spcBef>
          <a:spcPct val="0"/>
        </a:spcBef>
        <a:spcAft>
          <a:spcPct val="0"/>
        </a:spcAft>
        <a:defRPr sz="4400">
          <a:solidFill>
            <a:schemeClr val="tx1"/>
          </a:solidFill>
          <a:latin typeface="Arial" charset="0"/>
        </a:defRPr>
      </a:lvl6pPr>
      <a:lvl7pPr marL="824789" algn="l" defTabSz="915001" rtl="0" eaLnBrk="1" fontAlgn="base" hangingPunct="1">
        <a:spcBef>
          <a:spcPct val="0"/>
        </a:spcBef>
        <a:spcAft>
          <a:spcPct val="0"/>
        </a:spcAft>
        <a:defRPr sz="4400">
          <a:solidFill>
            <a:schemeClr val="tx1"/>
          </a:solidFill>
          <a:latin typeface="Arial" charset="0"/>
        </a:defRPr>
      </a:lvl7pPr>
      <a:lvl8pPr marL="1237183" algn="l" defTabSz="915001" rtl="0" eaLnBrk="1" fontAlgn="base" hangingPunct="1">
        <a:spcBef>
          <a:spcPct val="0"/>
        </a:spcBef>
        <a:spcAft>
          <a:spcPct val="0"/>
        </a:spcAft>
        <a:defRPr sz="4400">
          <a:solidFill>
            <a:schemeClr val="tx1"/>
          </a:solidFill>
          <a:latin typeface="Arial" charset="0"/>
        </a:defRPr>
      </a:lvl8pPr>
      <a:lvl9pPr marL="1649578" algn="l" defTabSz="915001" rtl="0" eaLnBrk="1" fontAlgn="base" hangingPunct="1">
        <a:spcBef>
          <a:spcPct val="0"/>
        </a:spcBef>
        <a:spcAft>
          <a:spcPct val="0"/>
        </a:spcAft>
        <a:defRPr sz="4400">
          <a:solidFill>
            <a:schemeClr val="tx1"/>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470071" indent="-229108" algn="l" defTabSz="915001" rtl="0" eaLnBrk="1" fontAlgn="base" hangingPunct="1">
        <a:spcBef>
          <a:spcPct val="20000"/>
        </a:spcBef>
        <a:spcAft>
          <a:spcPct val="0"/>
        </a:spcAft>
        <a:buChar char="»"/>
        <a:defRPr sz="2000">
          <a:solidFill>
            <a:schemeClr val="tx1"/>
          </a:solidFill>
          <a:latin typeface="+mn-lt"/>
        </a:defRPr>
      </a:lvl6pPr>
      <a:lvl7pPr marL="2882465" indent="-229108" algn="l" defTabSz="915001" rtl="0" eaLnBrk="1" fontAlgn="base" hangingPunct="1">
        <a:spcBef>
          <a:spcPct val="20000"/>
        </a:spcBef>
        <a:spcAft>
          <a:spcPct val="0"/>
        </a:spcAft>
        <a:buChar char="»"/>
        <a:defRPr sz="2000">
          <a:solidFill>
            <a:schemeClr val="tx1"/>
          </a:solidFill>
          <a:latin typeface="+mn-lt"/>
        </a:defRPr>
      </a:lvl7pPr>
      <a:lvl8pPr marL="3294860" indent="-229108" algn="l" defTabSz="915001" rtl="0" eaLnBrk="1" fontAlgn="base" hangingPunct="1">
        <a:spcBef>
          <a:spcPct val="20000"/>
        </a:spcBef>
        <a:spcAft>
          <a:spcPct val="0"/>
        </a:spcAft>
        <a:buChar char="»"/>
        <a:defRPr sz="2000">
          <a:solidFill>
            <a:schemeClr val="tx1"/>
          </a:solidFill>
          <a:latin typeface="+mn-lt"/>
        </a:defRPr>
      </a:lvl8pPr>
      <a:lvl9pPr marL="3707254" indent="-229108" algn="l" defTabSz="915001"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comments" Target="../comments/commen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3.xml"/><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0.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ctrTitle"/>
          </p:nvPr>
        </p:nvSpPr>
        <p:spPr/>
        <p:txBody>
          <a:bodyPr/>
          <a:lstStyle/>
          <a:p>
            <a:pPr eaLnBrk="1" hangingPunct="1"/>
            <a:r>
              <a:rPr lang="en-US" sz="4400" b="1" smtClean="0"/>
              <a:t>CheckPoint 360°</a:t>
            </a:r>
            <a:r>
              <a:rPr lang="en-US" sz="4400" b="1" baseline="30000" smtClean="0"/>
              <a:t>TM</a:t>
            </a:r>
            <a:endParaRPr lang="en-US" smtClean="0"/>
          </a:p>
        </p:txBody>
      </p:sp>
      <p:pic>
        <p:nvPicPr>
          <p:cNvPr id="47107" name="Picture 4" descr="C:\Users\ETiencken\Documents\@@@Profiles International Power Points\Team Assignment1\PI%20Color%20Logo%20With%20Imagine%20Small%20Sized%20in%20JPG%20Form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285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p:cNvSpPr txBox="1">
            <a:spLocks noChangeArrowheads="1"/>
          </p:cNvSpPr>
          <p:nvPr/>
        </p:nvSpPr>
        <p:spPr bwMode="auto">
          <a:xfrm>
            <a:off x="-12700" y="304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a:t>Client Logo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Objectives</a:t>
            </a:r>
          </a:p>
        </p:txBody>
      </p:sp>
      <p:sp>
        <p:nvSpPr>
          <p:cNvPr id="56323" name="Content Placeholder 2"/>
          <p:cNvSpPr>
            <a:spLocks noGrp="1"/>
          </p:cNvSpPr>
          <p:nvPr>
            <p:ph idx="1"/>
          </p:nvPr>
        </p:nvSpPr>
        <p:spPr/>
        <p:txBody>
          <a:bodyPr/>
          <a:lstStyle/>
          <a:p>
            <a:r>
              <a:rPr lang="en-US" smtClean="0"/>
              <a:t>What is the Checkpoint 360™ and what does it measure</a:t>
            </a:r>
          </a:p>
          <a:p>
            <a:r>
              <a:rPr lang="en-US" smtClean="0"/>
              <a:t>Reviewing the different reports</a:t>
            </a:r>
          </a:p>
          <a:p>
            <a:r>
              <a:rPr lang="en-US" smtClean="0"/>
              <a:t>Real World Applications</a:t>
            </a:r>
          </a:p>
          <a:p>
            <a:r>
              <a:rPr lang="en-US" smtClean="0"/>
              <a:t>Demonstrated Results with examples</a:t>
            </a:r>
          </a:p>
          <a:p>
            <a:r>
              <a:rPr lang="en-US" smtClean="0"/>
              <a:t>Getting you Started</a:t>
            </a:r>
          </a:p>
          <a:p>
            <a:endParaRPr lang="en-US" smtClean="0"/>
          </a:p>
        </p:txBody>
      </p:sp>
      <p:sp>
        <p:nvSpPr>
          <p:cNvPr id="56324" name="Title 3"/>
          <p:cNvSpPr>
            <a:spLocks noGrp="1"/>
          </p:cNvSpPr>
          <p:nvPr/>
        </p:nvSpPr>
        <p:spPr bwMode="auto">
          <a:xfrm>
            <a:off x="457200" y="2857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en-US" sz="4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406900"/>
            <a:ext cx="7772400" cy="1362075"/>
          </a:xfrm>
        </p:spPr>
        <p:txBody>
          <a:bodyPr/>
          <a:lstStyle/>
          <a:p>
            <a:pPr>
              <a:defRPr/>
            </a:pPr>
            <a:r>
              <a:rPr lang="en-US" sz="3600" dirty="0" smtClean="0"/>
              <a:t>What is the </a:t>
            </a:r>
            <a:br>
              <a:rPr lang="en-US" sz="3600" dirty="0" smtClean="0"/>
            </a:br>
            <a:r>
              <a:rPr lang="en-US" sz="3600" dirty="0" smtClean="0"/>
              <a:t>CheckPoint 360°</a:t>
            </a:r>
            <a:r>
              <a:rPr lang="en-US" sz="3600" baseline="30000" dirty="0" smtClean="0"/>
              <a:t>TM </a:t>
            </a:r>
            <a:r>
              <a:rPr lang="en-US" sz="3600" dirty="0" smtClean="0"/>
              <a:t>?</a:t>
            </a:r>
            <a:endParaRPr lang="en-US" sz="3600" dirty="0"/>
          </a:p>
        </p:txBody>
      </p:sp>
      <p:grpSp>
        <p:nvGrpSpPr>
          <p:cNvPr id="2" name="Group 10"/>
          <p:cNvGrpSpPr>
            <a:grpSpLocks/>
          </p:cNvGrpSpPr>
          <p:nvPr/>
        </p:nvGrpSpPr>
        <p:grpSpPr bwMode="auto">
          <a:xfrm>
            <a:off x="4267200" y="1651172"/>
            <a:ext cx="4497891" cy="3213753"/>
            <a:chOff x="179388" y="188913"/>
            <a:chExt cx="8242300" cy="7013159"/>
          </a:xfrm>
          <a:effectLst>
            <a:glow rad="228600">
              <a:srgbClr val="0070C0">
                <a:alpha val="40000"/>
              </a:srgbClr>
            </a:glow>
          </a:effectLst>
        </p:grpSpPr>
        <p:pic>
          <p:nvPicPr>
            <p:cNvPr id="7" name="Picture 7"/>
            <p:cNvPicPr>
              <a:picLocks noChangeAspect="1" noChangeArrowheads="1"/>
            </p:cNvPicPr>
            <p:nvPr/>
          </p:nvPicPr>
          <p:blipFill>
            <a:blip r:embed="rId2" cstate="print"/>
            <a:srcRect/>
            <a:stretch>
              <a:fillRect/>
            </a:stretch>
          </p:blipFill>
          <p:spPr bwMode="auto">
            <a:xfrm>
              <a:off x="179388" y="188913"/>
              <a:ext cx="3066605" cy="3961396"/>
            </a:xfrm>
            <a:prstGeom prst="rect">
              <a:avLst/>
            </a:prstGeom>
            <a:ln>
              <a:noFill/>
            </a:ln>
            <a:effectLst>
              <a:outerShdw blurRad="190500" algn="tl" rotWithShape="0">
                <a:srgbClr val="000000">
                  <a:alpha val="70000"/>
                </a:srgbClr>
              </a:outerShdw>
            </a:effectLst>
          </p:spPr>
        </p:pic>
        <p:pic>
          <p:nvPicPr>
            <p:cNvPr id="8" name="Picture 8"/>
            <p:cNvPicPr>
              <a:picLocks noChangeAspect="1" noChangeArrowheads="1"/>
            </p:cNvPicPr>
            <p:nvPr/>
          </p:nvPicPr>
          <p:blipFill>
            <a:blip r:embed="rId3" cstate="print"/>
            <a:srcRect/>
            <a:stretch>
              <a:fillRect/>
            </a:stretch>
          </p:blipFill>
          <p:spPr bwMode="auto">
            <a:xfrm>
              <a:off x="1659377" y="1557221"/>
              <a:ext cx="3073002" cy="3959004"/>
            </a:xfrm>
            <a:prstGeom prst="rect">
              <a:avLst/>
            </a:prstGeom>
            <a:ln>
              <a:noFill/>
            </a:ln>
            <a:effectLst>
              <a:outerShdw blurRad="190500" algn="tl" rotWithShape="0">
                <a:srgbClr val="000000">
                  <a:alpha val="70000"/>
                </a:srgbClr>
              </a:outerShdw>
            </a:effectLst>
          </p:spPr>
        </p:pic>
        <p:pic>
          <p:nvPicPr>
            <p:cNvPr id="9" name="Picture 9"/>
            <p:cNvPicPr>
              <a:picLocks noChangeAspect="1" noChangeArrowheads="1"/>
            </p:cNvPicPr>
            <p:nvPr/>
          </p:nvPicPr>
          <p:blipFill>
            <a:blip r:embed="rId4" cstate="print"/>
            <a:srcRect/>
            <a:stretch>
              <a:fillRect/>
            </a:stretch>
          </p:blipFill>
          <p:spPr bwMode="auto">
            <a:xfrm>
              <a:off x="3563744" y="2133727"/>
              <a:ext cx="2917325" cy="5068345"/>
            </a:xfrm>
            <a:prstGeom prst="rect">
              <a:avLst/>
            </a:prstGeom>
            <a:ln>
              <a:noFill/>
            </a:ln>
            <a:effectLst>
              <a:outerShdw blurRad="190500" algn="tl" rotWithShape="0">
                <a:srgbClr val="000000">
                  <a:alpha val="70000"/>
                </a:srgbClr>
              </a:outerShdw>
            </a:effectLst>
          </p:spPr>
        </p:pic>
        <p:pic>
          <p:nvPicPr>
            <p:cNvPr id="10" name="Picture 10"/>
            <p:cNvPicPr>
              <a:picLocks noChangeAspect="1" noChangeArrowheads="1"/>
            </p:cNvPicPr>
            <p:nvPr/>
          </p:nvPicPr>
          <p:blipFill>
            <a:blip r:embed="rId5" cstate="print"/>
            <a:srcRect/>
            <a:stretch>
              <a:fillRect/>
            </a:stretch>
          </p:blipFill>
          <p:spPr bwMode="auto">
            <a:xfrm>
              <a:off x="5508626" y="2853765"/>
              <a:ext cx="2913062" cy="3781985"/>
            </a:xfrm>
            <a:prstGeom prst="rect">
              <a:avLst/>
            </a:prstGeom>
            <a:ln>
              <a:noFill/>
            </a:ln>
            <a:effectLst>
              <a:outerShdw blurRad="190500" algn="tl" rotWithShape="0">
                <a:srgbClr val="000000">
                  <a:alpha val="70000"/>
                </a:srgbClr>
              </a:outerShdw>
            </a:effec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CheckPoint 360°</a:t>
            </a:r>
            <a:r>
              <a:rPr lang="en-US" baseline="30000" smtClean="0"/>
              <a:t>™</a:t>
            </a:r>
          </a:p>
        </p:txBody>
      </p:sp>
      <p:sp>
        <p:nvSpPr>
          <p:cNvPr id="3" name="Content Placeholder 2"/>
          <p:cNvSpPr>
            <a:spLocks noGrp="1"/>
          </p:cNvSpPr>
          <p:nvPr>
            <p:ph idx="1"/>
          </p:nvPr>
        </p:nvSpPr>
        <p:spPr/>
        <p:txBody>
          <a:bodyPr>
            <a:normAutofit/>
          </a:bodyPr>
          <a:lstStyle/>
          <a:p>
            <a:pPr marL="342900" lvl="2" indent="-342900" eaLnBrk="1" hangingPunct="1">
              <a:defRPr/>
            </a:pPr>
            <a:r>
              <a:rPr lang="en-US" sz="2500" dirty="0">
                <a:ea typeface="+mn-ea"/>
                <a:cs typeface="+mn-cs"/>
              </a:rPr>
              <a:t>True </a:t>
            </a:r>
            <a:r>
              <a:rPr lang="en-US" sz="2500" dirty="0" smtClean="0">
                <a:ea typeface="+mn-ea"/>
                <a:cs typeface="+mn-cs"/>
              </a:rPr>
              <a:t>Survey</a:t>
            </a:r>
          </a:p>
          <a:p>
            <a:pPr marL="800100" lvl="3" indent="-342900" eaLnBrk="1" hangingPunct="1">
              <a:defRPr/>
            </a:pPr>
            <a:r>
              <a:rPr lang="en-US" dirty="0" smtClean="0">
                <a:ea typeface="+mn-ea"/>
                <a:cs typeface="+mn-cs"/>
              </a:rPr>
              <a:t>Asks </a:t>
            </a:r>
            <a:r>
              <a:rPr lang="en-US" dirty="0">
                <a:ea typeface="+mn-ea"/>
                <a:cs typeface="+mn-cs"/>
              </a:rPr>
              <a:t>for individuals’ perceptions about what they have observed</a:t>
            </a:r>
          </a:p>
          <a:p>
            <a:pPr marL="342900" lvl="2" indent="-342900" eaLnBrk="1" hangingPunct="1">
              <a:defRPr/>
            </a:pPr>
            <a:r>
              <a:rPr lang="en-US" sz="2500" dirty="0">
                <a:ea typeface="+mn-ea"/>
                <a:cs typeface="+mn-cs"/>
              </a:rPr>
              <a:t>Self-assessment </a:t>
            </a:r>
            <a:endParaRPr lang="en-US" sz="2500" dirty="0" smtClean="0">
              <a:ea typeface="+mn-ea"/>
              <a:cs typeface="+mn-cs"/>
            </a:endParaRPr>
          </a:p>
          <a:p>
            <a:pPr marL="800100" lvl="3" indent="-342900" eaLnBrk="1" hangingPunct="1">
              <a:defRPr/>
            </a:pPr>
            <a:r>
              <a:rPr lang="en-US" dirty="0" smtClean="0">
                <a:ea typeface="+mn-ea"/>
                <a:cs typeface="+mn-cs"/>
              </a:rPr>
              <a:t>Asks </a:t>
            </a:r>
            <a:r>
              <a:rPr lang="en-US" dirty="0">
                <a:ea typeface="+mn-ea"/>
                <a:cs typeface="+mn-cs"/>
              </a:rPr>
              <a:t>individuals to rate themselves</a:t>
            </a:r>
          </a:p>
          <a:p>
            <a:pPr marL="342900" lvl="2" indent="-342900" eaLnBrk="1" hangingPunct="1">
              <a:defRPr/>
            </a:pPr>
            <a:r>
              <a:rPr lang="en-US" sz="2500" dirty="0">
                <a:ea typeface="+mn-ea"/>
                <a:cs typeface="+mn-cs"/>
              </a:rPr>
              <a:t>More objective and useful </a:t>
            </a:r>
            <a:r>
              <a:rPr lang="en-US" sz="2500" dirty="0" smtClean="0">
                <a:ea typeface="+mn-ea"/>
                <a:cs typeface="+mn-cs"/>
              </a:rPr>
              <a:t>than single-point </a:t>
            </a:r>
            <a:r>
              <a:rPr lang="en-US" sz="2500" dirty="0">
                <a:ea typeface="+mn-ea"/>
                <a:cs typeface="+mn-cs"/>
              </a:rPr>
              <a:t>performance evaluations </a:t>
            </a:r>
          </a:p>
          <a:p>
            <a:pPr marL="342900" lvl="2" indent="-342900" eaLnBrk="1" hangingPunct="1">
              <a:defRPr/>
            </a:pPr>
            <a:r>
              <a:rPr lang="en-US" sz="2500" dirty="0">
                <a:ea typeface="+mn-ea"/>
                <a:cs typeface="+mn-cs"/>
              </a:rPr>
              <a:t>Likert type responses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36"/>
          <p:cNvGrpSpPr>
            <a:grpSpLocks/>
          </p:cNvGrpSpPr>
          <p:nvPr/>
        </p:nvGrpSpPr>
        <p:grpSpPr bwMode="auto">
          <a:xfrm>
            <a:off x="1452563" y="1676400"/>
            <a:ext cx="5634037" cy="4132263"/>
            <a:chOff x="1035050" y="1362798"/>
            <a:chExt cx="6201246" cy="4946522"/>
          </a:xfrm>
        </p:grpSpPr>
        <p:sp>
          <p:nvSpPr>
            <p:cNvPr id="59396" name="TextBox 4"/>
            <p:cNvSpPr txBox="1">
              <a:spLocks noChangeArrowheads="1"/>
            </p:cNvSpPr>
            <p:nvPr/>
          </p:nvSpPr>
          <p:spPr bwMode="auto">
            <a:xfrm>
              <a:off x="1035050" y="3540125"/>
              <a:ext cx="1250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400">
                  <a:solidFill>
                    <a:srgbClr val="000066"/>
                  </a:solidFill>
                  <a:latin typeface="Calibri" pitchFamily="34" charset="0"/>
                </a:rPr>
                <a:t>Anonymous </a:t>
              </a:r>
            </a:p>
            <a:p>
              <a:pPr algn="ctr" eaLnBrk="1" hangingPunct="1"/>
              <a:r>
                <a:rPr lang="en-GB" sz="1400">
                  <a:solidFill>
                    <a:srgbClr val="000066"/>
                  </a:solidFill>
                  <a:latin typeface="Calibri" pitchFamily="34" charset="0"/>
                </a:rPr>
                <a:t>&amp; Confidential</a:t>
              </a:r>
              <a:endParaRPr lang="en-US" sz="1400">
                <a:solidFill>
                  <a:srgbClr val="000066"/>
                </a:solidFill>
                <a:latin typeface="Calibri" pitchFamily="34" charset="0"/>
              </a:endParaRPr>
            </a:p>
          </p:txBody>
        </p:sp>
        <p:sp>
          <p:nvSpPr>
            <p:cNvPr id="59397" name="TextBox 5"/>
            <p:cNvSpPr txBox="1">
              <a:spLocks noChangeArrowheads="1"/>
            </p:cNvSpPr>
            <p:nvPr/>
          </p:nvSpPr>
          <p:spPr bwMode="auto">
            <a:xfrm>
              <a:off x="2861158" y="5399629"/>
              <a:ext cx="1250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400">
                  <a:solidFill>
                    <a:srgbClr val="000066"/>
                  </a:solidFill>
                  <a:latin typeface="Calibri" pitchFamily="34" charset="0"/>
                </a:rPr>
                <a:t>Anonymous </a:t>
              </a:r>
            </a:p>
            <a:p>
              <a:pPr algn="ctr" eaLnBrk="1" hangingPunct="1"/>
              <a:r>
                <a:rPr lang="en-GB" sz="1400">
                  <a:solidFill>
                    <a:srgbClr val="000066"/>
                  </a:solidFill>
                  <a:latin typeface="Calibri" pitchFamily="34" charset="0"/>
                </a:rPr>
                <a:t>&amp; Confidential</a:t>
              </a:r>
              <a:endParaRPr lang="en-US" sz="1400">
                <a:solidFill>
                  <a:srgbClr val="000066"/>
                </a:solidFill>
                <a:latin typeface="Calibri" pitchFamily="34" charset="0"/>
              </a:endParaRPr>
            </a:p>
          </p:txBody>
        </p:sp>
        <p:grpSp>
          <p:nvGrpSpPr>
            <p:cNvPr id="3" name="Group 6"/>
            <p:cNvGrpSpPr/>
            <p:nvPr/>
          </p:nvGrpSpPr>
          <p:grpSpPr>
            <a:xfrm>
              <a:off x="4112108" y="3185131"/>
              <a:ext cx="1301855" cy="1301856"/>
              <a:chOff x="2816172" y="1825572"/>
              <a:chExt cx="1301855" cy="1301855"/>
            </a:xfrm>
            <a:scene3d>
              <a:camera prst="orthographicFront">
                <a:rot lat="0" lon="0" rev="0"/>
              </a:camera>
              <a:lightRig rig="threePt" dir="t"/>
            </a:scene3d>
          </p:grpSpPr>
          <p:sp>
            <p:nvSpPr>
              <p:cNvPr id="32" name="Oval 31"/>
              <p:cNvSpPr/>
              <p:nvPr/>
            </p:nvSpPr>
            <p:spPr>
              <a:xfrm>
                <a:off x="2816172" y="1825572"/>
                <a:ext cx="1301855" cy="1301855"/>
              </a:xfrm>
              <a:prstGeom prst="ellipse">
                <a:avLst/>
              </a:prstGeom>
              <a:solidFill>
                <a:srgbClr val="0066FF"/>
              </a:solidFill>
              <a:ln>
                <a:solidFill>
                  <a:schemeClr val="bg1"/>
                </a:solidFill>
              </a:ln>
              <a:sp3d>
                <a:bevelT/>
              </a:sp3d>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Oval 4"/>
              <p:cNvSpPr/>
              <p:nvPr/>
            </p:nvSpPr>
            <p:spPr>
              <a:xfrm>
                <a:off x="2911499" y="1979052"/>
                <a:ext cx="1111202" cy="920551"/>
              </a:xfrm>
              <a:prstGeom prst="rect">
                <a:avLst/>
              </a:prstGeom>
              <a:ln>
                <a:noFill/>
              </a:ln>
              <a:sp3d>
                <a:bevelT/>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auto">
                  <a:lnSpc>
                    <a:spcPct val="90000"/>
                  </a:lnSpc>
                  <a:spcBef>
                    <a:spcPts val="0"/>
                  </a:spcBef>
                  <a:spcAft>
                    <a:spcPct val="35000"/>
                  </a:spcAft>
                  <a:defRPr/>
                </a:pPr>
                <a:r>
                  <a:rPr lang="en-GB" sz="1600" dirty="0">
                    <a:solidFill>
                      <a:schemeClr val="tx1"/>
                    </a:solidFill>
                  </a:rPr>
                  <a:t>Each Leader/ Manager</a:t>
                </a:r>
                <a:endParaRPr lang="en-US" sz="1600" dirty="0">
                  <a:solidFill>
                    <a:schemeClr val="tx1"/>
                  </a:solidFill>
                </a:endParaRPr>
              </a:p>
            </p:txBody>
          </p:sp>
        </p:grpSp>
        <p:grpSp>
          <p:nvGrpSpPr>
            <p:cNvPr id="4" name="Group 7"/>
            <p:cNvGrpSpPr/>
            <p:nvPr/>
          </p:nvGrpSpPr>
          <p:grpSpPr>
            <a:xfrm rot="10800000">
              <a:off x="4541721" y="2794773"/>
              <a:ext cx="442630" cy="275852"/>
              <a:chOff x="3245785" y="1435213"/>
              <a:chExt cx="442630" cy="275853"/>
            </a:xfrm>
            <a:scene3d>
              <a:camera prst="orthographicFront">
                <a:rot lat="0" lon="0" rev="0"/>
              </a:camera>
              <a:lightRig rig="threePt" dir="t"/>
            </a:scene3d>
          </p:grpSpPr>
          <p:sp>
            <p:nvSpPr>
              <p:cNvPr id="30" name="Right Arrow 29"/>
              <p:cNvSpPr/>
              <p:nvPr/>
            </p:nvSpPr>
            <p:spPr>
              <a:xfrm rot="16200000">
                <a:off x="3329173" y="1351825"/>
                <a:ext cx="275853" cy="442630"/>
              </a:xfrm>
              <a:prstGeom prst="rightArrow">
                <a:avLst>
                  <a:gd name="adj1" fmla="val 60000"/>
                  <a:gd name="adj2" fmla="val 50000"/>
                </a:avLst>
              </a:prstGeom>
              <a:solidFill>
                <a:srgbClr val="009900"/>
              </a:solidFill>
              <a:ln>
                <a:solidFill>
                  <a:schemeClr val="bg1"/>
                </a:solidFill>
              </a:ln>
              <a:sp3d prstMaterial="matte">
                <a:bevelT/>
              </a:sp3d>
            </p:spPr>
            <p:style>
              <a:lnRef idx="0">
                <a:scrgbClr r="0" g="0" b="0"/>
              </a:lnRef>
              <a:fillRef idx="1">
                <a:scrgbClr r="0" g="0" b="0"/>
              </a:fillRef>
              <a:effectRef idx="0">
                <a:schemeClr val="accent3">
                  <a:hueOff val="0"/>
                  <a:satOff val="0"/>
                  <a:lumOff val="0"/>
                  <a:alphaOff val="0"/>
                </a:schemeClr>
              </a:effectRef>
              <a:fontRef idx="minor">
                <a:schemeClr val="lt1"/>
              </a:fontRef>
            </p:style>
          </p:sp>
          <p:sp>
            <p:nvSpPr>
              <p:cNvPr id="31" name="Right Arrow 6"/>
              <p:cNvSpPr/>
              <p:nvPr/>
            </p:nvSpPr>
            <p:spPr>
              <a:xfrm rot="16200000">
                <a:off x="3370551" y="1481729"/>
                <a:ext cx="193097" cy="265578"/>
              </a:xfrm>
              <a:prstGeom prst="rect">
                <a:avLst/>
              </a:prstGeom>
              <a:ln>
                <a:solidFill>
                  <a:schemeClr val="bg1"/>
                </a:solidFill>
              </a:ln>
              <a:sp3d>
                <a:bevelT/>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Bef>
                    <a:spcPts val="0"/>
                  </a:spcBef>
                  <a:spcAft>
                    <a:spcPct val="35000"/>
                  </a:spcAft>
                  <a:defRPr/>
                </a:pPr>
                <a:endParaRPr lang="en-US" sz="1500" dirty="0"/>
              </a:p>
            </p:txBody>
          </p:sp>
        </p:grpSp>
        <p:grpSp>
          <p:nvGrpSpPr>
            <p:cNvPr id="5" name="Group 8"/>
            <p:cNvGrpSpPr/>
            <p:nvPr/>
          </p:nvGrpSpPr>
          <p:grpSpPr>
            <a:xfrm>
              <a:off x="4112108" y="1362798"/>
              <a:ext cx="1301855" cy="1301856"/>
              <a:chOff x="2816172" y="3239"/>
              <a:chExt cx="1301855" cy="1301855"/>
            </a:xfrm>
            <a:effectLst/>
            <a:scene3d>
              <a:camera prst="orthographicFront">
                <a:rot lat="0" lon="0" rev="0"/>
              </a:camera>
              <a:lightRig rig="threePt" dir="t"/>
            </a:scene3d>
          </p:grpSpPr>
          <p:sp>
            <p:nvSpPr>
              <p:cNvPr id="28" name="Oval 27"/>
              <p:cNvSpPr/>
              <p:nvPr/>
            </p:nvSpPr>
            <p:spPr>
              <a:xfrm>
                <a:off x="2816172" y="3239"/>
                <a:ext cx="1301855" cy="1301855"/>
              </a:xfrm>
              <a:prstGeom prst="ellipse">
                <a:avLst/>
              </a:prstGeom>
              <a:solidFill>
                <a:srgbClr val="009900"/>
              </a:solidFill>
              <a:ln>
                <a:solidFill>
                  <a:schemeClr val="bg1"/>
                </a:solidFill>
              </a:ln>
              <a:sp3d prstMaterial="dkEdge">
                <a:bevelT/>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9" name="Oval 8"/>
              <p:cNvSpPr/>
              <p:nvPr/>
            </p:nvSpPr>
            <p:spPr>
              <a:xfrm>
                <a:off x="3006824" y="193891"/>
                <a:ext cx="920551" cy="920551"/>
              </a:xfrm>
              <a:prstGeom prst="rect">
                <a:avLst/>
              </a:prstGeom>
              <a:ln>
                <a:solidFill>
                  <a:schemeClr val="bg1"/>
                </a:solidFill>
              </a:ln>
              <a:sp3d prstMaterial="dkEdge">
                <a:bevelT/>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auto">
                  <a:lnSpc>
                    <a:spcPct val="90000"/>
                  </a:lnSpc>
                  <a:spcBef>
                    <a:spcPts val="0"/>
                  </a:spcBef>
                  <a:spcAft>
                    <a:spcPct val="35000"/>
                  </a:spcAft>
                  <a:defRPr/>
                </a:pPr>
                <a:r>
                  <a:rPr lang="en-GB" sz="1600" dirty="0">
                    <a:solidFill>
                      <a:schemeClr val="accent5">
                        <a:lumMod val="20000"/>
                        <a:lumOff val="80000"/>
                      </a:schemeClr>
                    </a:solidFill>
                  </a:rPr>
                  <a:t>‘Self’</a:t>
                </a:r>
                <a:endParaRPr lang="en-US" sz="1600" dirty="0">
                  <a:solidFill>
                    <a:schemeClr val="accent5">
                      <a:lumMod val="20000"/>
                      <a:lumOff val="80000"/>
                    </a:schemeClr>
                  </a:solidFill>
                </a:endParaRPr>
              </a:p>
            </p:txBody>
          </p:sp>
        </p:grpSp>
        <p:grpSp>
          <p:nvGrpSpPr>
            <p:cNvPr id="6" name="Group 9"/>
            <p:cNvGrpSpPr/>
            <p:nvPr/>
          </p:nvGrpSpPr>
          <p:grpSpPr>
            <a:xfrm rot="10800000">
              <a:off x="5528468" y="3614744"/>
              <a:ext cx="275853" cy="442629"/>
              <a:chOff x="4232532" y="2255184"/>
              <a:chExt cx="275853" cy="442630"/>
            </a:xfrm>
            <a:scene3d>
              <a:camera prst="orthographicFront">
                <a:rot lat="0" lon="0" rev="0"/>
              </a:camera>
              <a:lightRig rig="threePt" dir="t"/>
            </a:scene3d>
          </p:grpSpPr>
          <p:sp>
            <p:nvSpPr>
              <p:cNvPr id="26" name="Right Arrow 25"/>
              <p:cNvSpPr/>
              <p:nvPr/>
            </p:nvSpPr>
            <p:spPr>
              <a:xfrm>
                <a:off x="4232532" y="2255184"/>
                <a:ext cx="275853" cy="442630"/>
              </a:xfrm>
              <a:prstGeom prst="rightArrow">
                <a:avLst>
                  <a:gd name="adj1" fmla="val 60000"/>
                  <a:gd name="adj2" fmla="val 50000"/>
                </a:avLst>
              </a:prstGeom>
              <a:solidFill>
                <a:schemeClr val="accent6">
                  <a:lumMod val="50000"/>
                </a:schemeClr>
              </a:solidFill>
              <a:ln>
                <a:solidFill>
                  <a:schemeClr val="bg1"/>
                </a:solidFill>
              </a:ln>
              <a:sp3d prstMaterial="matte">
                <a:bevelT/>
              </a:sp3d>
            </p:spPr>
            <p:style>
              <a:lnRef idx="0">
                <a:scrgbClr r="0" g="0" b="0"/>
              </a:lnRef>
              <a:fillRef idx="1">
                <a:scrgbClr r="0" g="0" b="0"/>
              </a:fillRef>
              <a:effectRef idx="0">
                <a:schemeClr val="accent3">
                  <a:hueOff val="3750088"/>
                  <a:satOff val="-5627"/>
                  <a:lumOff val="-915"/>
                  <a:alphaOff val="0"/>
                </a:schemeClr>
              </a:effectRef>
              <a:fontRef idx="minor">
                <a:schemeClr val="lt1"/>
              </a:fontRef>
            </p:style>
          </p:sp>
          <p:sp>
            <p:nvSpPr>
              <p:cNvPr id="27" name="Right Arrow 10"/>
              <p:cNvSpPr/>
              <p:nvPr/>
            </p:nvSpPr>
            <p:spPr>
              <a:xfrm>
                <a:off x="4232532" y="2343710"/>
                <a:ext cx="193097" cy="265578"/>
              </a:xfrm>
              <a:prstGeom prst="rect">
                <a:avLst/>
              </a:prstGeom>
              <a:ln>
                <a:solidFill>
                  <a:schemeClr val="bg1"/>
                </a:solidFill>
              </a:ln>
              <a:sp3d>
                <a:bevelT/>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Bef>
                    <a:spcPts val="0"/>
                  </a:spcBef>
                  <a:spcAft>
                    <a:spcPct val="35000"/>
                  </a:spcAft>
                  <a:defRPr/>
                </a:pPr>
                <a:endParaRPr lang="en-US" sz="1500" dirty="0"/>
              </a:p>
            </p:txBody>
          </p:sp>
        </p:grpSp>
        <p:grpSp>
          <p:nvGrpSpPr>
            <p:cNvPr id="7" name="Group 10"/>
            <p:cNvGrpSpPr/>
            <p:nvPr/>
          </p:nvGrpSpPr>
          <p:grpSpPr>
            <a:xfrm>
              <a:off x="5934441" y="3185131"/>
              <a:ext cx="1301855" cy="1301856"/>
              <a:chOff x="4638505" y="1825572"/>
              <a:chExt cx="1301855" cy="1301855"/>
            </a:xfrm>
            <a:scene3d>
              <a:camera prst="orthographicFront">
                <a:rot lat="0" lon="0" rev="0"/>
              </a:camera>
              <a:lightRig rig="threePt" dir="t"/>
            </a:scene3d>
          </p:grpSpPr>
          <p:sp>
            <p:nvSpPr>
              <p:cNvPr id="24" name="Oval 23"/>
              <p:cNvSpPr/>
              <p:nvPr/>
            </p:nvSpPr>
            <p:spPr>
              <a:xfrm>
                <a:off x="4638505" y="1825572"/>
                <a:ext cx="1301855" cy="1301855"/>
              </a:xfrm>
              <a:prstGeom prst="ellipse">
                <a:avLst/>
              </a:prstGeom>
              <a:solidFill>
                <a:schemeClr val="accent6">
                  <a:lumMod val="50000"/>
                </a:schemeClr>
              </a:solidFill>
              <a:ln>
                <a:solidFill>
                  <a:schemeClr val="bg1"/>
                </a:solidFill>
              </a:ln>
              <a:sp3d>
                <a:bevelT/>
              </a:sp3d>
            </p:spPr>
            <p:style>
              <a:lnRef idx="2">
                <a:scrgbClr r="0" g="0" b="0"/>
              </a:lnRef>
              <a:fillRef idx="1">
                <a:scrgbClr r="0" g="0" b="0"/>
              </a:fillRef>
              <a:effectRef idx="0">
                <a:schemeClr val="accent3">
                  <a:hueOff val="3750088"/>
                  <a:satOff val="-5627"/>
                  <a:lumOff val="-915"/>
                  <a:alphaOff val="0"/>
                </a:schemeClr>
              </a:effectRef>
              <a:fontRef idx="minor">
                <a:schemeClr val="lt1"/>
              </a:fontRef>
            </p:style>
          </p:sp>
          <p:sp>
            <p:nvSpPr>
              <p:cNvPr id="25" name="Oval 12"/>
              <p:cNvSpPr/>
              <p:nvPr/>
            </p:nvSpPr>
            <p:spPr>
              <a:xfrm>
                <a:off x="4829157" y="2016224"/>
                <a:ext cx="920551" cy="920551"/>
              </a:xfrm>
              <a:prstGeom prst="rect">
                <a:avLst/>
              </a:prstGeom>
              <a:ln>
                <a:solidFill>
                  <a:schemeClr val="bg1"/>
                </a:solidFill>
              </a:ln>
              <a:sp3d>
                <a:bevelT/>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auto">
                  <a:lnSpc>
                    <a:spcPct val="90000"/>
                  </a:lnSpc>
                  <a:spcBef>
                    <a:spcPts val="0"/>
                  </a:spcBef>
                  <a:spcAft>
                    <a:spcPct val="35000"/>
                  </a:spcAft>
                  <a:defRPr/>
                </a:pPr>
                <a:r>
                  <a:rPr lang="en-GB" sz="1600" dirty="0"/>
                  <a:t>‘</a:t>
                </a:r>
                <a:r>
                  <a:rPr lang="en-GB" sz="1600" dirty="0">
                    <a:solidFill>
                      <a:schemeClr val="accent5">
                        <a:lumMod val="20000"/>
                        <a:lumOff val="80000"/>
                      </a:schemeClr>
                    </a:solidFill>
                  </a:rPr>
                  <a:t>Boss’</a:t>
                </a:r>
                <a:endParaRPr lang="en-US" sz="1600" dirty="0">
                  <a:solidFill>
                    <a:schemeClr val="accent5">
                      <a:lumMod val="20000"/>
                      <a:lumOff val="80000"/>
                    </a:schemeClr>
                  </a:solidFill>
                </a:endParaRPr>
              </a:p>
            </p:txBody>
          </p:sp>
        </p:grpSp>
        <p:grpSp>
          <p:nvGrpSpPr>
            <p:cNvPr id="8" name="Group 11"/>
            <p:cNvGrpSpPr/>
            <p:nvPr/>
          </p:nvGrpSpPr>
          <p:grpSpPr>
            <a:xfrm rot="10800000">
              <a:off x="4541721" y="4601491"/>
              <a:ext cx="442630" cy="275853"/>
              <a:chOff x="3245785" y="3241931"/>
              <a:chExt cx="442630" cy="275853"/>
            </a:xfrm>
            <a:scene3d>
              <a:camera prst="orthographicFront">
                <a:rot lat="0" lon="0" rev="0"/>
              </a:camera>
              <a:lightRig rig="threePt" dir="t"/>
            </a:scene3d>
          </p:grpSpPr>
          <p:sp>
            <p:nvSpPr>
              <p:cNvPr id="22" name="Right Arrow 21"/>
              <p:cNvSpPr/>
              <p:nvPr/>
            </p:nvSpPr>
            <p:spPr>
              <a:xfrm rot="5400000">
                <a:off x="3329173" y="3158543"/>
                <a:ext cx="275853" cy="442630"/>
              </a:xfrm>
              <a:prstGeom prst="rightArrow">
                <a:avLst>
                  <a:gd name="adj1" fmla="val 60000"/>
                  <a:gd name="adj2" fmla="val 50000"/>
                </a:avLst>
              </a:prstGeom>
              <a:solidFill>
                <a:srgbClr val="FF3300"/>
              </a:solidFill>
              <a:ln>
                <a:solidFill>
                  <a:schemeClr val="bg1"/>
                </a:solidFill>
              </a:ln>
              <a:sp3d prstMaterial="matte">
                <a:bevelT/>
              </a:sp3d>
            </p:spPr>
            <p:style>
              <a:lnRef idx="0">
                <a:scrgbClr r="0" g="0" b="0"/>
              </a:lnRef>
              <a:fillRef idx="1">
                <a:scrgbClr r="0" g="0" b="0"/>
              </a:fillRef>
              <a:effectRef idx="0">
                <a:schemeClr val="accent3">
                  <a:hueOff val="7500176"/>
                  <a:satOff val="-11253"/>
                  <a:lumOff val="-1830"/>
                  <a:alphaOff val="0"/>
                </a:schemeClr>
              </a:effectRef>
              <a:fontRef idx="minor">
                <a:schemeClr val="lt1"/>
              </a:fontRef>
            </p:style>
          </p:sp>
          <p:sp>
            <p:nvSpPr>
              <p:cNvPr id="23" name="Right Arrow 14"/>
              <p:cNvSpPr/>
              <p:nvPr/>
            </p:nvSpPr>
            <p:spPr>
              <a:xfrm rot="5400000">
                <a:off x="3370551" y="3205691"/>
                <a:ext cx="193097" cy="265578"/>
              </a:xfrm>
              <a:prstGeom prst="rect">
                <a:avLst/>
              </a:prstGeom>
              <a:ln>
                <a:solidFill>
                  <a:schemeClr val="bg1"/>
                </a:solidFill>
              </a:ln>
              <a:sp3d>
                <a:bevelT/>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Bef>
                    <a:spcPts val="0"/>
                  </a:spcBef>
                  <a:spcAft>
                    <a:spcPct val="35000"/>
                  </a:spcAft>
                  <a:defRPr/>
                </a:pPr>
                <a:endParaRPr lang="en-US" sz="1500" dirty="0"/>
              </a:p>
            </p:txBody>
          </p:sp>
        </p:grpSp>
        <p:grpSp>
          <p:nvGrpSpPr>
            <p:cNvPr id="9" name="Group 12"/>
            <p:cNvGrpSpPr/>
            <p:nvPr/>
          </p:nvGrpSpPr>
          <p:grpSpPr>
            <a:xfrm>
              <a:off x="4112108" y="5007465"/>
              <a:ext cx="1301855" cy="1301855"/>
              <a:chOff x="2816172" y="3647905"/>
              <a:chExt cx="1301855" cy="1301855"/>
            </a:xfrm>
            <a:scene3d>
              <a:camera prst="orthographicFront">
                <a:rot lat="0" lon="0" rev="0"/>
              </a:camera>
              <a:lightRig rig="threePt" dir="t"/>
            </a:scene3d>
          </p:grpSpPr>
          <p:sp>
            <p:nvSpPr>
              <p:cNvPr id="20" name="Oval 19"/>
              <p:cNvSpPr/>
              <p:nvPr/>
            </p:nvSpPr>
            <p:spPr>
              <a:xfrm>
                <a:off x="2816172" y="3647905"/>
                <a:ext cx="1301855" cy="1301855"/>
              </a:xfrm>
              <a:prstGeom prst="ellipse">
                <a:avLst/>
              </a:prstGeom>
              <a:solidFill>
                <a:srgbClr val="FF3300"/>
              </a:solidFill>
              <a:ln>
                <a:solidFill>
                  <a:schemeClr val="bg1"/>
                </a:solidFill>
              </a:ln>
              <a:sp3d>
                <a:bevelT/>
              </a:sp3d>
            </p:spPr>
            <p:style>
              <a:lnRef idx="2">
                <a:scrgbClr r="0" g="0" b="0"/>
              </a:lnRef>
              <a:fillRef idx="1">
                <a:scrgbClr r="0" g="0" b="0"/>
              </a:fillRef>
              <a:effectRef idx="0">
                <a:schemeClr val="accent3">
                  <a:hueOff val="7500176"/>
                  <a:satOff val="-11253"/>
                  <a:lumOff val="-1830"/>
                  <a:alphaOff val="0"/>
                </a:schemeClr>
              </a:effectRef>
              <a:fontRef idx="minor">
                <a:schemeClr val="lt1"/>
              </a:fontRef>
            </p:style>
          </p:sp>
          <p:sp>
            <p:nvSpPr>
              <p:cNvPr id="21" name="Oval 16"/>
              <p:cNvSpPr/>
              <p:nvPr/>
            </p:nvSpPr>
            <p:spPr>
              <a:xfrm>
                <a:off x="3006824" y="3838557"/>
                <a:ext cx="920551" cy="920551"/>
              </a:xfrm>
              <a:prstGeom prst="rect">
                <a:avLst/>
              </a:prstGeom>
              <a:ln>
                <a:solidFill>
                  <a:schemeClr val="bg1"/>
                </a:solidFill>
              </a:ln>
              <a:sp3d>
                <a:bevelT/>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auto">
                  <a:lnSpc>
                    <a:spcPct val="90000"/>
                  </a:lnSpc>
                  <a:spcBef>
                    <a:spcPts val="0"/>
                  </a:spcBef>
                  <a:spcAft>
                    <a:spcPct val="35000"/>
                  </a:spcAft>
                  <a:defRPr/>
                </a:pPr>
                <a:r>
                  <a:rPr lang="en-GB" sz="1600" dirty="0">
                    <a:solidFill>
                      <a:schemeClr val="accent5">
                        <a:lumMod val="20000"/>
                        <a:lumOff val="80000"/>
                      </a:schemeClr>
                    </a:solidFill>
                  </a:rPr>
                  <a:t>Peers</a:t>
                </a:r>
                <a:endParaRPr lang="en-US" sz="1600" dirty="0">
                  <a:solidFill>
                    <a:schemeClr val="accent5">
                      <a:lumMod val="20000"/>
                      <a:lumOff val="80000"/>
                    </a:schemeClr>
                  </a:solidFill>
                </a:endParaRPr>
              </a:p>
            </p:txBody>
          </p:sp>
        </p:grpSp>
        <p:grpSp>
          <p:nvGrpSpPr>
            <p:cNvPr id="10" name="Group 13"/>
            <p:cNvGrpSpPr/>
            <p:nvPr/>
          </p:nvGrpSpPr>
          <p:grpSpPr>
            <a:xfrm rot="10800000">
              <a:off x="3721750" y="3614744"/>
              <a:ext cx="275853" cy="442629"/>
              <a:chOff x="2425814" y="2255184"/>
              <a:chExt cx="275853" cy="442630"/>
            </a:xfrm>
            <a:scene3d>
              <a:camera prst="orthographicFront">
                <a:rot lat="0" lon="0" rev="0"/>
              </a:camera>
              <a:lightRig rig="threePt" dir="t"/>
            </a:scene3d>
          </p:grpSpPr>
          <p:sp>
            <p:nvSpPr>
              <p:cNvPr id="18" name="Right Arrow 17"/>
              <p:cNvSpPr/>
              <p:nvPr/>
            </p:nvSpPr>
            <p:spPr>
              <a:xfrm rot="10800000">
                <a:off x="2425814" y="2255184"/>
                <a:ext cx="275853" cy="442630"/>
              </a:xfrm>
              <a:prstGeom prst="rightArrow">
                <a:avLst>
                  <a:gd name="adj1" fmla="val 60000"/>
                  <a:gd name="adj2" fmla="val 50000"/>
                </a:avLst>
              </a:prstGeom>
              <a:solidFill>
                <a:srgbClr val="7030A0"/>
              </a:solidFill>
              <a:ln>
                <a:solidFill>
                  <a:schemeClr val="bg1"/>
                </a:solidFill>
              </a:ln>
              <a:sp3d>
                <a:bevelT/>
              </a:sp3d>
            </p:spPr>
            <p:style>
              <a:lnRef idx="0">
                <a:scrgbClr r="0" g="0" b="0"/>
              </a:lnRef>
              <a:fillRef idx="1">
                <a:scrgbClr r="0" g="0" b="0"/>
              </a:fillRef>
              <a:effectRef idx="0">
                <a:schemeClr val="accent3">
                  <a:hueOff val="11250264"/>
                  <a:satOff val="-16880"/>
                  <a:lumOff val="-2745"/>
                  <a:alphaOff val="0"/>
                </a:schemeClr>
              </a:effectRef>
              <a:fontRef idx="minor">
                <a:schemeClr val="lt1"/>
              </a:fontRef>
            </p:style>
          </p:sp>
          <p:sp>
            <p:nvSpPr>
              <p:cNvPr id="19" name="Right Arrow 18"/>
              <p:cNvSpPr/>
              <p:nvPr/>
            </p:nvSpPr>
            <p:spPr>
              <a:xfrm rot="21600000">
                <a:off x="2508570" y="2343710"/>
                <a:ext cx="193097" cy="265578"/>
              </a:xfrm>
              <a:prstGeom prst="rect">
                <a:avLst/>
              </a:prstGeom>
              <a:ln>
                <a:solidFill>
                  <a:schemeClr val="bg1"/>
                </a:solidFill>
              </a:ln>
              <a:sp3d>
                <a:bevelT/>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Bef>
                    <a:spcPts val="0"/>
                  </a:spcBef>
                  <a:spcAft>
                    <a:spcPct val="35000"/>
                  </a:spcAft>
                  <a:defRPr/>
                </a:pPr>
                <a:endParaRPr lang="en-US" sz="1500" dirty="0"/>
              </a:p>
            </p:txBody>
          </p:sp>
        </p:grpSp>
        <p:grpSp>
          <p:nvGrpSpPr>
            <p:cNvPr id="11" name="Group 14"/>
            <p:cNvGrpSpPr/>
            <p:nvPr/>
          </p:nvGrpSpPr>
          <p:grpSpPr>
            <a:xfrm>
              <a:off x="2289775" y="3185131"/>
              <a:ext cx="1301855" cy="1301856"/>
              <a:chOff x="993839" y="1825572"/>
              <a:chExt cx="1301855" cy="1301855"/>
            </a:xfrm>
            <a:scene3d>
              <a:camera prst="orthographicFront">
                <a:rot lat="0" lon="0" rev="0"/>
              </a:camera>
              <a:lightRig rig="threePt" dir="t"/>
            </a:scene3d>
          </p:grpSpPr>
          <p:sp>
            <p:nvSpPr>
              <p:cNvPr id="16" name="Oval 15"/>
              <p:cNvSpPr/>
              <p:nvPr/>
            </p:nvSpPr>
            <p:spPr>
              <a:xfrm>
                <a:off x="993839" y="1825572"/>
                <a:ext cx="1301855" cy="1301855"/>
              </a:xfrm>
              <a:prstGeom prst="ellipse">
                <a:avLst/>
              </a:prstGeom>
              <a:solidFill>
                <a:srgbClr val="7030A0"/>
              </a:solidFill>
              <a:ln>
                <a:solidFill>
                  <a:schemeClr val="bg1"/>
                </a:solidFill>
              </a:ln>
              <a:sp3d>
                <a:bevelT/>
              </a:sp3d>
            </p:spPr>
            <p:style>
              <a:lnRef idx="2">
                <a:scrgbClr r="0" g="0" b="0"/>
              </a:lnRef>
              <a:fillRef idx="1">
                <a:scrgbClr r="0" g="0" b="0"/>
              </a:fillRef>
              <a:effectRef idx="0">
                <a:schemeClr val="accent3">
                  <a:hueOff val="11250264"/>
                  <a:satOff val="-16880"/>
                  <a:lumOff val="-2745"/>
                  <a:alphaOff val="0"/>
                </a:schemeClr>
              </a:effectRef>
              <a:fontRef idx="minor">
                <a:schemeClr val="lt1"/>
              </a:fontRef>
            </p:style>
          </p:sp>
          <p:sp>
            <p:nvSpPr>
              <p:cNvPr id="17" name="Oval 20"/>
              <p:cNvSpPr/>
              <p:nvPr/>
            </p:nvSpPr>
            <p:spPr>
              <a:xfrm>
                <a:off x="1184491" y="2016224"/>
                <a:ext cx="920551" cy="920551"/>
              </a:xfrm>
              <a:prstGeom prst="rect">
                <a:avLst/>
              </a:prstGeom>
              <a:ln>
                <a:solidFill>
                  <a:schemeClr val="bg1"/>
                </a:solidFill>
              </a:ln>
              <a:sp3d>
                <a:bevelT/>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auto">
                  <a:lnSpc>
                    <a:spcPct val="90000"/>
                  </a:lnSpc>
                  <a:spcBef>
                    <a:spcPts val="0"/>
                  </a:spcBef>
                  <a:spcAft>
                    <a:spcPct val="35000"/>
                  </a:spcAft>
                  <a:defRPr/>
                </a:pPr>
                <a:r>
                  <a:rPr lang="en-GB" sz="1600" dirty="0">
                    <a:solidFill>
                      <a:schemeClr val="accent5">
                        <a:lumMod val="20000"/>
                        <a:lumOff val="80000"/>
                      </a:schemeClr>
                    </a:solidFill>
                  </a:rPr>
                  <a:t>Direct Reports</a:t>
                </a:r>
                <a:endParaRPr lang="en-US" sz="1600" dirty="0">
                  <a:solidFill>
                    <a:schemeClr val="accent5">
                      <a:lumMod val="20000"/>
                      <a:lumOff val="80000"/>
                    </a:schemeClr>
                  </a:solidFill>
                </a:endParaRPr>
              </a:p>
            </p:txBody>
          </p:sp>
        </p:grpSp>
      </p:grpSp>
      <p:sp>
        <p:nvSpPr>
          <p:cNvPr id="59395" name="Title 1"/>
          <p:cNvSpPr>
            <a:spLocks noGrp="1"/>
          </p:cNvSpPr>
          <p:nvPr>
            <p:ph type="title"/>
          </p:nvPr>
        </p:nvSpPr>
        <p:spPr>
          <a:xfrm>
            <a:off x="2057400" y="28575"/>
            <a:ext cx="7086600" cy="1219200"/>
          </a:xfrm>
        </p:spPr>
        <p:txBody>
          <a:bodyPr/>
          <a:lstStyle/>
          <a:p>
            <a:r>
              <a:rPr lang="en-US" smtClean="0"/>
              <a:t>CheckPoint 360°</a:t>
            </a:r>
            <a:r>
              <a:rPr lang="en-US" sz="2800" baseline="30000" smtClean="0"/>
              <a:t>TM</a:t>
            </a:r>
            <a:r>
              <a:rPr lang="en-US" smtClean="0"/>
              <a:t> System</a:t>
            </a:r>
          </a:p>
        </p:txBody>
      </p:sp>
    </p:spTree>
    <p:custDataLst>
      <p:tags r:id="rId1"/>
    </p:custDataLst>
  </p:cSld>
  <p:clrMapOvr>
    <a:masterClrMapping/>
  </p:clrMapOvr>
  <p:transition advTm="8519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Observed Behaviors</a:t>
            </a:r>
          </a:p>
        </p:txBody>
      </p:sp>
      <p:sp>
        <p:nvSpPr>
          <p:cNvPr id="60419" name="Content Placeholder 2"/>
          <p:cNvSpPr>
            <a:spLocks noGrp="1"/>
          </p:cNvSpPr>
          <p:nvPr>
            <p:ph idx="1"/>
          </p:nvPr>
        </p:nvSpPr>
        <p:spPr/>
        <p:txBody>
          <a:bodyPr/>
          <a:lstStyle/>
          <a:p>
            <a:r>
              <a:rPr lang="en-US" smtClean="0"/>
              <a:t>Observable behavior is the key</a:t>
            </a:r>
          </a:p>
          <a:p>
            <a:r>
              <a:rPr lang="en-US" smtClean="0"/>
              <a:t>Behavior is observed from all perspectives</a:t>
            </a:r>
          </a:p>
          <a:p>
            <a:r>
              <a:rPr lang="en-US" smtClean="0"/>
              <a:t>Multiple relationships may be included</a:t>
            </a:r>
          </a:p>
          <a:p>
            <a:pPr lvl="1"/>
            <a:r>
              <a:rPr lang="en-US" smtClean="0"/>
              <a:t>Supervisory</a:t>
            </a:r>
          </a:p>
          <a:p>
            <a:pPr lvl="1"/>
            <a:r>
              <a:rPr lang="en-US" smtClean="0"/>
              <a:t>Subordinate</a:t>
            </a:r>
          </a:p>
          <a:p>
            <a:pPr lvl="1"/>
            <a:r>
              <a:rPr lang="en-US" smtClean="0"/>
              <a:t>Peer</a:t>
            </a:r>
          </a:p>
          <a:p>
            <a:pPr lvl="1"/>
            <a:r>
              <a:rPr lang="en-US" smtClean="0"/>
              <a:t>Other (customer or client)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Confidentiality</a:t>
            </a:r>
          </a:p>
        </p:txBody>
      </p:sp>
      <p:sp>
        <p:nvSpPr>
          <p:cNvPr id="61443" name="Content Placeholder 2"/>
          <p:cNvSpPr>
            <a:spLocks noGrp="1"/>
          </p:cNvSpPr>
          <p:nvPr>
            <p:ph idx="1"/>
          </p:nvPr>
        </p:nvSpPr>
        <p:spPr/>
        <p:txBody>
          <a:bodyPr/>
          <a:lstStyle/>
          <a:p>
            <a:r>
              <a:rPr lang="en-US" b="1" smtClean="0"/>
              <a:t>Confidentiality</a:t>
            </a:r>
            <a:r>
              <a:rPr lang="en-US" smtClean="0"/>
              <a:t> of respondents </a:t>
            </a:r>
            <a:r>
              <a:rPr lang="en-US" b="1" smtClean="0"/>
              <a:t>MUST</a:t>
            </a:r>
            <a:r>
              <a:rPr lang="en-US" smtClean="0"/>
              <a:t> be assured and maintained</a:t>
            </a:r>
          </a:p>
          <a:p>
            <a:endParaRPr lang="en-US" smtClean="0"/>
          </a:p>
          <a:p>
            <a:r>
              <a:rPr lang="en-US" smtClean="0"/>
              <a:t>No respondent group has fewer than two individuals </a:t>
            </a:r>
          </a:p>
          <a:p>
            <a:endParaRPr lang="en-US" smtClean="0"/>
          </a:p>
          <a:p>
            <a:r>
              <a:rPr lang="en-US" smtClean="0"/>
              <a:t>Even a hint of or rumor about a lack of confidentiality can render information useless</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p:txBody>
          <a:bodyPr/>
          <a:lstStyle/>
          <a:p>
            <a:r>
              <a:rPr lang="en-US" smtClean="0"/>
              <a:t>What we don’t want to hear!</a:t>
            </a:r>
          </a:p>
        </p:txBody>
      </p:sp>
      <p:sp>
        <p:nvSpPr>
          <p:cNvPr id="5" name="Content Placeholder 4"/>
          <p:cNvSpPr>
            <a:spLocks noGrp="1"/>
          </p:cNvSpPr>
          <p:nvPr>
            <p:ph idx="1"/>
          </p:nvPr>
        </p:nvSpPr>
        <p:spPr>
          <a:xfrm>
            <a:off x="990600" y="1524000"/>
            <a:ext cx="7620000" cy="4876800"/>
          </a:xfrm>
        </p:spPr>
        <p:txBody>
          <a:bodyPr/>
          <a:lstStyle/>
          <a:p>
            <a:pPr>
              <a:buFont typeface="Arial" pitchFamily="34" charset="0"/>
              <a:buChar char="•"/>
              <a:defRPr/>
            </a:pPr>
            <a:r>
              <a:rPr lang="en-US" sz="1800" dirty="0" smtClean="0">
                <a:solidFill>
                  <a:schemeClr val="tx1"/>
                </a:solidFill>
              </a:rPr>
              <a:t>“I</a:t>
            </a:r>
            <a:r>
              <a:rPr lang="en-US" sz="2400" dirty="0">
                <a:solidFill>
                  <a:schemeClr val="tx1"/>
                </a:solidFill>
              </a:rPr>
              <a:t> wonder how Bob will answer the question about sharing information when he is rating Julie?”</a:t>
            </a:r>
          </a:p>
          <a:p>
            <a:pPr>
              <a:buFont typeface="Arial" pitchFamily="34" charset="0"/>
              <a:buChar char="•"/>
              <a:defRPr/>
            </a:pPr>
            <a:r>
              <a:rPr lang="en-US" sz="2400" dirty="0" smtClean="0">
                <a:solidFill>
                  <a:schemeClr val="bg1">
                    <a:lumMod val="50000"/>
                  </a:schemeClr>
                </a:solidFill>
              </a:rPr>
              <a:t>“</a:t>
            </a:r>
            <a:r>
              <a:rPr lang="en-US" sz="2400" dirty="0">
                <a:solidFill>
                  <a:schemeClr val="bg1">
                    <a:lumMod val="50000"/>
                  </a:schemeClr>
                </a:solidFill>
              </a:rPr>
              <a:t>I bet that Betty gets great marks from her Direct Reports!”</a:t>
            </a:r>
          </a:p>
          <a:p>
            <a:pPr>
              <a:buFont typeface="Arial" pitchFamily="34" charset="0"/>
              <a:buChar char="•"/>
              <a:defRPr/>
            </a:pPr>
            <a:r>
              <a:rPr lang="en-US" sz="2400" dirty="0" smtClean="0">
                <a:solidFill>
                  <a:schemeClr val="tx1"/>
                </a:solidFill>
              </a:rPr>
              <a:t>“</a:t>
            </a:r>
            <a:r>
              <a:rPr lang="en-US" sz="2400" dirty="0">
                <a:solidFill>
                  <a:schemeClr val="tx1"/>
                </a:solidFill>
              </a:rPr>
              <a:t>I’m sure that Andrew will show up as very charismatic!”</a:t>
            </a:r>
          </a:p>
          <a:p>
            <a:pPr>
              <a:buFont typeface="Arial" pitchFamily="34" charset="0"/>
              <a:buChar char="•"/>
              <a:defRPr/>
            </a:pPr>
            <a:r>
              <a:rPr lang="en-US" sz="2400" dirty="0" smtClean="0">
                <a:solidFill>
                  <a:schemeClr val="bg1">
                    <a:lumMod val="50000"/>
                  </a:schemeClr>
                </a:solidFill>
              </a:rPr>
              <a:t>“</a:t>
            </a:r>
            <a:r>
              <a:rPr lang="en-US" sz="2400" dirty="0">
                <a:solidFill>
                  <a:schemeClr val="bg1">
                    <a:lumMod val="50000"/>
                  </a:schemeClr>
                </a:solidFill>
              </a:rPr>
              <a:t>What did you answer to question 12 when you filled the </a:t>
            </a:r>
            <a:r>
              <a:rPr lang="en-US" sz="2400" dirty="0" err="1">
                <a:solidFill>
                  <a:schemeClr val="bg1">
                    <a:lumMod val="50000"/>
                  </a:schemeClr>
                </a:solidFill>
              </a:rPr>
              <a:t>CheckPoint</a:t>
            </a:r>
            <a:r>
              <a:rPr lang="en-US" sz="2400" dirty="0">
                <a:solidFill>
                  <a:schemeClr val="bg1">
                    <a:lumMod val="50000"/>
                  </a:schemeClr>
                </a:solidFill>
              </a:rPr>
              <a:t> out on David? I only gave him a 2.” </a:t>
            </a:r>
          </a:p>
          <a:p>
            <a:pPr>
              <a:buFont typeface="Arial" pitchFamily="34" charset="0"/>
              <a:buChar char="•"/>
              <a:defRPr/>
            </a:pPr>
            <a:r>
              <a:rPr lang="en-US" sz="2400" dirty="0" smtClean="0">
                <a:solidFill>
                  <a:schemeClr val="tx1"/>
                </a:solidFill>
              </a:rPr>
              <a:t>“</a:t>
            </a:r>
            <a:r>
              <a:rPr lang="en-US" sz="2400" dirty="0">
                <a:solidFill>
                  <a:schemeClr val="tx1"/>
                </a:solidFill>
              </a:rPr>
              <a:t>I don’t know if this </a:t>
            </a:r>
            <a:r>
              <a:rPr lang="en-US" sz="2400" dirty="0" err="1">
                <a:solidFill>
                  <a:schemeClr val="tx1"/>
                </a:solidFill>
              </a:rPr>
              <a:t>CheckPoint</a:t>
            </a:r>
            <a:r>
              <a:rPr lang="en-US" sz="2400" dirty="0">
                <a:solidFill>
                  <a:schemeClr val="tx1"/>
                </a:solidFill>
              </a:rPr>
              <a:t> thing will work for the Software Development Department. I would love to see their responses.”</a:t>
            </a:r>
          </a:p>
          <a:p>
            <a:pPr>
              <a:defRPr/>
            </a:pPr>
            <a:endParaRPr lang="en-US" dirty="0"/>
          </a:p>
        </p:txBody>
      </p:sp>
      <p:pic>
        <p:nvPicPr>
          <p:cNvPr id="6246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1436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406900"/>
            <a:ext cx="7772400" cy="1362075"/>
          </a:xfrm>
        </p:spPr>
        <p:txBody>
          <a:bodyPr/>
          <a:lstStyle/>
          <a:p>
            <a:pPr>
              <a:defRPr/>
            </a:pPr>
            <a:r>
              <a:rPr lang="en-US" sz="3600" dirty="0" smtClean="0"/>
              <a:t>What does the</a:t>
            </a:r>
            <a:br>
              <a:rPr lang="en-US" sz="3600" dirty="0" smtClean="0"/>
            </a:br>
            <a:r>
              <a:rPr lang="en-US" sz="3600" dirty="0" smtClean="0"/>
              <a:t>CheckPoint 360°</a:t>
            </a:r>
            <a:r>
              <a:rPr lang="en-US" sz="3600" baseline="30000" dirty="0" smtClean="0"/>
              <a:t>TM </a:t>
            </a:r>
            <a:r>
              <a:rPr lang="en-US" sz="3600" dirty="0" smtClean="0"/>
              <a:t> Measure?</a:t>
            </a:r>
            <a:endParaRPr lang="en-US" sz="3600" dirty="0"/>
          </a:p>
        </p:txBody>
      </p:sp>
      <p:grpSp>
        <p:nvGrpSpPr>
          <p:cNvPr id="2" name="Group 10"/>
          <p:cNvGrpSpPr>
            <a:grpSpLocks/>
          </p:cNvGrpSpPr>
          <p:nvPr/>
        </p:nvGrpSpPr>
        <p:grpSpPr bwMode="auto">
          <a:xfrm>
            <a:off x="4267200" y="1651172"/>
            <a:ext cx="4497891" cy="3213753"/>
            <a:chOff x="179388" y="188913"/>
            <a:chExt cx="8242300" cy="7013159"/>
          </a:xfrm>
          <a:effectLst>
            <a:glow rad="228600">
              <a:srgbClr val="0070C0">
                <a:alpha val="40000"/>
              </a:srgbClr>
            </a:glow>
          </a:effectLst>
        </p:grpSpPr>
        <p:pic>
          <p:nvPicPr>
            <p:cNvPr id="7" name="Picture 7"/>
            <p:cNvPicPr>
              <a:picLocks noChangeAspect="1" noChangeArrowheads="1"/>
            </p:cNvPicPr>
            <p:nvPr/>
          </p:nvPicPr>
          <p:blipFill>
            <a:blip r:embed="rId3" cstate="print"/>
            <a:srcRect/>
            <a:stretch>
              <a:fillRect/>
            </a:stretch>
          </p:blipFill>
          <p:spPr bwMode="auto">
            <a:xfrm>
              <a:off x="179388" y="188913"/>
              <a:ext cx="3066605" cy="3961396"/>
            </a:xfrm>
            <a:prstGeom prst="rect">
              <a:avLst/>
            </a:prstGeom>
            <a:ln>
              <a:noFill/>
            </a:ln>
            <a:effectLst>
              <a:outerShdw blurRad="190500" algn="tl" rotWithShape="0">
                <a:srgbClr val="000000">
                  <a:alpha val="70000"/>
                </a:srgbClr>
              </a:outerShdw>
            </a:effectLst>
          </p:spPr>
        </p:pic>
        <p:pic>
          <p:nvPicPr>
            <p:cNvPr id="8" name="Picture 8"/>
            <p:cNvPicPr>
              <a:picLocks noChangeAspect="1" noChangeArrowheads="1"/>
            </p:cNvPicPr>
            <p:nvPr/>
          </p:nvPicPr>
          <p:blipFill>
            <a:blip r:embed="rId4" cstate="print"/>
            <a:srcRect/>
            <a:stretch>
              <a:fillRect/>
            </a:stretch>
          </p:blipFill>
          <p:spPr bwMode="auto">
            <a:xfrm>
              <a:off x="1659377" y="1557221"/>
              <a:ext cx="3073002" cy="3959004"/>
            </a:xfrm>
            <a:prstGeom prst="rect">
              <a:avLst/>
            </a:prstGeom>
            <a:ln>
              <a:noFill/>
            </a:ln>
            <a:effectLst>
              <a:outerShdw blurRad="190500" algn="tl" rotWithShape="0">
                <a:srgbClr val="000000">
                  <a:alpha val="70000"/>
                </a:srgbClr>
              </a:outerShdw>
            </a:effectLst>
          </p:spPr>
        </p:pic>
        <p:pic>
          <p:nvPicPr>
            <p:cNvPr id="9" name="Picture 9"/>
            <p:cNvPicPr>
              <a:picLocks noChangeAspect="1" noChangeArrowheads="1"/>
            </p:cNvPicPr>
            <p:nvPr/>
          </p:nvPicPr>
          <p:blipFill>
            <a:blip r:embed="rId5" cstate="print"/>
            <a:srcRect/>
            <a:stretch>
              <a:fillRect/>
            </a:stretch>
          </p:blipFill>
          <p:spPr bwMode="auto">
            <a:xfrm>
              <a:off x="3563744" y="2133727"/>
              <a:ext cx="2917325" cy="5068345"/>
            </a:xfrm>
            <a:prstGeom prst="rect">
              <a:avLst/>
            </a:prstGeom>
            <a:ln>
              <a:noFill/>
            </a:ln>
            <a:effectLst>
              <a:outerShdw blurRad="190500" algn="tl" rotWithShape="0">
                <a:srgbClr val="000000">
                  <a:alpha val="70000"/>
                </a:srgbClr>
              </a:outerShdw>
            </a:effectLst>
          </p:spPr>
        </p:pic>
        <p:pic>
          <p:nvPicPr>
            <p:cNvPr id="10" name="Picture 10"/>
            <p:cNvPicPr>
              <a:picLocks noChangeAspect="1" noChangeArrowheads="1"/>
            </p:cNvPicPr>
            <p:nvPr/>
          </p:nvPicPr>
          <p:blipFill>
            <a:blip r:embed="rId6" cstate="print"/>
            <a:srcRect/>
            <a:stretch>
              <a:fillRect/>
            </a:stretch>
          </p:blipFill>
          <p:spPr bwMode="auto">
            <a:xfrm>
              <a:off x="5508626" y="2853765"/>
              <a:ext cx="2913062" cy="3781985"/>
            </a:xfrm>
            <a:prstGeom prst="rect">
              <a:avLst/>
            </a:prstGeom>
            <a:ln>
              <a:noFill/>
            </a:ln>
            <a:effectLst>
              <a:outerShdw blurRad="190500" algn="tl" rotWithShape="0">
                <a:srgbClr val="000000">
                  <a:alpha val="70000"/>
                </a:srgbClr>
              </a:outerShdw>
            </a:effec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7"/>
          <p:cNvSpPr>
            <a:spLocks noGrp="1"/>
          </p:cNvSpPr>
          <p:nvPr>
            <p:ph type="title"/>
          </p:nvPr>
        </p:nvSpPr>
        <p:spPr/>
        <p:txBody>
          <a:bodyPr/>
          <a:lstStyle/>
          <a:p>
            <a:r>
              <a:rPr lang="en-US" smtClean="0"/>
              <a:t>Key Skill Sets</a:t>
            </a:r>
          </a:p>
        </p:txBody>
      </p:sp>
      <p:sp>
        <p:nvSpPr>
          <p:cNvPr id="3" name="Content Placeholder 2"/>
          <p:cNvSpPr>
            <a:spLocks noGrp="1"/>
          </p:cNvSpPr>
          <p:nvPr>
            <p:ph sz="half" idx="1"/>
          </p:nvPr>
        </p:nvSpPr>
        <p:spPr>
          <a:xfrm>
            <a:off x="1219200" y="1597025"/>
            <a:ext cx="3657600" cy="4648200"/>
          </a:xfrm>
        </p:spPr>
        <p:txBody>
          <a:bodyPr/>
          <a:lstStyle/>
          <a:p>
            <a:pPr>
              <a:buFontTx/>
              <a:buNone/>
              <a:defRPr/>
            </a:pPr>
            <a:r>
              <a:rPr lang="en-US" sz="1800" b="1" u="sng" dirty="0"/>
              <a:t>Communication:</a:t>
            </a:r>
          </a:p>
          <a:p>
            <a:pPr>
              <a:defRPr/>
            </a:pPr>
            <a:r>
              <a:rPr lang="en-US" sz="1800" dirty="0"/>
              <a:t>Listens to Others</a:t>
            </a:r>
          </a:p>
          <a:p>
            <a:pPr>
              <a:defRPr/>
            </a:pPr>
            <a:r>
              <a:rPr lang="en-US" sz="1800" dirty="0"/>
              <a:t>Processes Information</a:t>
            </a:r>
          </a:p>
          <a:p>
            <a:pPr>
              <a:defRPr/>
            </a:pPr>
            <a:r>
              <a:rPr lang="en-US" sz="1800" dirty="0"/>
              <a:t>Communicates Effectively</a:t>
            </a:r>
          </a:p>
          <a:p>
            <a:pPr>
              <a:buFontTx/>
              <a:buNone/>
              <a:defRPr/>
            </a:pPr>
            <a:r>
              <a:rPr lang="en-US" sz="1800" b="1" u="sng" dirty="0"/>
              <a:t>Leadership:</a:t>
            </a:r>
          </a:p>
          <a:p>
            <a:pPr>
              <a:defRPr/>
            </a:pPr>
            <a:r>
              <a:rPr lang="en-US" sz="1800" dirty="0"/>
              <a:t>Instills Trust</a:t>
            </a:r>
          </a:p>
          <a:p>
            <a:pPr>
              <a:defRPr/>
            </a:pPr>
            <a:r>
              <a:rPr lang="en-US" sz="1800" dirty="0"/>
              <a:t>Provides Direction</a:t>
            </a:r>
          </a:p>
          <a:p>
            <a:pPr>
              <a:defRPr/>
            </a:pPr>
            <a:r>
              <a:rPr lang="en-US" sz="1800" dirty="0"/>
              <a:t>Delegates Responsibility</a:t>
            </a:r>
          </a:p>
          <a:p>
            <a:pPr>
              <a:buFontTx/>
              <a:buNone/>
              <a:defRPr/>
            </a:pPr>
            <a:r>
              <a:rPr lang="en-US" sz="1800" b="1" u="sng" dirty="0"/>
              <a:t>Adaptability:</a:t>
            </a:r>
          </a:p>
          <a:p>
            <a:pPr>
              <a:defRPr/>
            </a:pPr>
            <a:r>
              <a:rPr lang="en-US" sz="1800" dirty="0"/>
              <a:t>Adjusts to Circumstances</a:t>
            </a:r>
          </a:p>
          <a:p>
            <a:pPr>
              <a:defRPr/>
            </a:pPr>
            <a:r>
              <a:rPr lang="en-US" sz="1800" dirty="0"/>
              <a:t>Thinks Creatively</a:t>
            </a:r>
          </a:p>
          <a:p>
            <a:pPr>
              <a:buFontTx/>
              <a:buNone/>
              <a:defRPr/>
            </a:pPr>
            <a:r>
              <a:rPr lang="en-US" sz="1800" b="1" u="sng" dirty="0"/>
              <a:t>Relationships:</a:t>
            </a:r>
          </a:p>
          <a:p>
            <a:pPr>
              <a:defRPr/>
            </a:pPr>
            <a:r>
              <a:rPr lang="en-US" sz="1800" dirty="0"/>
              <a:t>Builds Personal Relationships</a:t>
            </a:r>
          </a:p>
          <a:p>
            <a:pPr>
              <a:defRPr/>
            </a:pPr>
            <a:r>
              <a:rPr lang="en-US" sz="1800" dirty="0"/>
              <a:t>Facilitates Team Success</a:t>
            </a:r>
          </a:p>
          <a:p>
            <a:pPr marL="0" indent="0">
              <a:buFontTx/>
              <a:buNone/>
              <a:defRPr/>
            </a:pPr>
            <a:endParaRPr lang="en-US" dirty="0"/>
          </a:p>
        </p:txBody>
      </p:sp>
      <p:sp>
        <p:nvSpPr>
          <p:cNvPr id="4" name="Content Placeholder 3"/>
          <p:cNvSpPr>
            <a:spLocks noGrp="1"/>
          </p:cNvSpPr>
          <p:nvPr>
            <p:ph sz="half" idx="2"/>
          </p:nvPr>
        </p:nvSpPr>
        <p:spPr>
          <a:xfrm>
            <a:off x="4953000" y="1828800"/>
            <a:ext cx="3657600" cy="4572000"/>
          </a:xfrm>
        </p:spPr>
        <p:txBody>
          <a:bodyPr/>
          <a:lstStyle/>
          <a:p>
            <a:pPr>
              <a:buFontTx/>
              <a:buNone/>
              <a:defRPr/>
            </a:pPr>
            <a:r>
              <a:rPr lang="en-US" sz="1800" b="1" u="sng" dirty="0"/>
              <a:t>Task Management:</a:t>
            </a:r>
          </a:p>
          <a:p>
            <a:pPr>
              <a:defRPr/>
            </a:pPr>
            <a:r>
              <a:rPr lang="en-US" sz="1800" dirty="0" smtClean="0"/>
              <a:t>Works </a:t>
            </a:r>
            <a:r>
              <a:rPr lang="en-US" sz="1800" dirty="0"/>
              <a:t>Efficiently</a:t>
            </a:r>
          </a:p>
          <a:p>
            <a:pPr>
              <a:defRPr/>
            </a:pPr>
            <a:r>
              <a:rPr lang="en-US" sz="1800" dirty="0"/>
              <a:t>Works Competently</a:t>
            </a:r>
          </a:p>
          <a:p>
            <a:pPr>
              <a:buFontTx/>
              <a:buNone/>
              <a:defRPr/>
            </a:pPr>
            <a:r>
              <a:rPr lang="en-US" sz="1800" b="1" u="sng" dirty="0"/>
              <a:t>Production:</a:t>
            </a:r>
          </a:p>
          <a:p>
            <a:pPr>
              <a:defRPr/>
            </a:pPr>
            <a:r>
              <a:rPr lang="en-US" sz="1800" dirty="0"/>
              <a:t>Takes Action</a:t>
            </a:r>
          </a:p>
          <a:p>
            <a:pPr>
              <a:defRPr/>
            </a:pPr>
            <a:r>
              <a:rPr lang="en-US" sz="1800" dirty="0"/>
              <a:t>Achieves Results</a:t>
            </a:r>
          </a:p>
          <a:p>
            <a:pPr>
              <a:buFontTx/>
              <a:buNone/>
              <a:defRPr/>
            </a:pPr>
            <a:r>
              <a:rPr lang="en-US" sz="1800" b="1" u="sng" dirty="0"/>
              <a:t>Development of Others:</a:t>
            </a:r>
          </a:p>
          <a:p>
            <a:pPr>
              <a:defRPr/>
            </a:pPr>
            <a:r>
              <a:rPr lang="en-US" sz="1800" dirty="0"/>
              <a:t>Cultivates Individual Talents</a:t>
            </a:r>
          </a:p>
          <a:p>
            <a:pPr>
              <a:defRPr/>
            </a:pPr>
            <a:r>
              <a:rPr lang="en-US" sz="1800" dirty="0"/>
              <a:t>Motivates Successfully</a:t>
            </a:r>
          </a:p>
          <a:p>
            <a:pPr>
              <a:buFontTx/>
              <a:buNone/>
              <a:defRPr/>
            </a:pPr>
            <a:r>
              <a:rPr lang="en-US" sz="1800" b="1" u="sng" dirty="0"/>
              <a:t>Personal Development:</a:t>
            </a:r>
          </a:p>
          <a:p>
            <a:pPr>
              <a:defRPr/>
            </a:pPr>
            <a:r>
              <a:rPr lang="en-US" sz="1800" dirty="0"/>
              <a:t>Displays Commitment</a:t>
            </a:r>
          </a:p>
          <a:p>
            <a:pPr>
              <a:defRPr/>
            </a:pPr>
            <a:r>
              <a:rPr lang="en-US" sz="1800" dirty="0"/>
              <a:t>Seeks Improvement</a:t>
            </a:r>
          </a:p>
          <a:p>
            <a:pPr marL="0" indent="0">
              <a:buFontTx/>
              <a:buNone/>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r>
              <a:rPr lang="en-US" b="1" u="sng" smtClean="0"/>
              <a:t/>
            </a:r>
            <a:br>
              <a:rPr lang="en-US" b="1" u="sng" smtClean="0"/>
            </a:br>
            <a:r>
              <a:rPr lang="en-US" smtClean="0"/>
              <a:t>What else does it measure?</a:t>
            </a:r>
          </a:p>
        </p:txBody>
      </p:sp>
      <p:sp>
        <p:nvSpPr>
          <p:cNvPr id="65539" name="Content Placeholder 7"/>
          <p:cNvSpPr>
            <a:spLocks noGrp="1"/>
          </p:cNvSpPr>
          <p:nvPr>
            <p:ph idx="1"/>
          </p:nvPr>
        </p:nvSpPr>
        <p:spPr/>
        <p:txBody>
          <a:bodyPr/>
          <a:lstStyle/>
          <a:p>
            <a:pPr marL="0" indent="0" eaLnBrk="1" hangingPunct="1">
              <a:lnSpc>
                <a:spcPct val="90000"/>
              </a:lnSpc>
              <a:spcBef>
                <a:spcPts val="438"/>
              </a:spcBef>
              <a:buFontTx/>
              <a:buNone/>
            </a:pPr>
            <a:r>
              <a:rPr lang="en-US" sz="2800" b="1" smtClean="0"/>
              <a:t>Leadership Charisma</a:t>
            </a:r>
          </a:p>
          <a:p>
            <a:pPr lvl="1" eaLnBrk="1" hangingPunct="1">
              <a:lnSpc>
                <a:spcPct val="90000"/>
              </a:lnSpc>
              <a:spcBef>
                <a:spcPts val="438"/>
              </a:spcBef>
              <a:buFont typeface="Arial" charset="0"/>
              <a:buChar char="•"/>
            </a:pPr>
            <a:r>
              <a:rPr lang="en-US" smtClean="0"/>
              <a:t>Leadership Charisma Index (LCI)</a:t>
            </a:r>
          </a:p>
          <a:p>
            <a:pPr lvl="1" eaLnBrk="1" hangingPunct="1">
              <a:lnSpc>
                <a:spcPct val="90000"/>
              </a:lnSpc>
              <a:spcBef>
                <a:spcPts val="438"/>
              </a:spcBef>
              <a:buFont typeface="Arial" charset="0"/>
              <a:buChar char="•"/>
            </a:pPr>
            <a:r>
              <a:rPr lang="en-US" smtClean="0"/>
              <a:t>Leadership Charisma Quotient (LCQ</a:t>
            </a:r>
          </a:p>
        </p:txBody>
      </p:sp>
      <p:pic>
        <p:nvPicPr>
          <p:cNvPr id="655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895600"/>
            <a:ext cx="20208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Just for you: the user </a:t>
            </a:r>
          </a:p>
        </p:txBody>
      </p:sp>
      <p:sp>
        <p:nvSpPr>
          <p:cNvPr id="48131" name="Content Placeholder 2"/>
          <p:cNvSpPr>
            <a:spLocks noGrp="1"/>
          </p:cNvSpPr>
          <p:nvPr>
            <p:ph idx="1"/>
          </p:nvPr>
        </p:nvSpPr>
        <p:spPr/>
        <p:txBody>
          <a:bodyPr/>
          <a:lstStyle/>
          <a:p>
            <a:pPr eaLnBrk="1" hangingPunct="1"/>
            <a:r>
              <a:rPr lang="en-US" smtClean="0"/>
              <a:t>Do you prefer this solid background?</a:t>
            </a:r>
          </a:p>
          <a:p>
            <a:pPr lvl="1" eaLnBrk="1" hangingPunct="1"/>
            <a:r>
              <a:rPr lang="en-US" smtClean="0"/>
              <a:t>You can change the background using the “layout” tool and select between this one and the white one</a:t>
            </a:r>
          </a:p>
          <a:p>
            <a:pPr lvl="1" eaLnBrk="1" hangingPunct="1"/>
            <a:endParaRPr lang="en-US" smtClean="0"/>
          </a:p>
          <a:p>
            <a:pPr eaLnBrk="1" hangingPunct="1"/>
            <a:r>
              <a:rPr lang="en-US" smtClean="0">
                <a:solidFill>
                  <a:srgbClr val="FF0000"/>
                </a:solidFill>
              </a:rPr>
              <a:t>Use the “hide slide” feature to hide the slides that you would not be using including this one and the following!</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5"/>
          <p:cNvSpPr>
            <a:spLocks noGrp="1"/>
          </p:cNvSpPr>
          <p:nvPr>
            <p:ph type="title"/>
          </p:nvPr>
        </p:nvSpPr>
        <p:spPr/>
        <p:txBody>
          <a:bodyPr/>
          <a:lstStyle/>
          <a:p>
            <a:r>
              <a:rPr lang="en-US" sz="3200" smtClean="0"/>
              <a:t>Key Skill Sets</a:t>
            </a:r>
          </a:p>
        </p:txBody>
      </p:sp>
      <p:sp>
        <p:nvSpPr>
          <p:cNvPr id="66563" name="Text Placeholder 7"/>
          <p:cNvSpPr>
            <a:spLocks noGrp="1"/>
          </p:cNvSpPr>
          <p:nvPr>
            <p:ph type="body" sz="half" idx="2"/>
          </p:nvPr>
        </p:nvSpPr>
        <p:spPr/>
        <p:txBody>
          <a:bodyPr/>
          <a:lstStyle/>
          <a:p>
            <a:r>
              <a:rPr lang="en-US" sz="2400" smtClean="0"/>
              <a:t>A closer look</a:t>
            </a:r>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688" y="1371600"/>
            <a:ext cx="36576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t>Universal Management Competencies</a:t>
            </a:r>
            <a:endParaRPr lang="en-US" sz="4000" dirty="0"/>
          </a:p>
        </p:txBody>
      </p:sp>
      <p:sp>
        <p:nvSpPr>
          <p:cNvPr id="3" name="Content Placeholder 2"/>
          <p:cNvSpPr>
            <a:spLocks noGrp="1"/>
          </p:cNvSpPr>
          <p:nvPr>
            <p:ph idx="1"/>
          </p:nvPr>
        </p:nvSpPr>
        <p:spPr>
          <a:xfrm>
            <a:off x="1504950" y="1600200"/>
            <a:ext cx="7467600" cy="4648200"/>
          </a:xfrm>
        </p:spPr>
        <p:txBody>
          <a:bodyPr>
            <a:normAutofit fontScale="32500" lnSpcReduction="20000"/>
          </a:bodyPr>
          <a:lstStyle/>
          <a:p>
            <a:pPr marL="0" indent="0">
              <a:buFontTx/>
              <a:buNone/>
              <a:defRPr/>
            </a:pPr>
            <a:r>
              <a:rPr lang="en-US" sz="9600" b="1" dirty="0" smtClean="0"/>
              <a:t>Communication</a:t>
            </a:r>
          </a:p>
          <a:p>
            <a:pPr indent="0">
              <a:buFontTx/>
              <a:buNone/>
              <a:defRPr/>
            </a:pPr>
            <a:r>
              <a:rPr lang="en-US" sz="7400" dirty="0" smtClean="0"/>
              <a:t>Actively listens to the ideas and concerns of others. Analyzes information from varying perspectives, establishes the pivotal element of an issue, and reaches a logical conclusion through the process. Expresses ideas clearly, concisely, directly and willingly.</a:t>
            </a:r>
          </a:p>
          <a:p>
            <a:pPr indent="0">
              <a:buFontTx/>
              <a:buNone/>
              <a:defRPr/>
            </a:pPr>
            <a:endParaRPr lang="en-US" dirty="0" smtClean="0"/>
          </a:p>
          <a:p>
            <a:pPr marL="0" indent="0">
              <a:buFontTx/>
              <a:buNone/>
              <a:defRPr/>
            </a:pPr>
            <a:r>
              <a:rPr lang="en-US" sz="9600" b="1" dirty="0" smtClean="0"/>
              <a:t>Leadership</a:t>
            </a:r>
          </a:p>
          <a:p>
            <a:pPr indent="0">
              <a:buFontTx/>
              <a:buNone/>
              <a:defRPr/>
            </a:pPr>
            <a:r>
              <a:rPr lang="en-US" sz="7400" dirty="0" smtClean="0"/>
              <a:t>Has built a solid foundation of trust by leading through example. Clearly defines expectations and charts the course for successful implementation. Delegates appropriately, empowering others to manage challenges.</a:t>
            </a:r>
          </a:p>
          <a:p>
            <a:pPr indent="0">
              <a:buFontTx/>
              <a:buNone/>
              <a:defRPr/>
            </a:pPr>
            <a:endParaRPr lang="en-US" dirty="0" smtClean="0"/>
          </a:p>
        </p:txBody>
      </p:sp>
      <p:pic>
        <p:nvPicPr>
          <p:cNvPr id="675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t>Universal Management Competencies</a:t>
            </a:r>
            <a:endParaRPr lang="en-US" sz="4000" dirty="0"/>
          </a:p>
        </p:txBody>
      </p:sp>
      <p:sp>
        <p:nvSpPr>
          <p:cNvPr id="3" name="Content Placeholder 2"/>
          <p:cNvSpPr>
            <a:spLocks noGrp="1"/>
          </p:cNvSpPr>
          <p:nvPr>
            <p:ph idx="1"/>
          </p:nvPr>
        </p:nvSpPr>
        <p:spPr>
          <a:xfrm>
            <a:off x="1447800" y="1600200"/>
            <a:ext cx="7315200" cy="4800600"/>
          </a:xfrm>
        </p:spPr>
        <p:txBody>
          <a:bodyPr>
            <a:normAutofit fontScale="25000" lnSpcReduction="20000"/>
          </a:bodyPr>
          <a:lstStyle/>
          <a:p>
            <a:pPr marL="0" indent="0">
              <a:buFontTx/>
              <a:buNone/>
              <a:defRPr/>
            </a:pPr>
            <a:r>
              <a:rPr lang="en-US" sz="12400" b="1" dirty="0" smtClean="0"/>
              <a:t>Adaptability</a:t>
            </a:r>
          </a:p>
          <a:p>
            <a:pPr indent="0">
              <a:buFontTx/>
              <a:buNone/>
              <a:defRPr/>
            </a:pPr>
            <a:r>
              <a:rPr lang="en-US" sz="9600" dirty="0" smtClean="0"/>
              <a:t>Deals effectively with diverse work styles and in differing environments. Adjusts constructively to setbacks and plans for change. Encourages creativity, innovation, and risk-taking.</a:t>
            </a:r>
          </a:p>
          <a:p>
            <a:pPr indent="0">
              <a:buFontTx/>
              <a:buNone/>
              <a:defRPr/>
            </a:pPr>
            <a:endParaRPr lang="en-US" sz="2800" dirty="0" smtClean="0"/>
          </a:p>
          <a:p>
            <a:pPr marL="0" indent="0">
              <a:buFontTx/>
              <a:buNone/>
              <a:defRPr/>
            </a:pPr>
            <a:endParaRPr lang="en-US" sz="12400" b="1" dirty="0" smtClean="0"/>
          </a:p>
          <a:p>
            <a:pPr marL="0" indent="0">
              <a:buFontTx/>
              <a:buNone/>
              <a:defRPr/>
            </a:pPr>
            <a:r>
              <a:rPr lang="en-US" sz="12400" b="1" dirty="0" smtClean="0"/>
              <a:t>Relationships</a:t>
            </a:r>
          </a:p>
          <a:p>
            <a:pPr indent="0">
              <a:buFontTx/>
              <a:buNone/>
              <a:defRPr/>
            </a:pPr>
            <a:r>
              <a:rPr lang="en-US" sz="9600" dirty="0" smtClean="0"/>
              <a:t>Is sensitive to the feelings of others and contributes to a positive, cooperative workplace. Capably resolves conflicts and builds consensus while formulating goals and maximizing use of team talent.</a:t>
            </a:r>
          </a:p>
          <a:p>
            <a:pPr indent="0">
              <a:buFontTx/>
              <a:buNone/>
              <a:defRPr/>
            </a:pPr>
            <a:endParaRPr lang="en-US" sz="2800" dirty="0" smtClean="0"/>
          </a:p>
        </p:txBody>
      </p:sp>
      <p:pic>
        <p:nvPicPr>
          <p:cNvPr id="686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t>Universal Management Competencies</a:t>
            </a:r>
            <a:endParaRPr lang="en-US" sz="4000" dirty="0"/>
          </a:p>
        </p:txBody>
      </p:sp>
      <p:sp>
        <p:nvSpPr>
          <p:cNvPr id="3" name="Content Placeholder 2"/>
          <p:cNvSpPr>
            <a:spLocks noGrp="1"/>
          </p:cNvSpPr>
          <p:nvPr>
            <p:ph idx="1"/>
          </p:nvPr>
        </p:nvSpPr>
        <p:spPr/>
        <p:txBody>
          <a:bodyPr>
            <a:normAutofit/>
          </a:bodyPr>
          <a:lstStyle/>
          <a:p>
            <a:pPr marL="0" indent="0">
              <a:buFontTx/>
              <a:buNone/>
              <a:defRPr/>
            </a:pPr>
            <a:r>
              <a:rPr lang="en-US" sz="3100" b="1" dirty="0"/>
              <a:t>Task Management</a:t>
            </a:r>
          </a:p>
          <a:p>
            <a:pPr indent="0">
              <a:buFontTx/>
              <a:buNone/>
              <a:defRPr/>
            </a:pPr>
            <a:r>
              <a:rPr lang="en-US" sz="2400" dirty="0" smtClean="0"/>
              <a:t>Uses technology, resources and time efficiently. Learns quickly and applies current information to appropriate tasks.</a:t>
            </a:r>
          </a:p>
          <a:p>
            <a:pPr indent="0">
              <a:buFontTx/>
              <a:buNone/>
              <a:defRPr/>
            </a:pPr>
            <a:endParaRPr lang="en-US" sz="1500" dirty="0" smtClean="0"/>
          </a:p>
          <a:p>
            <a:pPr marL="0" indent="0">
              <a:buFontTx/>
              <a:buNone/>
              <a:defRPr/>
            </a:pPr>
            <a:r>
              <a:rPr lang="en-US" sz="3100" b="1" dirty="0"/>
              <a:t>Production</a:t>
            </a:r>
          </a:p>
          <a:p>
            <a:pPr indent="0">
              <a:buFontTx/>
              <a:buNone/>
              <a:defRPr/>
            </a:pPr>
            <a:r>
              <a:rPr lang="en-US" sz="2400" dirty="0" smtClean="0"/>
              <a:t>Initiates action. Is assertive and decisive. Overcomes obstacles to achieve high-quality, beneficial results.</a:t>
            </a:r>
          </a:p>
          <a:p>
            <a:pPr indent="0">
              <a:buFontTx/>
              <a:buNone/>
              <a:defRPr/>
            </a:pPr>
            <a:endParaRPr lang="en-US" sz="1600" dirty="0" smtClean="0"/>
          </a:p>
        </p:txBody>
      </p:sp>
      <p:pic>
        <p:nvPicPr>
          <p:cNvPr id="696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t>Universal Management Competencies</a:t>
            </a:r>
            <a:endParaRPr lang="en-US" sz="4000" dirty="0"/>
          </a:p>
        </p:txBody>
      </p:sp>
      <p:sp>
        <p:nvSpPr>
          <p:cNvPr id="3" name="Content Placeholder 2"/>
          <p:cNvSpPr>
            <a:spLocks noGrp="1"/>
          </p:cNvSpPr>
          <p:nvPr>
            <p:ph idx="1"/>
          </p:nvPr>
        </p:nvSpPr>
        <p:spPr>
          <a:xfrm>
            <a:off x="1219200" y="1676400"/>
            <a:ext cx="7467600" cy="4648200"/>
          </a:xfrm>
        </p:spPr>
        <p:txBody>
          <a:bodyPr>
            <a:normAutofit fontScale="25000" lnSpcReduction="20000"/>
          </a:bodyPr>
          <a:lstStyle/>
          <a:p>
            <a:pPr indent="0">
              <a:buFontTx/>
              <a:buNone/>
              <a:defRPr/>
            </a:pPr>
            <a:endParaRPr lang="en-US" sz="1600" dirty="0" smtClean="0"/>
          </a:p>
          <a:p>
            <a:pPr marL="0" indent="0">
              <a:buFontTx/>
              <a:buNone/>
              <a:defRPr/>
            </a:pPr>
            <a:r>
              <a:rPr lang="en-US" sz="12400" b="1" dirty="0"/>
              <a:t>Development of Others</a:t>
            </a:r>
          </a:p>
          <a:p>
            <a:pPr indent="0">
              <a:buFontTx/>
              <a:buNone/>
              <a:defRPr/>
            </a:pPr>
            <a:r>
              <a:rPr lang="en-US" sz="9600" dirty="0"/>
              <a:t>Coaches effectively and makes training available. Provides timely, objective performance reviews. Gives recognition to top-notch work and extra effort. Is enthusiastic and promotes positive attitudes</a:t>
            </a:r>
            <a:r>
              <a:rPr lang="en-US" sz="8800" dirty="0" smtClean="0"/>
              <a:t>.</a:t>
            </a:r>
          </a:p>
          <a:p>
            <a:pPr indent="0">
              <a:buFontTx/>
              <a:buNone/>
              <a:defRPr/>
            </a:pPr>
            <a:endParaRPr lang="en-US" sz="8800" dirty="0" smtClean="0"/>
          </a:p>
          <a:p>
            <a:pPr marL="0" indent="0">
              <a:buFontTx/>
              <a:buNone/>
              <a:defRPr/>
            </a:pPr>
            <a:r>
              <a:rPr lang="en-US" sz="12400" b="1" dirty="0"/>
              <a:t>Personal Development</a:t>
            </a:r>
          </a:p>
          <a:p>
            <a:pPr marL="457200" lvl="1" indent="0">
              <a:buFontTx/>
              <a:buNone/>
              <a:defRPr/>
            </a:pPr>
            <a:r>
              <a:rPr lang="en-US" sz="9600" dirty="0">
                <a:ea typeface="+mn-ea"/>
                <a:cs typeface="+mn-cs"/>
              </a:rPr>
              <a:t>Displays a high level of energy, persistence and a positive outlook. Learns from mistakes and constructive criticism and continuously seeks ways to improve.</a:t>
            </a:r>
          </a:p>
          <a:p>
            <a:pPr marL="457200" lvl="1" indent="0">
              <a:buFontTx/>
              <a:buNone/>
              <a:defRPr/>
            </a:pPr>
            <a:endParaRPr lang="en-US" sz="8800" dirty="0"/>
          </a:p>
          <a:p>
            <a:pPr>
              <a:defRPr/>
            </a:pPr>
            <a:endParaRPr lang="en-US" sz="8800" b="1" dirty="0" smtClean="0"/>
          </a:p>
          <a:p>
            <a:pPr marL="0" indent="0">
              <a:buFontTx/>
              <a:buNone/>
              <a:defRPr/>
            </a:pPr>
            <a:r>
              <a:rPr lang="en-US" sz="9600" b="1" dirty="0" smtClean="0"/>
              <a:t> </a:t>
            </a:r>
          </a:p>
          <a:p>
            <a:pPr marL="457200" lvl="1" indent="0">
              <a:buFontTx/>
              <a:buNone/>
              <a:defRPr/>
            </a:pPr>
            <a:endParaRPr lang="en-US" sz="7000" b="1" dirty="0" smtClean="0"/>
          </a:p>
          <a:p>
            <a:pPr marL="457200" lvl="1" indent="0">
              <a:buFontTx/>
              <a:buNone/>
              <a:defRPr/>
            </a:pPr>
            <a:endParaRPr lang="en-US" sz="9400" b="1" dirty="0" smtClean="0"/>
          </a:p>
          <a:p>
            <a:pPr>
              <a:defRPr/>
            </a:pPr>
            <a:endParaRPr lang="en-US" sz="9800" b="1" dirty="0" smtClean="0"/>
          </a:p>
          <a:p>
            <a:pPr indent="0">
              <a:buFontTx/>
              <a:buNone/>
              <a:defRPr/>
            </a:pPr>
            <a:endParaRPr lang="en-US" sz="7200" dirty="0" smtClean="0"/>
          </a:p>
        </p:txBody>
      </p:sp>
      <p:pic>
        <p:nvPicPr>
          <p:cNvPr id="706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p:txBody>
          <a:bodyPr/>
          <a:lstStyle/>
          <a:p>
            <a:r>
              <a:rPr lang="en-US" smtClean="0"/>
              <a:t>Universal Management Competencies</a:t>
            </a:r>
          </a:p>
        </p:txBody>
      </p:sp>
      <p:sp>
        <p:nvSpPr>
          <p:cNvPr id="71683" name="Content Placeholder 4"/>
          <p:cNvSpPr>
            <a:spLocks noGrp="1"/>
          </p:cNvSpPr>
          <p:nvPr>
            <p:ph idx="1"/>
          </p:nvPr>
        </p:nvSpPr>
        <p:spPr/>
        <p:txBody>
          <a:bodyPr/>
          <a:lstStyle/>
          <a:p>
            <a:pPr marL="0" indent="0">
              <a:buFontTx/>
              <a:buNone/>
            </a:pPr>
            <a:r>
              <a:rPr lang="en-US" sz="3200" b="1" smtClean="0"/>
              <a:t>Leadership Charisma</a:t>
            </a:r>
          </a:p>
          <a:p>
            <a:pPr marL="457200" lvl="1" indent="0">
              <a:buFontTx/>
              <a:buNone/>
            </a:pPr>
            <a:r>
              <a:rPr lang="en-US" sz="2400" smtClean="0">
                <a:solidFill>
                  <a:schemeClr val="tx1"/>
                </a:solidFill>
              </a:rPr>
              <a:t>Creates and maintain a work environment where people are emotionally and intellectually committed to the organization's goals. Builds an energetic and positive attitude in others and inspire them to do their very best.  Creates a common sense of purpose.</a:t>
            </a:r>
          </a:p>
        </p:txBody>
      </p:sp>
      <p:pic>
        <p:nvPicPr>
          <p:cNvPr id="7168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5300" b="1" dirty="0" smtClean="0"/>
              <a:t/>
            </a:r>
            <a:br>
              <a:rPr lang="en-US" sz="5300" b="1" dirty="0" smtClean="0"/>
            </a:br>
            <a:r>
              <a:rPr lang="en-US" sz="4000" b="1" dirty="0" smtClean="0"/>
              <a:t>Communication</a:t>
            </a:r>
            <a:r>
              <a:rPr lang="en-US" b="1" dirty="0" smtClean="0"/>
              <a:t/>
            </a:r>
            <a:br>
              <a:rPr lang="en-US" b="1" dirty="0" smtClean="0"/>
            </a:br>
            <a:endParaRPr lang="en-US" b="1" i="1" dirty="0"/>
          </a:p>
        </p:txBody>
      </p:sp>
      <p:sp>
        <p:nvSpPr>
          <p:cNvPr id="3" name="Content Placeholder 2"/>
          <p:cNvSpPr>
            <a:spLocks noGrp="1"/>
          </p:cNvSpPr>
          <p:nvPr>
            <p:ph idx="1"/>
          </p:nvPr>
        </p:nvSpPr>
        <p:spPr>
          <a:xfrm>
            <a:off x="914400" y="1600200"/>
            <a:ext cx="7696200" cy="4800600"/>
          </a:xfrm>
        </p:spPr>
        <p:txBody>
          <a:bodyPr/>
          <a:lstStyle/>
          <a:p>
            <a:pPr marL="341313" indent="0">
              <a:buFontTx/>
              <a:buNone/>
              <a:defRPr/>
            </a:pPr>
            <a:r>
              <a:rPr lang="en-US" sz="2400" b="1" dirty="0" smtClean="0"/>
              <a:t>Listens </a:t>
            </a:r>
            <a:r>
              <a:rPr lang="en-US" sz="2400" b="1" dirty="0"/>
              <a:t>to </a:t>
            </a:r>
            <a:r>
              <a:rPr lang="en-US" sz="2400" b="1" dirty="0" smtClean="0"/>
              <a:t>Others</a:t>
            </a:r>
          </a:p>
          <a:p>
            <a:pPr marL="798513" lvl="1" indent="0">
              <a:buFontTx/>
              <a:buNone/>
              <a:defRPr/>
            </a:pPr>
            <a:r>
              <a:rPr lang="en-US" sz="2100" dirty="0" smtClean="0"/>
              <a:t>Encourages others to share their ideas and concerns. Listens openly to all viewpoints without interrupting. Summarizes information and verifies understanding.</a:t>
            </a:r>
          </a:p>
          <a:p>
            <a:pPr marL="341313" indent="0">
              <a:buFontTx/>
              <a:buNone/>
              <a:defRPr/>
            </a:pPr>
            <a:r>
              <a:rPr lang="en-US" sz="2400" b="1" dirty="0"/>
              <a:t>Processes </a:t>
            </a:r>
            <a:r>
              <a:rPr lang="en-US" sz="2400" b="1" dirty="0" smtClean="0"/>
              <a:t>Information</a:t>
            </a:r>
          </a:p>
          <a:p>
            <a:pPr marL="798513" lvl="1" indent="0">
              <a:buFontTx/>
              <a:buNone/>
              <a:defRPr/>
            </a:pPr>
            <a:r>
              <a:rPr lang="en-US" sz="2100" dirty="0" smtClean="0"/>
              <a:t>Gets </a:t>
            </a:r>
            <a:r>
              <a:rPr lang="en-US" sz="2100" dirty="0"/>
              <a:t>to the point. Evaluates the pros and cons, as well as the short and </a:t>
            </a:r>
            <a:r>
              <a:rPr lang="en-US" sz="2100" dirty="0" smtClean="0"/>
              <a:t>long-range </a:t>
            </a:r>
            <a:r>
              <a:rPr lang="en-US" sz="2100" dirty="0"/>
              <a:t>consequences, of decisions. Develops logical, clear conclusions</a:t>
            </a:r>
            <a:r>
              <a:rPr lang="en-US" sz="2100" dirty="0" smtClean="0"/>
              <a:t>.</a:t>
            </a:r>
          </a:p>
          <a:p>
            <a:pPr marL="341313" indent="0">
              <a:buFontTx/>
              <a:buNone/>
              <a:defRPr/>
            </a:pPr>
            <a:r>
              <a:rPr lang="en-US" sz="2400" b="1" dirty="0"/>
              <a:t>Communicates </a:t>
            </a:r>
            <a:r>
              <a:rPr lang="en-US" sz="2400" b="1" dirty="0" smtClean="0"/>
              <a:t>Effectively</a:t>
            </a:r>
          </a:p>
          <a:p>
            <a:pPr marL="798513" lvl="1" indent="0">
              <a:buFontTx/>
              <a:buNone/>
              <a:defRPr/>
            </a:pPr>
            <a:r>
              <a:rPr lang="en-US" sz="2100" dirty="0" smtClean="0"/>
              <a:t>Expresses </a:t>
            </a:r>
            <a:r>
              <a:rPr lang="en-US" sz="2100" dirty="0"/>
              <a:t>self clearly, both in writing and in speaking. Is thorough, yet concise, and is consistently straightforward. Readily shares information with others.</a:t>
            </a:r>
          </a:p>
          <a:p>
            <a:pPr marL="798513" indent="-457200">
              <a:defRPr/>
            </a:pPr>
            <a:endParaRPr lang="en-US" sz="2800" dirty="0"/>
          </a:p>
          <a:p>
            <a:pPr marL="798513" indent="-457200">
              <a:defRPr/>
            </a:pPr>
            <a:endParaRPr lang="en-US" dirty="0" smtClean="0"/>
          </a:p>
          <a:p>
            <a:pPr marL="798513" indent="-457200">
              <a:defRPr/>
            </a:pPr>
            <a:endParaRPr lang="en-US" dirty="0"/>
          </a:p>
        </p:txBody>
      </p:sp>
      <p:pic>
        <p:nvPicPr>
          <p:cNvPr id="7270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b="1" smtClean="0"/>
              <a:t>Leadership</a:t>
            </a:r>
            <a:endParaRPr lang="en-US" b="1" i="1" smtClean="0"/>
          </a:p>
        </p:txBody>
      </p:sp>
      <p:sp>
        <p:nvSpPr>
          <p:cNvPr id="3" name="Content Placeholder 2"/>
          <p:cNvSpPr>
            <a:spLocks noGrp="1"/>
          </p:cNvSpPr>
          <p:nvPr>
            <p:ph idx="1"/>
          </p:nvPr>
        </p:nvSpPr>
        <p:spPr>
          <a:xfrm>
            <a:off x="914400" y="1752600"/>
            <a:ext cx="8001000" cy="4648200"/>
          </a:xfrm>
        </p:spPr>
        <p:txBody>
          <a:bodyPr>
            <a:normAutofit/>
          </a:bodyPr>
          <a:lstStyle/>
          <a:p>
            <a:pPr marL="341313" indent="0">
              <a:buFontTx/>
              <a:buNone/>
              <a:defRPr/>
            </a:pPr>
            <a:r>
              <a:rPr lang="en-US" sz="2400" b="1" dirty="0"/>
              <a:t>Instills </a:t>
            </a:r>
            <a:r>
              <a:rPr lang="en-US" sz="2400" b="1" dirty="0" smtClean="0"/>
              <a:t>Trust</a:t>
            </a:r>
          </a:p>
          <a:p>
            <a:pPr marL="741363" lvl="1" indent="0">
              <a:buFontTx/>
              <a:buNone/>
              <a:defRPr/>
            </a:pPr>
            <a:r>
              <a:rPr lang="en-US" dirty="0"/>
              <a:t>Can be trusted to keep promises and confidences. Is honest and ethical.</a:t>
            </a:r>
          </a:p>
          <a:p>
            <a:pPr marL="341313" indent="0">
              <a:buFontTx/>
              <a:buNone/>
              <a:defRPr/>
            </a:pPr>
            <a:r>
              <a:rPr lang="en-US" sz="2400" b="1" dirty="0"/>
              <a:t>Provides </a:t>
            </a:r>
            <a:r>
              <a:rPr lang="en-US" sz="2400" b="1" dirty="0" smtClean="0"/>
              <a:t>Direction</a:t>
            </a:r>
          </a:p>
          <a:p>
            <a:pPr marL="741363" lvl="1" indent="0">
              <a:buFontTx/>
              <a:buNone/>
              <a:defRPr/>
            </a:pPr>
            <a:r>
              <a:rPr lang="en-US" dirty="0" smtClean="0"/>
              <a:t>Establishes </a:t>
            </a:r>
            <a:r>
              <a:rPr lang="en-US" dirty="0"/>
              <a:t>clear expectations and a manageable workload. Plans the steps required to accomplish objectives, while keeping focus on overall vision</a:t>
            </a:r>
            <a:r>
              <a:rPr lang="en-US" dirty="0" smtClean="0"/>
              <a:t>.</a:t>
            </a:r>
          </a:p>
          <a:p>
            <a:pPr marL="341313" indent="0">
              <a:buFontTx/>
              <a:buNone/>
              <a:defRPr/>
            </a:pPr>
            <a:r>
              <a:rPr lang="en-US" sz="2400" b="1" dirty="0"/>
              <a:t>Delegates </a:t>
            </a:r>
            <a:r>
              <a:rPr lang="en-US" sz="2400" b="1" dirty="0" smtClean="0"/>
              <a:t>Responsibility</a:t>
            </a:r>
          </a:p>
          <a:p>
            <a:pPr marL="741363" lvl="1" indent="0">
              <a:buFontTx/>
              <a:buNone/>
              <a:defRPr/>
            </a:pPr>
            <a:r>
              <a:rPr lang="en-US" dirty="0" smtClean="0"/>
              <a:t>Delegates </a:t>
            </a:r>
            <a:r>
              <a:rPr lang="en-US" dirty="0"/>
              <a:t>appropriate jobs to appropriate people. Empowers others to work and solve problems on their own.</a:t>
            </a:r>
          </a:p>
          <a:p>
            <a:pPr marL="798513" indent="-457200">
              <a:defRPr/>
            </a:pPr>
            <a:endParaRPr lang="en-US" sz="2800" dirty="0" smtClean="0"/>
          </a:p>
          <a:p>
            <a:pPr marL="798513" indent="-457200">
              <a:defRPr/>
            </a:pPr>
            <a:endParaRPr lang="en-US" dirty="0"/>
          </a:p>
          <a:p>
            <a:pPr marL="798513" indent="-457200">
              <a:defRPr/>
            </a:pPr>
            <a:endParaRPr lang="en-US" dirty="0" smtClean="0"/>
          </a:p>
          <a:p>
            <a:pPr marL="798513" indent="-457200">
              <a:defRPr/>
            </a:pPr>
            <a:endParaRPr lang="en-US" dirty="0" smtClean="0"/>
          </a:p>
        </p:txBody>
      </p:sp>
      <p:pic>
        <p:nvPicPr>
          <p:cNvPr id="7373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b="1" smtClean="0"/>
              <a:t>Adaptability</a:t>
            </a:r>
            <a:endParaRPr lang="en-US" b="1" i="1" smtClean="0"/>
          </a:p>
        </p:txBody>
      </p:sp>
      <p:sp>
        <p:nvSpPr>
          <p:cNvPr id="3" name="Content Placeholder 2"/>
          <p:cNvSpPr>
            <a:spLocks noGrp="1"/>
          </p:cNvSpPr>
          <p:nvPr>
            <p:ph idx="1"/>
          </p:nvPr>
        </p:nvSpPr>
        <p:spPr/>
        <p:txBody>
          <a:bodyPr>
            <a:normAutofit/>
          </a:bodyPr>
          <a:lstStyle/>
          <a:p>
            <a:pPr marL="341313" indent="0">
              <a:buFontTx/>
              <a:buNone/>
              <a:defRPr/>
            </a:pPr>
            <a:r>
              <a:rPr lang="en-US" sz="2400" b="1" dirty="0"/>
              <a:t>Adjusts to </a:t>
            </a:r>
            <a:r>
              <a:rPr lang="en-US" sz="2400" b="1" dirty="0" smtClean="0"/>
              <a:t>Circumstances</a:t>
            </a:r>
          </a:p>
          <a:p>
            <a:pPr marL="741363" lvl="1" indent="0">
              <a:buFontTx/>
              <a:buNone/>
              <a:defRPr/>
            </a:pPr>
            <a:r>
              <a:rPr lang="en-US" dirty="0" smtClean="0"/>
              <a:t>Can adjust to people‘s diverse work styles and to varying environments. Deals with setbacks constructively and anticipates change.</a:t>
            </a:r>
          </a:p>
          <a:p>
            <a:pPr marL="341313" indent="0">
              <a:buFontTx/>
              <a:buNone/>
              <a:defRPr/>
            </a:pPr>
            <a:endParaRPr lang="en-US" sz="2400" b="1" dirty="0" smtClean="0"/>
          </a:p>
          <a:p>
            <a:pPr marL="341313" indent="0">
              <a:buFontTx/>
              <a:buNone/>
              <a:defRPr/>
            </a:pPr>
            <a:r>
              <a:rPr lang="en-US" sz="2400" b="1" dirty="0" smtClean="0"/>
              <a:t>Thinks </a:t>
            </a:r>
            <a:r>
              <a:rPr lang="en-US" sz="2400" b="1" dirty="0"/>
              <a:t>Creatively</a:t>
            </a:r>
          </a:p>
          <a:p>
            <a:pPr marL="741363" lvl="1" indent="0">
              <a:buFontTx/>
              <a:buNone/>
              <a:defRPr/>
            </a:pPr>
            <a:r>
              <a:rPr lang="en-US" dirty="0"/>
              <a:t>Brings an imaginative approach to the job, inspiring innovation, risk-taking, and creative problem-solving.</a:t>
            </a:r>
          </a:p>
          <a:p>
            <a:pPr marL="798513" indent="-457200">
              <a:defRPr/>
            </a:pPr>
            <a:endParaRPr lang="en-US" dirty="0" smtClean="0"/>
          </a:p>
          <a:p>
            <a:pPr marL="798513" indent="-457200">
              <a:defRPr/>
            </a:pPr>
            <a:endParaRPr lang="en-US" dirty="0" smtClean="0"/>
          </a:p>
        </p:txBody>
      </p:sp>
      <p:pic>
        <p:nvPicPr>
          <p:cNvPr id="7475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b="1" smtClean="0"/>
              <a:t>Relationships</a:t>
            </a:r>
          </a:p>
        </p:txBody>
      </p:sp>
      <p:sp>
        <p:nvSpPr>
          <p:cNvPr id="3" name="Content Placeholder 2"/>
          <p:cNvSpPr>
            <a:spLocks noGrp="1"/>
          </p:cNvSpPr>
          <p:nvPr>
            <p:ph idx="1"/>
          </p:nvPr>
        </p:nvSpPr>
        <p:spPr>
          <a:xfrm>
            <a:off x="1371600" y="1600200"/>
            <a:ext cx="7543800" cy="4648200"/>
          </a:xfrm>
        </p:spPr>
        <p:txBody>
          <a:bodyPr>
            <a:normAutofit/>
          </a:bodyPr>
          <a:lstStyle/>
          <a:p>
            <a:pPr marL="341313" indent="0">
              <a:buFontTx/>
              <a:buNone/>
              <a:defRPr/>
            </a:pPr>
            <a:r>
              <a:rPr lang="en-US" sz="2600" b="1" dirty="0"/>
              <a:t>Builds Personal </a:t>
            </a:r>
            <a:r>
              <a:rPr lang="en-US" sz="2600" b="1" dirty="0" smtClean="0"/>
              <a:t>Relationships</a:t>
            </a:r>
          </a:p>
          <a:p>
            <a:pPr marL="741363" lvl="1" indent="0">
              <a:buFontTx/>
              <a:buNone/>
              <a:defRPr/>
            </a:pPr>
            <a:r>
              <a:rPr lang="en-US" sz="2400" dirty="0"/>
              <a:t>Is considerate of others' feelings, shows freedom from unfair biases and is tactful when giving criticism. Remains composed under stress.</a:t>
            </a:r>
          </a:p>
          <a:p>
            <a:pPr marL="341313" indent="0">
              <a:buFontTx/>
              <a:buNone/>
              <a:defRPr/>
            </a:pPr>
            <a:endParaRPr lang="en-US" sz="2600" b="1" dirty="0" smtClean="0"/>
          </a:p>
          <a:p>
            <a:pPr marL="341313" indent="0">
              <a:buFontTx/>
              <a:buNone/>
              <a:defRPr/>
            </a:pPr>
            <a:r>
              <a:rPr lang="en-US" sz="2600" b="1" dirty="0" smtClean="0"/>
              <a:t>Facilitates </a:t>
            </a:r>
            <a:r>
              <a:rPr lang="en-US" sz="2600" b="1" dirty="0"/>
              <a:t>Team </a:t>
            </a:r>
            <a:r>
              <a:rPr lang="en-US" sz="2600" b="1" dirty="0" smtClean="0"/>
              <a:t>Success</a:t>
            </a:r>
          </a:p>
          <a:p>
            <a:pPr marL="741363" lvl="1" indent="0">
              <a:buFontTx/>
              <a:buNone/>
              <a:defRPr/>
            </a:pPr>
            <a:r>
              <a:rPr lang="en-US" sz="2400" dirty="0" smtClean="0"/>
              <a:t>Resolves </a:t>
            </a:r>
            <a:r>
              <a:rPr lang="en-US" sz="2400" dirty="0"/>
              <a:t>conflicts fairly in a spirit of </a:t>
            </a:r>
            <a:r>
              <a:rPr lang="en-US" sz="2400" dirty="0" smtClean="0"/>
              <a:t>cooperation</a:t>
            </a:r>
            <a:r>
              <a:rPr lang="en-US" sz="2400" dirty="0"/>
              <a:t>. Builds consensus and leads team in setting appropriate goals. Recruits effectively and uses talents of group wisely.</a:t>
            </a:r>
          </a:p>
          <a:p>
            <a:pPr indent="0">
              <a:buFontTx/>
              <a:buNone/>
              <a:defRPr/>
            </a:pPr>
            <a:endParaRPr lang="en-US" dirty="0" smtClean="0"/>
          </a:p>
        </p:txBody>
      </p:sp>
      <p:pic>
        <p:nvPicPr>
          <p:cNvPr id="7578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Just for you: the user  </a:t>
            </a:r>
          </a:p>
        </p:txBody>
      </p:sp>
      <p:sp>
        <p:nvSpPr>
          <p:cNvPr id="7171" name="Content Placeholder 2"/>
          <p:cNvSpPr>
            <a:spLocks noGrp="1"/>
          </p:cNvSpPr>
          <p:nvPr>
            <p:ph sz="half" idx="1"/>
          </p:nvPr>
        </p:nvSpPr>
        <p:spPr>
          <a:xfrm>
            <a:off x="1447800" y="1590675"/>
            <a:ext cx="6096000" cy="4648200"/>
          </a:xfrm>
        </p:spPr>
        <p:txBody>
          <a:bodyPr/>
          <a:lstStyle/>
          <a:p>
            <a:pPr eaLnBrk="1" hangingPunct="1">
              <a:defRPr/>
            </a:pPr>
            <a:r>
              <a:rPr lang="en-US" dirty="0" smtClean="0"/>
              <a:t>Do you prefer this one?</a:t>
            </a:r>
          </a:p>
          <a:p>
            <a:pPr lvl="1" eaLnBrk="1" hangingPunct="1">
              <a:defRPr/>
            </a:pPr>
            <a:r>
              <a:rPr lang="en-US" dirty="0" smtClean="0"/>
              <a:t>Feel free to change background using the “layout” feature</a:t>
            </a:r>
          </a:p>
          <a:p>
            <a:pPr marL="514350" indent="-457200" eaLnBrk="1" hangingPunct="1">
              <a:defRPr/>
            </a:pPr>
            <a:r>
              <a:rPr lang="en-US" b="1" dirty="0" smtClean="0"/>
              <a:t>Color code</a:t>
            </a:r>
          </a:p>
          <a:p>
            <a:pPr eaLnBrk="1" hangingPunct="1">
              <a:defRPr/>
            </a:pPr>
            <a:endParaRPr lang="en-US" dirty="0" smtClean="0"/>
          </a:p>
          <a:p>
            <a:pPr eaLnBrk="1" hangingPunct="1">
              <a:defRPr/>
            </a:pPr>
            <a:endParaRPr lang="en-US" dirty="0" smtClean="0"/>
          </a:p>
        </p:txBody>
      </p:sp>
      <p:sp>
        <p:nvSpPr>
          <p:cNvPr id="49156" name="Content Placeholder 1"/>
          <p:cNvSpPr>
            <a:spLocks noGrp="1"/>
          </p:cNvSpPr>
          <p:nvPr>
            <p:ph sz="half" idx="2"/>
          </p:nvPr>
        </p:nvSpPr>
        <p:spPr>
          <a:xfrm>
            <a:off x="1676400" y="3429000"/>
            <a:ext cx="3657600" cy="3238500"/>
          </a:xfrm>
        </p:spPr>
        <p:txBody>
          <a:bodyPr/>
          <a:lstStyle/>
          <a:p>
            <a:r>
              <a:rPr lang="en-US" smtClean="0"/>
              <a:t>Executive Slides</a:t>
            </a:r>
          </a:p>
          <a:p>
            <a:endParaRPr lang="en-US" smtClean="0"/>
          </a:p>
          <a:p>
            <a:r>
              <a:rPr lang="en-US" smtClean="0"/>
              <a:t>Hiring Mgr /Self</a:t>
            </a:r>
          </a:p>
          <a:p>
            <a:endParaRPr lang="en-US" smtClean="0"/>
          </a:p>
          <a:p>
            <a:r>
              <a:rPr lang="en-US" smtClean="0"/>
              <a:t>HR</a:t>
            </a:r>
          </a:p>
        </p:txBody>
      </p:sp>
      <p:pic>
        <p:nvPicPr>
          <p:cNvPr id="4915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33909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053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3721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2"/>
          <p:cNvSpPr txBox="1">
            <a:spLocks noChangeArrowheads="1"/>
          </p:cNvSpPr>
          <p:nvPr/>
        </p:nvSpPr>
        <p:spPr bwMode="auto">
          <a:xfrm>
            <a:off x="5715000" y="4495800"/>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rPr>
              <a:t>Remember to use the “hide slide” feature to hide the slides that you would not be using including this one!</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b="1" smtClean="0"/>
              <a:t>Task Management</a:t>
            </a:r>
            <a:endParaRPr lang="en-US" b="1" i="1" smtClean="0"/>
          </a:p>
        </p:txBody>
      </p:sp>
      <p:sp>
        <p:nvSpPr>
          <p:cNvPr id="3" name="Content Placeholder 2"/>
          <p:cNvSpPr>
            <a:spLocks noGrp="1"/>
          </p:cNvSpPr>
          <p:nvPr>
            <p:ph idx="1"/>
          </p:nvPr>
        </p:nvSpPr>
        <p:spPr/>
        <p:txBody>
          <a:bodyPr>
            <a:normAutofit/>
          </a:bodyPr>
          <a:lstStyle/>
          <a:p>
            <a:pPr marL="341313" indent="0">
              <a:buFontTx/>
              <a:buNone/>
              <a:defRPr/>
            </a:pPr>
            <a:r>
              <a:rPr lang="en-US" sz="2600" b="1" dirty="0"/>
              <a:t>Works </a:t>
            </a:r>
            <a:r>
              <a:rPr lang="en-US" sz="2600" b="1" dirty="0" smtClean="0"/>
              <a:t>Effectively</a:t>
            </a:r>
          </a:p>
          <a:p>
            <a:pPr marL="741363" lvl="1" indent="0">
              <a:buFontTx/>
              <a:buNone/>
              <a:defRPr/>
            </a:pPr>
            <a:r>
              <a:rPr lang="en-US" sz="2400" dirty="0"/>
              <a:t>Makes efficient use of current technology and wise use of outside resources. Avoids procrastination and sets priorities.</a:t>
            </a:r>
          </a:p>
          <a:p>
            <a:pPr marL="341313" indent="0">
              <a:buFontTx/>
              <a:buNone/>
              <a:defRPr/>
            </a:pPr>
            <a:endParaRPr lang="en-US" sz="2600" b="1" dirty="0" smtClean="0"/>
          </a:p>
          <a:p>
            <a:pPr marL="341313" indent="0">
              <a:buFontTx/>
              <a:buNone/>
              <a:defRPr/>
            </a:pPr>
            <a:r>
              <a:rPr lang="en-US" sz="2600" b="1" dirty="0" smtClean="0"/>
              <a:t>Works Competently</a:t>
            </a:r>
          </a:p>
          <a:p>
            <a:pPr marL="741363" lvl="1" indent="0">
              <a:buFontTx/>
              <a:buNone/>
              <a:defRPr/>
            </a:pPr>
            <a:r>
              <a:rPr lang="en-US" sz="2400" dirty="0"/>
              <a:t>Has mastered the fundamentals of the job. Can quickly and competently apply new methods and new information to appropriate tasks.</a:t>
            </a:r>
          </a:p>
          <a:p>
            <a:pPr marL="798513" indent="-457200">
              <a:defRPr/>
            </a:pPr>
            <a:endParaRPr lang="en-US" dirty="0" smtClean="0"/>
          </a:p>
        </p:txBody>
      </p:sp>
      <p:pic>
        <p:nvPicPr>
          <p:cNvPr id="7680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b="1" smtClean="0"/>
              <a:t>Production</a:t>
            </a:r>
            <a:endParaRPr lang="en-US" b="1" i="1" smtClean="0"/>
          </a:p>
        </p:txBody>
      </p:sp>
      <p:sp>
        <p:nvSpPr>
          <p:cNvPr id="3" name="Content Placeholder 2"/>
          <p:cNvSpPr>
            <a:spLocks noGrp="1"/>
          </p:cNvSpPr>
          <p:nvPr>
            <p:ph idx="1"/>
          </p:nvPr>
        </p:nvSpPr>
        <p:spPr/>
        <p:txBody>
          <a:bodyPr>
            <a:normAutofit/>
          </a:bodyPr>
          <a:lstStyle/>
          <a:p>
            <a:pPr marL="341313" indent="0">
              <a:buFontTx/>
              <a:buNone/>
              <a:defRPr/>
            </a:pPr>
            <a:r>
              <a:rPr lang="en-US" sz="2600" b="1" dirty="0"/>
              <a:t>Takes </a:t>
            </a:r>
            <a:r>
              <a:rPr lang="en-US" sz="2600" b="1" dirty="0" smtClean="0"/>
              <a:t>Action</a:t>
            </a:r>
          </a:p>
          <a:p>
            <a:pPr marL="741363" lvl="1" indent="0">
              <a:buFontTx/>
              <a:buNone/>
              <a:defRPr/>
            </a:pPr>
            <a:r>
              <a:rPr lang="en-US" sz="2400" dirty="0"/>
              <a:t>Knows when the time is right to initiate action. Handles problems with assertiveness and makes timely, firm decisions.</a:t>
            </a:r>
          </a:p>
          <a:p>
            <a:pPr marL="341313" indent="0">
              <a:buFontTx/>
              <a:buNone/>
              <a:defRPr/>
            </a:pPr>
            <a:endParaRPr lang="en-US" sz="2600" b="1" dirty="0" smtClean="0"/>
          </a:p>
          <a:p>
            <a:pPr marL="341313" indent="0">
              <a:buFontTx/>
              <a:buNone/>
              <a:defRPr/>
            </a:pPr>
            <a:r>
              <a:rPr lang="en-US" sz="2600" b="1" dirty="0" smtClean="0"/>
              <a:t>Achieves Results</a:t>
            </a:r>
          </a:p>
          <a:p>
            <a:pPr marL="741363" lvl="1" indent="0">
              <a:buFontTx/>
              <a:buNone/>
              <a:defRPr/>
            </a:pPr>
            <a:r>
              <a:rPr lang="en-US" sz="2400" dirty="0"/>
              <a:t>Overcomes obstacles to achieve results that set high standards for others and that positively impact the organization.</a:t>
            </a:r>
          </a:p>
          <a:p>
            <a:pPr indent="0">
              <a:buFontTx/>
              <a:buNone/>
              <a:defRPr/>
            </a:pPr>
            <a:endParaRPr lang="en-US" dirty="0" smtClean="0"/>
          </a:p>
        </p:txBody>
      </p:sp>
      <p:pic>
        <p:nvPicPr>
          <p:cNvPr id="7782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b="1" smtClean="0"/>
              <a:t>Development of Others</a:t>
            </a:r>
            <a:endParaRPr lang="en-US" b="1" i="1" smtClean="0"/>
          </a:p>
        </p:txBody>
      </p:sp>
      <p:sp>
        <p:nvSpPr>
          <p:cNvPr id="3" name="Content Placeholder 2"/>
          <p:cNvSpPr>
            <a:spLocks noGrp="1"/>
          </p:cNvSpPr>
          <p:nvPr>
            <p:ph idx="1"/>
          </p:nvPr>
        </p:nvSpPr>
        <p:spPr/>
        <p:txBody>
          <a:bodyPr>
            <a:normAutofit/>
          </a:bodyPr>
          <a:lstStyle/>
          <a:p>
            <a:pPr marL="341313" indent="0">
              <a:buFontTx/>
              <a:buNone/>
              <a:defRPr/>
            </a:pPr>
            <a:r>
              <a:rPr lang="en-US" sz="2600" b="1" dirty="0"/>
              <a:t>Cultivates Individual </a:t>
            </a:r>
            <a:r>
              <a:rPr lang="en-US" sz="2600" b="1" dirty="0" smtClean="0"/>
              <a:t>Talents</a:t>
            </a:r>
          </a:p>
          <a:p>
            <a:pPr marL="741363" lvl="1" indent="0">
              <a:buFontTx/>
              <a:buNone/>
              <a:defRPr/>
            </a:pPr>
            <a:r>
              <a:rPr lang="en-US" sz="2400" dirty="0"/>
              <a:t>Is an effective coach and makes training available. Provides objective performance feedback on a timely basis.</a:t>
            </a:r>
          </a:p>
          <a:p>
            <a:pPr marL="341313" indent="0">
              <a:buFontTx/>
              <a:buNone/>
              <a:defRPr/>
            </a:pPr>
            <a:endParaRPr lang="en-US" sz="2600" b="1" dirty="0" smtClean="0"/>
          </a:p>
          <a:p>
            <a:pPr marL="341313" indent="0">
              <a:buFontTx/>
              <a:buNone/>
              <a:defRPr/>
            </a:pPr>
            <a:r>
              <a:rPr lang="en-US" sz="2600" b="1" dirty="0"/>
              <a:t>Motivates</a:t>
            </a:r>
            <a:r>
              <a:rPr lang="en-US" sz="2600" b="1" dirty="0" smtClean="0"/>
              <a:t> Successfully</a:t>
            </a:r>
          </a:p>
          <a:p>
            <a:pPr marL="741363" lvl="1" indent="0">
              <a:buFontTx/>
              <a:buNone/>
              <a:defRPr/>
            </a:pPr>
            <a:r>
              <a:rPr lang="en-US" sz="2400" dirty="0"/>
              <a:t>Gives recognition to people who produce excellent work and give extra effort. Has an enthusiastic attitude that positively affects others.</a:t>
            </a:r>
          </a:p>
          <a:p>
            <a:pPr marL="798513" indent="-457200">
              <a:defRPr/>
            </a:pPr>
            <a:endParaRPr lang="en-US" dirty="0" smtClean="0"/>
          </a:p>
          <a:p>
            <a:pPr marL="798513" indent="-457200">
              <a:defRPr/>
            </a:pPr>
            <a:endParaRPr lang="en-US" dirty="0" smtClean="0"/>
          </a:p>
        </p:txBody>
      </p:sp>
      <p:pic>
        <p:nvPicPr>
          <p:cNvPr id="788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b="1" smtClean="0"/>
              <a:t>Personal Development</a:t>
            </a:r>
          </a:p>
        </p:txBody>
      </p:sp>
      <p:sp>
        <p:nvSpPr>
          <p:cNvPr id="3" name="Content Placeholder 2"/>
          <p:cNvSpPr>
            <a:spLocks noGrp="1"/>
          </p:cNvSpPr>
          <p:nvPr>
            <p:ph idx="1"/>
          </p:nvPr>
        </p:nvSpPr>
        <p:spPr/>
        <p:txBody>
          <a:bodyPr>
            <a:normAutofit/>
          </a:bodyPr>
          <a:lstStyle/>
          <a:p>
            <a:pPr marL="341313" indent="0">
              <a:buFontTx/>
              <a:buNone/>
              <a:defRPr/>
            </a:pPr>
            <a:r>
              <a:rPr lang="en-US" sz="2600" b="1" dirty="0"/>
              <a:t>Displays </a:t>
            </a:r>
            <a:r>
              <a:rPr lang="en-US" sz="2600" b="1" dirty="0" smtClean="0"/>
              <a:t>Commitment</a:t>
            </a:r>
          </a:p>
          <a:p>
            <a:pPr marL="741363" lvl="1" indent="0">
              <a:buFontTx/>
              <a:buNone/>
              <a:defRPr/>
            </a:pPr>
            <a:r>
              <a:rPr lang="en-US" sz="2400" dirty="0" smtClean="0"/>
              <a:t>Maintains </a:t>
            </a:r>
            <a:r>
              <a:rPr lang="en-US" sz="2400" dirty="0"/>
              <a:t>a high level of energy, perseveres, and remains positive.</a:t>
            </a:r>
          </a:p>
          <a:p>
            <a:pPr marL="341313" indent="0">
              <a:buFontTx/>
              <a:buNone/>
              <a:defRPr/>
            </a:pPr>
            <a:endParaRPr lang="en-US" sz="2600" b="1" dirty="0" smtClean="0"/>
          </a:p>
          <a:p>
            <a:pPr marL="341313" indent="0">
              <a:buFontTx/>
              <a:buNone/>
              <a:defRPr/>
            </a:pPr>
            <a:r>
              <a:rPr lang="en-US" sz="2600" b="1" dirty="0" smtClean="0"/>
              <a:t>Seeks Improvement</a:t>
            </a:r>
          </a:p>
          <a:p>
            <a:pPr marL="741363" lvl="1" indent="0">
              <a:buFontTx/>
              <a:buNone/>
              <a:defRPr/>
            </a:pPr>
            <a:r>
              <a:rPr lang="en-US" sz="2400" dirty="0"/>
              <a:t>Learns positive lessons from mistakes and constructive criticism. Pursues resources to improve and develop professionally. Sets no limits on personal potential.</a:t>
            </a:r>
          </a:p>
          <a:p>
            <a:pPr indent="0">
              <a:buFontTx/>
              <a:buNone/>
              <a:defRPr/>
            </a:pPr>
            <a:endParaRPr lang="en-US" dirty="0" smtClean="0"/>
          </a:p>
          <a:p>
            <a:pPr marL="798513" indent="-457200">
              <a:defRPr/>
            </a:pPr>
            <a:endParaRPr lang="en-US" dirty="0" smtClean="0"/>
          </a:p>
        </p:txBody>
      </p:sp>
      <p:pic>
        <p:nvPicPr>
          <p:cNvPr id="798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b="1" dirty="0">
                <a:latin typeface="+mn-lt"/>
              </a:rPr>
              <a:t>Leadership Charisma</a:t>
            </a:r>
          </a:p>
        </p:txBody>
      </p:sp>
      <p:sp>
        <p:nvSpPr>
          <p:cNvPr id="80899" name="Title 1"/>
          <p:cNvSpPr>
            <a:spLocks noGrp="1"/>
          </p:cNvSpPr>
          <p:nvPr>
            <p:ph idx="1"/>
          </p:nvPr>
        </p:nvSpPr>
        <p:spPr>
          <a:xfrm>
            <a:off x="1752600" y="1752600"/>
            <a:ext cx="7162800" cy="4648200"/>
          </a:xfrm>
        </p:spPr>
        <p:txBody>
          <a:bodyPr/>
          <a:lstStyle/>
          <a:p>
            <a:pPr marL="457200" indent="0">
              <a:spcBef>
                <a:spcPts val="438"/>
              </a:spcBef>
              <a:buFontTx/>
              <a:buNone/>
            </a:pPr>
            <a:r>
              <a:rPr lang="en-US" sz="2600" b="1" smtClean="0"/>
              <a:t>Leadership Charisma Index (LCI) </a:t>
            </a:r>
            <a:r>
              <a:rPr lang="en-US" sz="2400" smtClean="0"/>
              <a:t>Perceived charisma by direct reports.</a:t>
            </a:r>
          </a:p>
          <a:p>
            <a:pPr marL="457200" indent="0">
              <a:spcBef>
                <a:spcPts val="438"/>
              </a:spcBef>
              <a:buFontTx/>
              <a:buNone/>
            </a:pPr>
            <a:endParaRPr lang="en-US" sz="2600" b="1" smtClean="0"/>
          </a:p>
          <a:p>
            <a:pPr marL="457200" indent="0">
              <a:spcBef>
                <a:spcPts val="438"/>
              </a:spcBef>
              <a:buFontTx/>
              <a:buNone/>
            </a:pPr>
            <a:r>
              <a:rPr lang="en-US" sz="2600" b="1" smtClean="0"/>
              <a:t>Leadership Charisma Quotient (LCQ)</a:t>
            </a:r>
            <a:r>
              <a:rPr lang="en-US" sz="3200" b="1" smtClean="0"/>
              <a:t> </a:t>
            </a:r>
            <a:r>
              <a:rPr lang="en-US" sz="2400" smtClean="0"/>
              <a:t>Leadership Charisma Index compare to nationwide standards.</a:t>
            </a:r>
            <a:br>
              <a:rPr lang="en-US" sz="2400" smtClean="0"/>
            </a:br>
            <a:endParaRPr lang="en-US" sz="2400" smtClean="0"/>
          </a:p>
        </p:txBody>
      </p:sp>
      <p:pic>
        <p:nvPicPr>
          <p:cNvPr id="809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913" y="4267200"/>
            <a:ext cx="16859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60309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Frequency of Observed Behavior</a:t>
            </a:r>
          </a:p>
        </p:txBody>
      </p:sp>
      <p:graphicFrame>
        <p:nvGraphicFramePr>
          <p:cNvPr id="6" name="Content Placeholder 5"/>
          <p:cNvGraphicFramePr>
            <a:graphicFrameLocks noGrp="1"/>
          </p:cNvGraphicFramePr>
          <p:nvPr>
            <p:ph idx="4294967295"/>
          </p:nvPr>
        </p:nvGraphicFramePr>
        <p:xfrm>
          <a:off x="1143000" y="1981200"/>
          <a:ext cx="7467600" cy="3810000"/>
        </p:xfrm>
        <a:graphic>
          <a:graphicData uri="http://schemas.openxmlformats.org/drawingml/2006/table">
            <a:tbl>
              <a:tblPr firstRow="1" bandRow="1">
                <a:tableStyleId>{5C22544A-7EE6-4342-B048-85BDC9FD1C3A}</a:tableStyleId>
              </a:tblPr>
              <a:tblGrid>
                <a:gridCol w="2489200"/>
                <a:gridCol w="2489200"/>
                <a:gridCol w="2489200"/>
              </a:tblGrid>
              <a:tr h="544286">
                <a:tc>
                  <a:txBody>
                    <a:bodyPr/>
                    <a:lstStyle/>
                    <a:p>
                      <a:pPr algn="ctr"/>
                      <a:r>
                        <a:rPr lang="en-US" sz="1800" dirty="0" smtClean="0">
                          <a:solidFill>
                            <a:schemeClr val="bg1">
                              <a:lumMod val="20000"/>
                              <a:lumOff val="80000"/>
                            </a:schemeClr>
                          </a:solidFill>
                        </a:rPr>
                        <a:t>Rating</a:t>
                      </a:r>
                      <a:endParaRPr lang="en-US" sz="1800" dirty="0">
                        <a:solidFill>
                          <a:schemeClr val="bg1">
                            <a:lumMod val="20000"/>
                            <a:lumOff val="80000"/>
                          </a:schemeClr>
                        </a:solidFill>
                      </a:endParaRPr>
                    </a:p>
                  </a:txBody>
                  <a:tcPr>
                    <a:solidFill>
                      <a:schemeClr val="accent2">
                        <a:lumMod val="50000"/>
                      </a:schemeClr>
                    </a:solidFill>
                  </a:tcPr>
                </a:tc>
                <a:tc>
                  <a:txBody>
                    <a:bodyPr/>
                    <a:lstStyle/>
                    <a:p>
                      <a:pPr algn="ctr"/>
                      <a:r>
                        <a:rPr lang="en-US" sz="1800" dirty="0" smtClean="0">
                          <a:solidFill>
                            <a:schemeClr val="bg1">
                              <a:lumMod val="20000"/>
                              <a:lumOff val="80000"/>
                            </a:schemeClr>
                          </a:solidFill>
                        </a:rPr>
                        <a:t>Description</a:t>
                      </a:r>
                      <a:endParaRPr lang="en-US" sz="1800" dirty="0">
                        <a:solidFill>
                          <a:schemeClr val="bg1">
                            <a:lumMod val="20000"/>
                            <a:lumOff val="80000"/>
                          </a:schemeClr>
                        </a:solidFill>
                      </a:endParaRPr>
                    </a:p>
                  </a:txBody>
                  <a:tcPr>
                    <a:solidFill>
                      <a:schemeClr val="accent2">
                        <a:lumMod val="50000"/>
                      </a:schemeClr>
                    </a:solidFill>
                  </a:tcPr>
                </a:tc>
                <a:tc>
                  <a:txBody>
                    <a:bodyPr/>
                    <a:lstStyle/>
                    <a:p>
                      <a:pPr algn="ctr"/>
                      <a:r>
                        <a:rPr lang="en-US" sz="1800" dirty="0" smtClean="0">
                          <a:solidFill>
                            <a:schemeClr val="bg1">
                              <a:lumMod val="20000"/>
                              <a:lumOff val="80000"/>
                            </a:schemeClr>
                          </a:solidFill>
                        </a:rPr>
                        <a:t>Percent of Time</a:t>
                      </a:r>
                      <a:endParaRPr lang="en-US" sz="1800" dirty="0">
                        <a:solidFill>
                          <a:schemeClr val="bg1">
                            <a:lumMod val="20000"/>
                            <a:lumOff val="80000"/>
                          </a:schemeClr>
                        </a:solidFill>
                      </a:endParaRPr>
                    </a:p>
                  </a:txBody>
                  <a:tcPr>
                    <a:solidFill>
                      <a:schemeClr val="accent2">
                        <a:lumMod val="50000"/>
                      </a:schemeClr>
                    </a:solidFill>
                  </a:tcPr>
                </a:tc>
              </a:tr>
              <a:tr h="544286">
                <a:tc>
                  <a:txBody>
                    <a:bodyPr/>
                    <a:lstStyle/>
                    <a:p>
                      <a:pPr algn="ctr"/>
                      <a:r>
                        <a:rPr lang="en-US" sz="1800" b="1" dirty="0" smtClean="0"/>
                        <a:t>1</a:t>
                      </a:r>
                      <a:endParaRPr lang="en-US" sz="1800" b="1" dirty="0"/>
                    </a:p>
                  </a:txBody>
                  <a:tcPr/>
                </a:tc>
                <a:tc>
                  <a:txBody>
                    <a:bodyPr/>
                    <a:lstStyle/>
                    <a:p>
                      <a:pPr algn="ctr"/>
                      <a:r>
                        <a:rPr lang="en-US" sz="1800" b="1" dirty="0" smtClean="0"/>
                        <a:t>Almost Never</a:t>
                      </a:r>
                      <a:endParaRPr lang="en-US" sz="1800" b="1" dirty="0"/>
                    </a:p>
                  </a:txBody>
                  <a:tcPr/>
                </a:tc>
                <a:tc>
                  <a:txBody>
                    <a:bodyPr/>
                    <a:lstStyle/>
                    <a:p>
                      <a:pPr algn="ctr"/>
                      <a:r>
                        <a:rPr lang="en-US" sz="1800" b="1" dirty="0" smtClean="0"/>
                        <a:t>0 – 10%</a:t>
                      </a:r>
                      <a:endParaRPr lang="en-US" sz="1800" b="1" dirty="0"/>
                    </a:p>
                  </a:txBody>
                  <a:tcPr/>
                </a:tc>
              </a:tr>
              <a:tr h="544286">
                <a:tc>
                  <a:txBody>
                    <a:bodyPr/>
                    <a:lstStyle/>
                    <a:p>
                      <a:pPr algn="ctr"/>
                      <a:r>
                        <a:rPr lang="en-US" sz="1800" b="1" dirty="0" smtClean="0"/>
                        <a:t>2</a:t>
                      </a:r>
                      <a:endParaRPr lang="en-US" sz="1800" b="1" dirty="0"/>
                    </a:p>
                  </a:txBody>
                  <a:tcPr/>
                </a:tc>
                <a:tc>
                  <a:txBody>
                    <a:bodyPr/>
                    <a:lstStyle/>
                    <a:p>
                      <a:pPr algn="ctr"/>
                      <a:r>
                        <a:rPr lang="en-US" sz="1800" b="1" dirty="0" smtClean="0"/>
                        <a:t>Seldom</a:t>
                      </a:r>
                      <a:endParaRPr lang="en-US" sz="1800" b="1" dirty="0"/>
                    </a:p>
                  </a:txBody>
                  <a:tcPr/>
                </a:tc>
                <a:tc>
                  <a:txBody>
                    <a:bodyPr/>
                    <a:lstStyle/>
                    <a:p>
                      <a:pPr algn="ctr"/>
                      <a:r>
                        <a:rPr lang="en-US" sz="1800" b="1" dirty="0" smtClean="0"/>
                        <a:t>11 – 39%</a:t>
                      </a:r>
                      <a:endParaRPr lang="en-US" sz="1800" b="1" dirty="0"/>
                    </a:p>
                  </a:txBody>
                  <a:tcPr/>
                </a:tc>
              </a:tr>
              <a:tr h="544286">
                <a:tc>
                  <a:txBody>
                    <a:bodyPr/>
                    <a:lstStyle/>
                    <a:p>
                      <a:pPr algn="ctr"/>
                      <a:r>
                        <a:rPr lang="en-US" sz="1800" b="1" dirty="0" smtClean="0"/>
                        <a:t>3</a:t>
                      </a:r>
                      <a:endParaRPr lang="en-US" sz="1800" b="1" dirty="0"/>
                    </a:p>
                  </a:txBody>
                  <a:tcPr/>
                </a:tc>
                <a:tc>
                  <a:txBody>
                    <a:bodyPr/>
                    <a:lstStyle/>
                    <a:p>
                      <a:pPr algn="ctr"/>
                      <a:r>
                        <a:rPr lang="en-US" sz="1800" b="1" dirty="0" smtClean="0"/>
                        <a:t>Sometimes</a:t>
                      </a:r>
                      <a:endParaRPr lang="en-US" sz="1800" b="1" dirty="0"/>
                    </a:p>
                  </a:txBody>
                  <a:tcPr/>
                </a:tc>
                <a:tc>
                  <a:txBody>
                    <a:bodyPr/>
                    <a:lstStyle/>
                    <a:p>
                      <a:pPr algn="ctr"/>
                      <a:r>
                        <a:rPr lang="en-US" sz="1800" b="1" dirty="0" smtClean="0"/>
                        <a:t>40 – 60%</a:t>
                      </a:r>
                      <a:endParaRPr lang="en-US" sz="1800" b="1" dirty="0"/>
                    </a:p>
                  </a:txBody>
                  <a:tcPr/>
                </a:tc>
              </a:tr>
              <a:tr h="544286">
                <a:tc>
                  <a:txBody>
                    <a:bodyPr/>
                    <a:lstStyle/>
                    <a:p>
                      <a:pPr algn="ctr"/>
                      <a:r>
                        <a:rPr lang="en-US" sz="1800" b="1" dirty="0" smtClean="0"/>
                        <a:t>4</a:t>
                      </a:r>
                      <a:endParaRPr lang="en-US" sz="1800" b="1" dirty="0"/>
                    </a:p>
                  </a:txBody>
                  <a:tcPr/>
                </a:tc>
                <a:tc>
                  <a:txBody>
                    <a:bodyPr/>
                    <a:lstStyle/>
                    <a:p>
                      <a:pPr algn="ctr"/>
                      <a:r>
                        <a:rPr lang="en-US" sz="1800" b="1" dirty="0" smtClean="0"/>
                        <a:t>Usually</a:t>
                      </a:r>
                      <a:endParaRPr lang="en-US" sz="1800" b="1" dirty="0"/>
                    </a:p>
                  </a:txBody>
                  <a:tcPr/>
                </a:tc>
                <a:tc>
                  <a:txBody>
                    <a:bodyPr/>
                    <a:lstStyle/>
                    <a:p>
                      <a:pPr algn="ctr"/>
                      <a:r>
                        <a:rPr lang="en-US" sz="1800" b="1" dirty="0" smtClean="0"/>
                        <a:t>61 – 89%</a:t>
                      </a:r>
                      <a:endParaRPr lang="en-US" sz="1800" b="1" dirty="0"/>
                    </a:p>
                  </a:txBody>
                  <a:tcPr/>
                </a:tc>
              </a:tr>
              <a:tr h="544286">
                <a:tc>
                  <a:txBody>
                    <a:bodyPr/>
                    <a:lstStyle/>
                    <a:p>
                      <a:pPr algn="ctr"/>
                      <a:r>
                        <a:rPr lang="en-US" sz="1800" b="1" dirty="0" smtClean="0"/>
                        <a:t>5</a:t>
                      </a:r>
                      <a:endParaRPr lang="en-US" sz="1800" b="1" dirty="0"/>
                    </a:p>
                  </a:txBody>
                  <a:tcPr/>
                </a:tc>
                <a:tc>
                  <a:txBody>
                    <a:bodyPr/>
                    <a:lstStyle/>
                    <a:p>
                      <a:pPr algn="ctr"/>
                      <a:r>
                        <a:rPr lang="en-US" sz="1800" b="1" dirty="0" smtClean="0"/>
                        <a:t>Almost Always</a:t>
                      </a:r>
                      <a:endParaRPr lang="en-US" sz="1800" b="1" dirty="0"/>
                    </a:p>
                  </a:txBody>
                  <a:tcPr/>
                </a:tc>
                <a:tc>
                  <a:txBody>
                    <a:bodyPr/>
                    <a:lstStyle/>
                    <a:p>
                      <a:pPr algn="ctr"/>
                      <a:r>
                        <a:rPr lang="en-US" sz="1800" b="1" dirty="0" smtClean="0"/>
                        <a:t>90 – 100%</a:t>
                      </a:r>
                      <a:endParaRPr lang="en-US" sz="1800" b="1" dirty="0"/>
                    </a:p>
                  </a:txBody>
                  <a:tcPr/>
                </a:tc>
              </a:tr>
              <a:tr h="544286">
                <a:tc>
                  <a:txBody>
                    <a:bodyPr/>
                    <a:lstStyle/>
                    <a:p>
                      <a:pPr algn="ctr"/>
                      <a:r>
                        <a:rPr lang="en-US" sz="1800" b="1" dirty="0" smtClean="0"/>
                        <a:t>N</a:t>
                      </a:r>
                      <a:endParaRPr lang="en-US" sz="1800" b="1" dirty="0"/>
                    </a:p>
                  </a:txBody>
                  <a:tcPr/>
                </a:tc>
                <a:tc gridSpan="2">
                  <a:txBody>
                    <a:bodyPr/>
                    <a:lstStyle/>
                    <a:p>
                      <a:pPr algn="ctr"/>
                      <a:r>
                        <a:rPr lang="en-US" sz="1800" b="1" dirty="0" smtClean="0"/>
                        <a:t>No opportunity to observe behavior</a:t>
                      </a:r>
                      <a:endParaRPr lang="en-US" sz="1800" b="1" dirty="0"/>
                    </a:p>
                  </a:txBody>
                  <a:tcPr/>
                </a:tc>
                <a:tc hMerge="1">
                  <a:txBody>
                    <a:bodyPr/>
                    <a:lstStyle/>
                    <a:p>
                      <a:pPr algn="ctr"/>
                      <a:endParaRPr lang="en-US" dirty="0"/>
                    </a:p>
                  </a:txBody>
                  <a:tcPr/>
                </a:tc>
              </a:tr>
            </a:tbl>
          </a:graphicData>
        </a:graphic>
      </p:graphicFrame>
      <p:pic>
        <p:nvPicPr>
          <p:cNvPr id="8195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958988" y="1447800"/>
            <a:ext cx="5029200" cy="3224349"/>
            <a:chOff x="179388" y="188913"/>
            <a:chExt cx="8242300" cy="7013159"/>
          </a:xfrm>
          <a:effectLst>
            <a:glow rad="228600">
              <a:srgbClr val="0070C0">
                <a:alpha val="40000"/>
              </a:srgbClr>
            </a:glow>
          </a:effectLst>
        </p:grpSpPr>
        <p:pic>
          <p:nvPicPr>
            <p:cNvPr id="6" name="Picture 7"/>
            <p:cNvPicPr>
              <a:picLocks noChangeAspect="1" noChangeArrowheads="1"/>
            </p:cNvPicPr>
            <p:nvPr/>
          </p:nvPicPr>
          <p:blipFill>
            <a:blip r:embed="rId2" cstate="print"/>
            <a:srcRect/>
            <a:stretch>
              <a:fillRect/>
            </a:stretch>
          </p:blipFill>
          <p:spPr bwMode="auto">
            <a:xfrm>
              <a:off x="179388" y="188913"/>
              <a:ext cx="3066605" cy="3961396"/>
            </a:xfrm>
            <a:prstGeom prst="rect">
              <a:avLst/>
            </a:prstGeom>
            <a:ln>
              <a:noFill/>
            </a:ln>
            <a:effectLst>
              <a:outerShdw blurRad="190500" algn="tl" rotWithShape="0">
                <a:srgbClr val="000000">
                  <a:alpha val="70000"/>
                </a:srgbClr>
              </a:outerShdw>
            </a:effectLst>
          </p:spPr>
        </p:pic>
        <p:pic>
          <p:nvPicPr>
            <p:cNvPr id="7" name="Picture 8"/>
            <p:cNvPicPr>
              <a:picLocks noChangeAspect="1" noChangeArrowheads="1"/>
            </p:cNvPicPr>
            <p:nvPr/>
          </p:nvPicPr>
          <p:blipFill>
            <a:blip r:embed="rId3" cstate="print"/>
            <a:srcRect/>
            <a:stretch>
              <a:fillRect/>
            </a:stretch>
          </p:blipFill>
          <p:spPr bwMode="auto">
            <a:xfrm>
              <a:off x="1659377" y="1557221"/>
              <a:ext cx="3073002" cy="3959004"/>
            </a:xfrm>
            <a:prstGeom prst="rect">
              <a:avLst/>
            </a:prstGeom>
            <a:ln>
              <a:noFill/>
            </a:ln>
            <a:effectLst>
              <a:outerShdw blurRad="190500" algn="tl" rotWithShape="0">
                <a:srgbClr val="000000">
                  <a:alpha val="70000"/>
                </a:srgbClr>
              </a:outerShdw>
            </a:effectLst>
          </p:spPr>
        </p:pic>
        <p:pic>
          <p:nvPicPr>
            <p:cNvPr id="8" name="Picture 9"/>
            <p:cNvPicPr>
              <a:picLocks noChangeAspect="1" noChangeArrowheads="1"/>
            </p:cNvPicPr>
            <p:nvPr/>
          </p:nvPicPr>
          <p:blipFill>
            <a:blip r:embed="rId4" cstate="print"/>
            <a:srcRect/>
            <a:stretch>
              <a:fillRect/>
            </a:stretch>
          </p:blipFill>
          <p:spPr bwMode="auto">
            <a:xfrm>
              <a:off x="3563744" y="2133727"/>
              <a:ext cx="2917325" cy="5068345"/>
            </a:xfrm>
            <a:prstGeom prst="rect">
              <a:avLst/>
            </a:prstGeom>
            <a:ln>
              <a:noFill/>
            </a:ln>
            <a:effectLst>
              <a:outerShdw blurRad="190500" algn="tl" rotWithShape="0">
                <a:srgbClr val="000000">
                  <a:alpha val="70000"/>
                </a:srgbClr>
              </a:outerShdw>
            </a:effectLst>
          </p:spPr>
        </p:pic>
        <p:pic>
          <p:nvPicPr>
            <p:cNvPr id="9" name="Picture 10"/>
            <p:cNvPicPr>
              <a:picLocks noChangeAspect="1" noChangeArrowheads="1"/>
            </p:cNvPicPr>
            <p:nvPr/>
          </p:nvPicPr>
          <p:blipFill>
            <a:blip r:embed="rId5" cstate="print"/>
            <a:srcRect/>
            <a:stretch>
              <a:fillRect/>
            </a:stretch>
          </p:blipFill>
          <p:spPr bwMode="auto">
            <a:xfrm>
              <a:off x="5508626" y="2853765"/>
              <a:ext cx="2913062" cy="3781985"/>
            </a:xfrm>
            <a:prstGeom prst="rect">
              <a:avLst/>
            </a:prstGeom>
            <a:ln>
              <a:noFill/>
            </a:ln>
            <a:effectLst>
              <a:outerShdw blurRad="190500" algn="tl" rotWithShape="0">
                <a:srgbClr val="000000">
                  <a:alpha val="70000"/>
                </a:srgbClr>
              </a:outerShdw>
            </a:effectLst>
          </p:spPr>
        </p:pic>
      </p:grpSp>
      <p:sp>
        <p:nvSpPr>
          <p:cNvPr id="3" name="Title 2"/>
          <p:cNvSpPr>
            <a:spLocks noGrp="1"/>
          </p:cNvSpPr>
          <p:nvPr>
            <p:ph type="title"/>
          </p:nvPr>
        </p:nvSpPr>
        <p:spPr>
          <a:xfrm>
            <a:off x="762000" y="4756150"/>
            <a:ext cx="7772400" cy="1362075"/>
          </a:xfrm>
        </p:spPr>
        <p:txBody>
          <a:bodyPr/>
          <a:lstStyle/>
          <a:p>
            <a:pPr>
              <a:defRPr/>
            </a:pPr>
            <a:r>
              <a:rPr lang="en-US" dirty="0" err="1"/>
              <a:t>CheckPoint</a:t>
            </a:r>
            <a:r>
              <a:rPr lang="en-US" dirty="0"/>
              <a:t> 360°</a:t>
            </a:r>
            <a:r>
              <a:rPr lang="en-US" sz="2800" baseline="30000" dirty="0"/>
              <a:t>TM</a:t>
            </a:r>
            <a:r>
              <a:rPr lang="en-US" dirty="0"/>
              <a:t/>
            </a:r>
            <a:br>
              <a:rPr lang="en-US" dirty="0"/>
            </a:br>
            <a:r>
              <a:rPr lang="en-US" dirty="0" smtClean="0"/>
              <a:t>reports</a:t>
            </a:r>
            <a:endParaRPr lang="en-US" dirty="0"/>
          </a:p>
        </p:txBody>
      </p:sp>
      <p:sp>
        <p:nvSpPr>
          <p:cNvPr id="82948" name="Text Placeholder 3"/>
          <p:cNvSpPr>
            <a:spLocks noGrp="1"/>
          </p:cNvSpPr>
          <p:nvPr>
            <p:ph type="body" idx="1"/>
          </p:nvPr>
        </p:nvSpPr>
        <p:spPr>
          <a:xfrm>
            <a:off x="762000" y="3255963"/>
            <a:ext cx="7772400" cy="1500187"/>
          </a:xfrm>
        </p:spPr>
        <p:txBody>
          <a:bodyPr/>
          <a:lstStyle/>
          <a:p>
            <a:r>
              <a:rPr lang="en-US" b="1" smtClean="0"/>
              <a:t>A Uniquely Complete System</a:t>
            </a: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r>
              <a:rPr lang="en-US" smtClean="0"/>
              <a:t>CheckPoint 360°</a:t>
            </a:r>
            <a:r>
              <a:rPr lang="en-US" sz="2400" baseline="30000" smtClean="0"/>
              <a:t>TM</a:t>
            </a:r>
            <a:r>
              <a:rPr lang="en-US" smtClean="0"/>
              <a:t/>
            </a:r>
            <a:br>
              <a:rPr lang="en-US" smtClean="0"/>
            </a:br>
            <a:r>
              <a:rPr lang="en-US" smtClean="0"/>
              <a:t>Reports</a:t>
            </a:r>
          </a:p>
        </p:txBody>
      </p:sp>
      <p:sp>
        <p:nvSpPr>
          <p:cNvPr id="83971" name="Content Placeholder 4"/>
          <p:cNvSpPr>
            <a:spLocks noGrp="1"/>
          </p:cNvSpPr>
          <p:nvPr>
            <p:ph idx="1"/>
          </p:nvPr>
        </p:nvSpPr>
        <p:spPr/>
        <p:txBody>
          <a:bodyPr/>
          <a:lstStyle/>
          <a:p>
            <a:r>
              <a:rPr lang="en-US" b="1" smtClean="0"/>
              <a:t>Individual Feedback Report  </a:t>
            </a:r>
            <a:endParaRPr lang="en-US" smtClean="0"/>
          </a:p>
          <a:p>
            <a:r>
              <a:rPr lang="en-US" b="1" smtClean="0"/>
              <a:t>Management Report </a:t>
            </a:r>
            <a:endParaRPr lang="en-US" smtClean="0"/>
          </a:p>
          <a:p>
            <a:r>
              <a:rPr lang="en-US" b="1" smtClean="0"/>
              <a:t>Management Comparison Report  </a:t>
            </a:r>
            <a:endParaRPr lang="en-US" smtClean="0"/>
          </a:p>
          <a:p>
            <a:r>
              <a:rPr lang="en-US" b="1" smtClean="0"/>
              <a:t>Comparison Report </a:t>
            </a:r>
            <a:endParaRPr lang="en-US" smtClean="0"/>
          </a:p>
          <a:p>
            <a:r>
              <a:rPr lang="en-US" b="1" smtClean="0"/>
              <a:t>Executive Overview  </a:t>
            </a:r>
            <a:endParaRPr lang="en-US" smtClean="0"/>
          </a:p>
          <a:p>
            <a:r>
              <a:rPr lang="en-US" b="1" smtClean="0"/>
              <a:t>Leadership Charisma Report  </a:t>
            </a:r>
            <a:endParaRPr lang="en-US" smtClean="0"/>
          </a:p>
          <a:p>
            <a:endParaRPr lang="en-US" smtClean="0"/>
          </a:p>
        </p:txBody>
      </p:sp>
      <p:pic>
        <p:nvPicPr>
          <p:cNvPr id="839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3581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495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5626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5288" y="457200"/>
            <a:ext cx="495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3"/>
          <p:cNvSpPr txBox="1">
            <a:spLocks noChangeArrowheads="1"/>
          </p:cNvSpPr>
          <p:nvPr/>
        </p:nvSpPr>
        <p:spPr bwMode="auto">
          <a:xfrm>
            <a:off x="838200" y="3429000"/>
            <a:ext cx="327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CheckPoint 360°</a:t>
            </a:r>
            <a:r>
              <a:rPr lang="en-US" sz="2800" baseline="30000"/>
              <a:t>™</a:t>
            </a:r>
          </a:p>
          <a:p>
            <a:pPr eaLnBrk="1" hangingPunct="1"/>
            <a:r>
              <a:rPr lang="en-US" sz="2800"/>
              <a:t>Report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0413" y="381000"/>
            <a:ext cx="457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2362200"/>
            <a:ext cx="4038600" cy="3446463"/>
          </a:xfrm>
          <a:prstGeom prst="rect">
            <a:avLst/>
          </a:prstGeom>
          <a:noFill/>
        </p:spPr>
        <p:txBody>
          <a:bodyPr>
            <a:spAutoFit/>
          </a:bodyPr>
          <a:lstStyle/>
          <a:p>
            <a:pPr>
              <a:defRPr/>
            </a:pPr>
            <a:r>
              <a:rPr lang="en-US" sz="2000" b="1" dirty="0"/>
              <a:t>Scoring</a:t>
            </a:r>
          </a:p>
          <a:p>
            <a:pPr marL="457200" indent="-457200">
              <a:buFontTx/>
              <a:buAutoNum type="arabicPeriod"/>
              <a:defRPr/>
            </a:pPr>
            <a:r>
              <a:rPr lang="en-US" sz="2000" dirty="0"/>
              <a:t>1 to 5 Scale</a:t>
            </a:r>
          </a:p>
          <a:p>
            <a:pPr marL="457200" indent="-457200">
              <a:buFontTx/>
              <a:buAutoNum type="arabicPeriod"/>
              <a:defRPr/>
            </a:pPr>
            <a:endParaRPr lang="en-US" sz="2000" dirty="0"/>
          </a:p>
          <a:p>
            <a:pPr marL="342900" indent="-342900">
              <a:buFontTx/>
              <a:buAutoNum type="arabicPeriod"/>
              <a:defRPr/>
            </a:pPr>
            <a:r>
              <a:rPr lang="en-US" sz="2000" dirty="0"/>
              <a:t>Measuring the frequency of display</a:t>
            </a:r>
          </a:p>
          <a:p>
            <a:pPr marL="342900" indent="-342900">
              <a:buFontTx/>
              <a:buAutoNum type="arabicPeriod"/>
              <a:defRPr/>
            </a:pPr>
            <a:endParaRPr lang="en-US" sz="2000" dirty="0"/>
          </a:p>
          <a:p>
            <a:pPr marL="342900" indent="-342900">
              <a:buFontTx/>
              <a:buAutoNum type="arabicPeriod"/>
              <a:defRPr/>
            </a:pPr>
            <a:r>
              <a:rPr lang="en-US" sz="2000" dirty="0"/>
              <a:t>Not Applicable is an option</a:t>
            </a:r>
          </a:p>
          <a:p>
            <a:pPr marL="342900" indent="-342900">
              <a:buFontTx/>
              <a:buAutoNum type="arabicPeriod"/>
              <a:defRPr/>
            </a:pPr>
            <a:endParaRPr lang="en-US" sz="2000" dirty="0"/>
          </a:p>
          <a:p>
            <a:pPr marL="342900" indent="-342900">
              <a:defRPr/>
            </a:pPr>
            <a:r>
              <a:rPr lang="en-US" sz="2000" dirty="0"/>
              <a:t>*Note- answers of not applicable are not averaged into the score</a:t>
            </a:r>
            <a:endParaRPr lang="en-US" sz="1600"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r>
              <a:rPr lang="en-US" smtClean="0"/>
              <a:t>Who are we?</a:t>
            </a:r>
          </a:p>
        </p:txBody>
      </p:sp>
      <p:grpSp>
        <p:nvGrpSpPr>
          <p:cNvPr id="50179" name="Group 4"/>
          <p:cNvGrpSpPr>
            <a:grpSpLocks/>
          </p:cNvGrpSpPr>
          <p:nvPr/>
        </p:nvGrpSpPr>
        <p:grpSpPr bwMode="auto">
          <a:xfrm>
            <a:off x="1600200" y="1981200"/>
            <a:ext cx="6553200" cy="4286250"/>
            <a:chOff x="1143000" y="1219200"/>
            <a:chExt cx="6553200" cy="4286543"/>
          </a:xfrm>
        </p:grpSpPr>
        <p:sp>
          <p:nvSpPr>
            <p:cNvPr id="6" name="TextBox 5"/>
            <p:cNvSpPr txBox="1"/>
            <p:nvPr/>
          </p:nvSpPr>
          <p:spPr>
            <a:xfrm>
              <a:off x="1143000" y="1219200"/>
              <a:ext cx="1336675" cy="461995"/>
            </a:xfrm>
            <a:prstGeom prst="rect">
              <a:avLst/>
            </a:prstGeom>
            <a:noFill/>
          </p:spPr>
          <p:txBody>
            <a:bodyPr wrap="none">
              <a:spAutoFit/>
            </a:bodyPr>
            <a:lstStyle/>
            <a:p>
              <a:pPr>
                <a:defRPr/>
              </a:pPr>
              <a:r>
                <a:rPr lang="en-US" sz="2400" dirty="0">
                  <a:solidFill>
                    <a:schemeClr val="tx2">
                      <a:lumMod val="60000"/>
                      <a:lumOff val="40000"/>
                    </a:schemeClr>
                  </a:solidFill>
                </a:rPr>
                <a:t>About Us</a:t>
              </a:r>
            </a:p>
          </p:txBody>
        </p:sp>
        <p:cxnSp>
          <p:nvCxnSpPr>
            <p:cNvPr id="7" name="Straight Connector 6"/>
            <p:cNvCxnSpPr/>
            <p:nvPr/>
          </p:nvCxnSpPr>
          <p:spPr>
            <a:xfrm>
              <a:off x="1228725" y="1633566"/>
              <a:ext cx="6257925" cy="0"/>
            </a:xfrm>
            <a:prstGeom prst="line">
              <a:avLst/>
            </a:prstGeom>
          </p:spPr>
          <p:style>
            <a:lnRef idx="1">
              <a:schemeClr val="accent1"/>
            </a:lnRef>
            <a:fillRef idx="0">
              <a:schemeClr val="accent1"/>
            </a:fillRef>
            <a:effectRef idx="0">
              <a:schemeClr val="accent1"/>
            </a:effectRef>
            <a:fontRef idx="minor">
              <a:schemeClr val="tx1"/>
            </a:fontRef>
          </p:style>
        </p:cxnSp>
        <p:sp>
          <p:nvSpPr>
            <p:cNvPr id="50182" name="Rectangle 7"/>
            <p:cNvSpPr>
              <a:spLocks noChangeArrowheads="1"/>
            </p:cNvSpPr>
            <p:nvPr/>
          </p:nvSpPr>
          <p:spPr bwMode="auto">
            <a:xfrm>
              <a:off x="1219200" y="1828800"/>
              <a:ext cx="632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Where We Are </a:t>
              </a:r>
            </a:p>
            <a:p>
              <a:r>
                <a:rPr lang="en-US"/>
                <a:t>Profiles International serves 124 countries around the globe and has material in 32 languages. Profiles International has more than 750 representatives in the U.S. and in more than 90 other countries around the world to serve your needs.</a:t>
              </a:r>
            </a:p>
          </p:txBody>
        </p:sp>
        <p:pic>
          <p:nvPicPr>
            <p:cNvPr id="50183" name="Picture 2" descr="Profiles International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52800"/>
              <a:ext cx="6553200" cy="215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850" y="457200"/>
            <a:ext cx="46497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90600" y="2514600"/>
            <a:ext cx="3657600" cy="3140075"/>
          </a:xfrm>
          <a:prstGeom prst="rect">
            <a:avLst/>
          </a:prstGeom>
          <a:noFill/>
        </p:spPr>
        <p:txBody>
          <a:bodyPr>
            <a:spAutoFit/>
          </a:bodyPr>
          <a:lstStyle/>
          <a:p>
            <a:pPr>
              <a:defRPr/>
            </a:pPr>
            <a:r>
              <a:rPr lang="en-US" sz="2000" b="1" dirty="0"/>
              <a:t>CheckPoint 360 Feedback</a:t>
            </a:r>
          </a:p>
          <a:p>
            <a:pPr marL="457200" indent="-457200">
              <a:buFont typeface="+mj-lt"/>
              <a:buAutoNum type="arabicPeriod"/>
              <a:defRPr/>
            </a:pPr>
            <a:endParaRPr lang="en-US" sz="2000" b="1" dirty="0"/>
          </a:p>
          <a:p>
            <a:pPr marL="457200" indent="-457200">
              <a:buFont typeface="+mj-lt"/>
              <a:buAutoNum type="arabicPeriod"/>
              <a:defRPr/>
            </a:pPr>
            <a:r>
              <a:rPr lang="en-US" sz="2000" dirty="0"/>
              <a:t>8 Universal Leadership Competencies</a:t>
            </a:r>
          </a:p>
          <a:p>
            <a:pPr marL="457200" indent="-457200">
              <a:buFont typeface="+mj-lt"/>
              <a:buAutoNum type="arabicPeriod"/>
              <a:defRPr/>
            </a:pPr>
            <a:endParaRPr lang="en-US" sz="2000" dirty="0"/>
          </a:p>
          <a:p>
            <a:pPr marL="457200" indent="-457200">
              <a:buFont typeface="+mj-lt"/>
              <a:buAutoNum type="arabicPeriod"/>
              <a:defRPr/>
            </a:pPr>
            <a:r>
              <a:rPr lang="en-US" sz="2000" dirty="0"/>
              <a:t>18 Leadership Skill Sets</a:t>
            </a:r>
          </a:p>
          <a:p>
            <a:pPr marL="457200" indent="-457200">
              <a:buFont typeface="+mj-lt"/>
              <a:buAutoNum type="arabicPeriod"/>
              <a:defRPr/>
            </a:pPr>
            <a:endParaRPr lang="en-US" sz="2000" dirty="0"/>
          </a:p>
          <a:p>
            <a:pPr marL="457200" indent="-457200">
              <a:buFont typeface="+mj-lt"/>
              <a:buAutoNum type="arabicPeriod"/>
              <a:defRPr/>
            </a:pPr>
            <a:r>
              <a:rPr lang="en-US" sz="2000" dirty="0"/>
              <a:t>Favorable Zone</a:t>
            </a:r>
          </a:p>
          <a:p>
            <a:pPr marL="800100" lvl="1" indent="-342900">
              <a:buFont typeface="Wingdings" pitchFamily="2" charset="2"/>
              <a:buChar char="ü"/>
              <a:defRPr/>
            </a:pPr>
            <a:r>
              <a:rPr lang="en-US" sz="2000" dirty="0"/>
              <a:t>3.5 to 4.25</a:t>
            </a:r>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9"/>
          <p:cNvGrpSpPr>
            <a:grpSpLocks/>
          </p:cNvGrpSpPr>
          <p:nvPr/>
        </p:nvGrpSpPr>
        <p:grpSpPr bwMode="auto">
          <a:xfrm>
            <a:off x="76200" y="76200"/>
            <a:ext cx="8991600" cy="788988"/>
            <a:chOff x="0" y="67912"/>
            <a:chExt cx="8991600" cy="788521"/>
          </a:xfrm>
        </p:grpSpPr>
        <p:sp>
          <p:nvSpPr>
            <p:cNvPr id="11" name="Rounded Rectangle 10"/>
            <p:cNvSpPr/>
            <p:nvPr/>
          </p:nvSpPr>
          <p:spPr>
            <a:xfrm>
              <a:off x="0" y="67912"/>
              <a:ext cx="8991600" cy="788521"/>
            </a:xfrm>
            <a:prstGeom prst="roundRect">
              <a:avLst>
                <a:gd name="adj" fmla="val 10000"/>
              </a:avLst>
            </a:prstGeom>
            <a:solidFill>
              <a:schemeClr val="bg1"/>
            </a:solidFill>
            <a:ln>
              <a:solidFill>
                <a:srgbClr val="0070C0"/>
              </a:solid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ounded Rectangle 14"/>
            <p:cNvSpPr/>
            <p:nvPr/>
          </p:nvSpPr>
          <p:spPr>
            <a:xfrm>
              <a:off x="0" y="67912"/>
              <a:ext cx="2697163" cy="788521"/>
            </a:xfrm>
            <a:prstGeom prst="rect">
              <a:avLst/>
            </a:prstGeom>
            <a:ln>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113792" rIns="113792" bIns="113792" anchor="ctr"/>
            <a:lstStyle/>
            <a:p>
              <a:pPr algn="ctr" defTabSz="711200">
                <a:lnSpc>
                  <a:spcPct val="90000"/>
                </a:lnSpc>
                <a:spcAft>
                  <a:spcPct val="35000"/>
                </a:spcAft>
                <a:defRPr/>
              </a:pPr>
              <a:r>
                <a:rPr lang="en-GB" sz="1600" dirty="0">
                  <a:solidFill>
                    <a:srgbClr val="000000"/>
                  </a:solidFill>
                  <a:cs typeface="Arial" charset="0"/>
                </a:rPr>
                <a:t>Individual Manager Level:</a:t>
              </a:r>
            </a:p>
            <a:p>
              <a:pPr algn="ctr" defTabSz="711200">
                <a:lnSpc>
                  <a:spcPct val="90000"/>
                </a:lnSpc>
                <a:spcAft>
                  <a:spcPct val="35000"/>
                </a:spcAft>
                <a:defRPr/>
              </a:pPr>
              <a:r>
                <a:rPr lang="en-GB" dirty="0">
                  <a:solidFill>
                    <a:srgbClr val="000000"/>
                  </a:solidFill>
                  <a:cs typeface="Arial" charset="0"/>
                </a:rPr>
                <a:t>Current Status</a:t>
              </a:r>
              <a:endParaRPr lang="en-US" dirty="0">
                <a:solidFill>
                  <a:srgbClr val="000000"/>
                </a:solidFill>
                <a:cs typeface="Arial" charset="0"/>
              </a:endParaRPr>
            </a:p>
          </p:txBody>
        </p:sp>
      </p:grpSp>
      <p:grpSp>
        <p:nvGrpSpPr>
          <p:cNvPr id="88067" name="Group 22"/>
          <p:cNvGrpSpPr>
            <a:grpSpLocks/>
          </p:cNvGrpSpPr>
          <p:nvPr/>
        </p:nvGrpSpPr>
        <p:grpSpPr bwMode="auto">
          <a:xfrm>
            <a:off x="4657725" y="141288"/>
            <a:ext cx="2352675" cy="657225"/>
            <a:chOff x="4545703" y="133621"/>
            <a:chExt cx="1049523" cy="657100"/>
          </a:xfrm>
        </p:grpSpPr>
        <p:sp>
          <p:nvSpPr>
            <p:cNvPr id="36" name="Rounded Rectangle 35"/>
            <p:cNvSpPr/>
            <p:nvPr/>
          </p:nvSpPr>
          <p:spPr>
            <a:xfrm>
              <a:off x="4575447" y="133621"/>
              <a:ext cx="985787" cy="6571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4545703" y="152667"/>
              <a:ext cx="1049523" cy="619007"/>
            </a:xfrm>
            <a:prstGeom prst="rect">
              <a:avLst/>
            </a:prstGeom>
            <a:effectLst/>
          </p:spPr>
          <p:style>
            <a:lnRef idx="0">
              <a:scrgbClr r="0" g="0" b="0"/>
            </a:lnRef>
            <a:fillRef idx="0">
              <a:scrgbClr r="0" g="0" b="0"/>
            </a:fillRef>
            <a:effectRef idx="0">
              <a:scrgbClr r="0" g="0" b="0"/>
            </a:effectRef>
            <a:fontRef idx="minor">
              <a:schemeClr val="lt1"/>
            </a:fontRef>
          </p:style>
          <p:txBody>
            <a:bodyPr lIns="41910" tIns="41910" rIns="41910" bIns="41910" anchor="ctr"/>
            <a:lstStyle/>
            <a:p>
              <a:pPr algn="ctr" defTabSz="488950">
                <a:lnSpc>
                  <a:spcPct val="90000"/>
                </a:lnSpc>
                <a:spcAft>
                  <a:spcPct val="35000"/>
                </a:spcAft>
                <a:defRPr/>
              </a:pPr>
              <a:r>
                <a:rPr lang="en-GB" sz="1400" dirty="0">
                  <a:solidFill>
                    <a:srgbClr val="FFFFFF"/>
                  </a:solidFill>
                  <a:cs typeface="Arial" charset="0"/>
                </a:rPr>
                <a:t>How am I being perceived </a:t>
              </a:r>
            </a:p>
            <a:p>
              <a:pPr algn="ctr" defTabSz="488950">
                <a:lnSpc>
                  <a:spcPct val="90000"/>
                </a:lnSpc>
                <a:spcAft>
                  <a:spcPct val="35000"/>
                </a:spcAft>
                <a:defRPr/>
              </a:pPr>
              <a:r>
                <a:rPr lang="en-GB" sz="1400" dirty="0">
                  <a:solidFill>
                    <a:srgbClr val="FFFFFF"/>
                  </a:solidFill>
                  <a:cs typeface="Arial" charset="0"/>
                </a:rPr>
                <a:t>as a leader?</a:t>
              </a:r>
              <a:endParaRPr lang="en-US" sz="1400" dirty="0">
                <a:solidFill>
                  <a:srgbClr val="FFFFFF"/>
                </a:solidFill>
                <a:cs typeface="Arial" charset="0"/>
              </a:endParaRPr>
            </a:p>
          </p:txBody>
        </p:sp>
      </p:grpSp>
      <p:pic>
        <p:nvPicPr>
          <p:cNvPr id="8806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1788"/>
            <a:ext cx="9144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57200"/>
            <a:ext cx="464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2159000"/>
            <a:ext cx="3733800" cy="4156075"/>
          </a:xfrm>
          <a:prstGeom prst="rect">
            <a:avLst/>
          </a:prstGeom>
          <a:noFill/>
        </p:spPr>
        <p:txBody>
          <a:bodyPr>
            <a:spAutoFit/>
          </a:bodyPr>
          <a:lstStyle/>
          <a:p>
            <a:pPr>
              <a:defRPr/>
            </a:pPr>
            <a:r>
              <a:rPr lang="en-US" sz="2400" b="1" dirty="0"/>
              <a:t>Executive Skill Set Summary</a:t>
            </a:r>
          </a:p>
          <a:p>
            <a:pPr>
              <a:defRPr/>
            </a:pPr>
            <a:endParaRPr lang="en-US" dirty="0"/>
          </a:p>
          <a:p>
            <a:pPr>
              <a:defRPr/>
            </a:pPr>
            <a:r>
              <a:rPr lang="en-US" dirty="0"/>
              <a:t>1.  18 Leadership Skills</a:t>
            </a:r>
          </a:p>
          <a:p>
            <a:pPr marL="342900" indent="-342900">
              <a:buFontTx/>
              <a:buAutoNum type="arabicPeriod" startAt="2"/>
              <a:defRPr/>
            </a:pPr>
            <a:endParaRPr lang="en-US" dirty="0"/>
          </a:p>
          <a:p>
            <a:pPr marL="342900" indent="-342900">
              <a:buFontTx/>
              <a:buAutoNum type="arabicPeriod" startAt="2"/>
              <a:defRPr/>
            </a:pPr>
            <a:r>
              <a:rPr lang="en-US" dirty="0"/>
              <a:t>Stack rank from most frequent to least frequent</a:t>
            </a:r>
          </a:p>
          <a:p>
            <a:pPr marL="342900" indent="-342900">
              <a:buFontTx/>
              <a:buAutoNum type="arabicPeriod" startAt="2"/>
              <a:defRPr/>
            </a:pPr>
            <a:endParaRPr lang="en-US" dirty="0"/>
          </a:p>
          <a:p>
            <a:pPr marL="342900" indent="-342900">
              <a:buFontTx/>
              <a:buAutoNum type="arabicPeriod" startAt="2"/>
              <a:defRPr/>
            </a:pPr>
            <a:r>
              <a:rPr lang="en-US" dirty="0"/>
              <a:t>Average of All Observers (excluding Self)</a:t>
            </a:r>
          </a:p>
          <a:p>
            <a:pPr marL="342900" indent="-342900">
              <a:buFontTx/>
              <a:buAutoNum type="arabicPeriod" startAt="2"/>
              <a:defRPr/>
            </a:pPr>
            <a:endParaRPr lang="en-US" dirty="0"/>
          </a:p>
          <a:p>
            <a:pPr marL="342900" indent="-342900">
              <a:buFontTx/>
              <a:buAutoNum type="arabicPeriod" startAt="2"/>
              <a:defRPr/>
            </a:pPr>
            <a:r>
              <a:rPr lang="en-US" dirty="0"/>
              <a:t>Compared to Favorable Zone</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57200"/>
            <a:ext cx="464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4238" y="1676400"/>
            <a:ext cx="3927475" cy="5448300"/>
          </a:xfrm>
          <a:prstGeom prst="rect">
            <a:avLst/>
          </a:prstGeom>
          <a:noFill/>
        </p:spPr>
        <p:txBody>
          <a:bodyPr>
            <a:spAutoFit/>
          </a:bodyPr>
          <a:lstStyle/>
          <a:p>
            <a:pPr>
              <a:defRPr/>
            </a:pPr>
            <a:r>
              <a:rPr lang="en-US" sz="2400" b="1" dirty="0"/>
              <a:t>Critical Skills Alignment Summary</a:t>
            </a:r>
          </a:p>
          <a:p>
            <a:pPr>
              <a:defRPr/>
            </a:pPr>
            <a:endParaRPr lang="en-US" dirty="0"/>
          </a:p>
          <a:p>
            <a:pPr marL="342900" indent="-342900">
              <a:buFontTx/>
              <a:buAutoNum type="arabicPeriod"/>
              <a:defRPr/>
            </a:pPr>
            <a:r>
              <a:rPr lang="en-US" dirty="0"/>
              <a:t>Skills that are determined to be critical to the leadership position</a:t>
            </a:r>
          </a:p>
          <a:p>
            <a:pPr marL="342900" indent="-342900">
              <a:buFontTx/>
              <a:buAutoNum type="arabicPeriod"/>
              <a:defRPr/>
            </a:pPr>
            <a:r>
              <a:rPr lang="en-US" dirty="0"/>
              <a:t>Chosen by:</a:t>
            </a:r>
          </a:p>
          <a:p>
            <a:pPr marL="800100" lvl="1" indent="-342900">
              <a:buFontTx/>
              <a:buAutoNum type="arabicPeriod"/>
              <a:defRPr/>
            </a:pPr>
            <a:r>
              <a:rPr lang="en-US" sz="1600" dirty="0"/>
              <a:t>Self</a:t>
            </a:r>
          </a:p>
          <a:p>
            <a:pPr marL="800100" lvl="1" indent="-342900">
              <a:buFontTx/>
              <a:buAutoNum type="arabicPeriod"/>
              <a:defRPr/>
            </a:pPr>
            <a:r>
              <a:rPr lang="en-US" sz="1600" dirty="0"/>
              <a:t>Boss</a:t>
            </a:r>
          </a:p>
          <a:p>
            <a:pPr marL="800100" lvl="1" indent="-342900">
              <a:buFontTx/>
              <a:buAutoNum type="arabicPeriod"/>
              <a:defRPr/>
            </a:pPr>
            <a:r>
              <a:rPr lang="en-US" sz="1600" dirty="0"/>
              <a:t>Additional Bosses if applicable</a:t>
            </a:r>
          </a:p>
          <a:p>
            <a:pPr marL="342900" indent="-342900">
              <a:buFontTx/>
              <a:buAutoNum type="arabicPeriod"/>
              <a:defRPr/>
            </a:pPr>
            <a:r>
              <a:rPr lang="en-US" dirty="0"/>
              <a:t>Identifies areas of strong alignment</a:t>
            </a:r>
          </a:p>
          <a:p>
            <a:pPr marL="342900" indent="-342900">
              <a:buFontTx/>
              <a:buAutoNum type="arabicPeriod"/>
              <a:defRPr/>
            </a:pPr>
            <a:r>
              <a:rPr lang="en-US" dirty="0"/>
              <a:t>Illustrates areas of weak alignment</a:t>
            </a:r>
          </a:p>
          <a:p>
            <a:pPr marL="342900" indent="-342900">
              <a:buFontTx/>
              <a:buAutoNum type="arabicPeriod"/>
              <a:defRPr/>
            </a:pPr>
            <a:r>
              <a:rPr lang="en-US" dirty="0"/>
              <a:t>Percentage alignment with boss/bosses</a:t>
            </a:r>
          </a:p>
          <a:p>
            <a:pPr marL="342900" indent="-342900">
              <a:buFontTx/>
              <a:buAutoNum type="arabicPeriod"/>
              <a:defRPr/>
            </a:pPr>
            <a:r>
              <a:rPr lang="en-US" dirty="0"/>
              <a:t>Starting point for Development Plan </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46075"/>
            <a:ext cx="4648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1676400"/>
            <a:ext cx="3886200" cy="5294313"/>
          </a:xfrm>
          <a:prstGeom prst="rect">
            <a:avLst/>
          </a:prstGeom>
          <a:noFill/>
        </p:spPr>
        <p:txBody>
          <a:bodyPr>
            <a:spAutoFit/>
          </a:bodyPr>
          <a:lstStyle/>
          <a:p>
            <a:pPr>
              <a:defRPr/>
            </a:pPr>
            <a:r>
              <a:rPr lang="en-US" sz="2400" b="1" dirty="0"/>
              <a:t>Executive Summary</a:t>
            </a:r>
          </a:p>
          <a:p>
            <a:pPr>
              <a:defRPr/>
            </a:pPr>
            <a:endParaRPr lang="en-US" dirty="0"/>
          </a:p>
          <a:p>
            <a:pPr marL="342900" indent="-342900">
              <a:buFontTx/>
              <a:buAutoNum type="arabicPeriod"/>
              <a:defRPr/>
            </a:pPr>
            <a:r>
              <a:rPr lang="en-US" dirty="0"/>
              <a:t>Average rating for each Management Competency</a:t>
            </a:r>
          </a:p>
          <a:p>
            <a:pPr marL="342900" indent="-342900">
              <a:buFontTx/>
              <a:buAutoNum type="arabicPeriod"/>
              <a:defRPr/>
            </a:pPr>
            <a:endParaRPr lang="en-US" dirty="0"/>
          </a:p>
          <a:p>
            <a:pPr marL="342900" indent="-342900">
              <a:buFontTx/>
              <a:buAutoNum type="arabicPeriod"/>
              <a:defRPr/>
            </a:pPr>
            <a:r>
              <a:rPr lang="en-US" dirty="0"/>
              <a:t>Each Respondent group is represented</a:t>
            </a:r>
          </a:p>
          <a:p>
            <a:pPr marL="342900" indent="-342900">
              <a:buFontTx/>
              <a:buAutoNum type="arabicPeriod"/>
              <a:defRPr/>
            </a:pPr>
            <a:endParaRPr lang="en-US" dirty="0"/>
          </a:p>
          <a:p>
            <a:pPr marL="342900" indent="-342900">
              <a:buFontTx/>
              <a:buAutoNum type="arabicPeriod"/>
              <a:defRPr/>
            </a:pPr>
            <a:r>
              <a:rPr lang="en-US" dirty="0"/>
              <a:t>My perceptions of My performance versus:</a:t>
            </a:r>
          </a:p>
          <a:p>
            <a:pPr marL="800100" lvl="1" indent="-342900">
              <a:buFont typeface="+mj-lt"/>
              <a:buAutoNum type="arabicPeriod"/>
              <a:defRPr/>
            </a:pPr>
            <a:r>
              <a:rPr lang="en-US" sz="1400" dirty="0"/>
              <a:t>Boss/Bosses</a:t>
            </a:r>
          </a:p>
          <a:p>
            <a:pPr marL="800100" lvl="1" indent="-342900">
              <a:buFont typeface="+mj-lt"/>
              <a:buAutoNum type="arabicPeriod"/>
              <a:defRPr/>
            </a:pPr>
            <a:r>
              <a:rPr lang="en-US" sz="1400" dirty="0"/>
              <a:t>Peers</a:t>
            </a:r>
          </a:p>
          <a:p>
            <a:pPr marL="800100" lvl="1" indent="-342900">
              <a:buFont typeface="+mj-lt"/>
              <a:buAutoNum type="arabicPeriod"/>
              <a:defRPr/>
            </a:pPr>
            <a:r>
              <a:rPr lang="en-US" sz="1400" dirty="0"/>
              <a:t>Direct Repor</a:t>
            </a:r>
            <a:r>
              <a:rPr lang="en-US" sz="1600" dirty="0"/>
              <a:t>t</a:t>
            </a:r>
          </a:p>
          <a:p>
            <a:pPr marL="342900" indent="-342900">
              <a:buFontTx/>
              <a:buAutoNum type="arabicPeriod"/>
              <a:defRPr/>
            </a:pPr>
            <a:endParaRPr lang="en-US" dirty="0"/>
          </a:p>
          <a:p>
            <a:pPr marL="342900" indent="-342900">
              <a:buFontTx/>
              <a:buAutoNum type="arabicPeriod"/>
              <a:defRPr/>
            </a:pPr>
            <a:r>
              <a:rPr lang="en-US" dirty="0"/>
              <a:t>Identifies significant gaps between highest &amp; lowest respondent groups</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60363"/>
            <a:ext cx="4648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p:cNvSpPr>
          <p:nvPr/>
        </p:nvSpPr>
        <p:spPr>
          <a:xfrm>
            <a:off x="838200" y="1752600"/>
            <a:ext cx="3657600" cy="4846638"/>
          </a:xfrm>
          <a:prstGeom prst="rect">
            <a:avLst/>
          </a:prstGeom>
          <a:noFill/>
        </p:spPr>
        <p:txBody>
          <a:bodyPr>
            <a:spAutoFit/>
          </a:bodyPr>
          <a:lstStyle/>
          <a:p>
            <a:pPr>
              <a:defRPr/>
            </a:pPr>
            <a:r>
              <a:rPr lang="en-US" sz="2400" b="1" dirty="0"/>
              <a:t>Skill Set Analysis</a:t>
            </a:r>
          </a:p>
          <a:p>
            <a:pPr>
              <a:defRPr/>
            </a:pPr>
            <a:endParaRPr lang="en-US" dirty="0"/>
          </a:p>
          <a:p>
            <a:pPr marL="342900" indent="-342900">
              <a:buFontTx/>
              <a:buAutoNum type="arabicPeriod"/>
              <a:defRPr/>
            </a:pPr>
            <a:r>
              <a:rPr lang="en-US" dirty="0"/>
              <a:t>Where do you rate on the identified critical Skills/Competencies?</a:t>
            </a:r>
          </a:p>
          <a:p>
            <a:pPr marL="342900" indent="-342900">
              <a:buFontTx/>
              <a:buAutoNum type="arabicPeriod"/>
              <a:defRPr/>
            </a:pPr>
            <a:endParaRPr lang="en-US" dirty="0"/>
          </a:p>
          <a:p>
            <a:pPr marL="342900" indent="-342900">
              <a:buFontTx/>
              <a:buAutoNum type="arabicPeriod"/>
              <a:defRPr/>
            </a:pPr>
            <a:r>
              <a:rPr lang="en-US" dirty="0"/>
              <a:t>Are you in alignment with your boss/bosses?</a:t>
            </a:r>
          </a:p>
          <a:p>
            <a:pPr marL="342900" indent="-342900">
              <a:buFontTx/>
              <a:buAutoNum type="arabicPeriod"/>
              <a:defRPr/>
            </a:pPr>
            <a:endParaRPr lang="en-US" dirty="0"/>
          </a:p>
          <a:p>
            <a:pPr marL="342900" indent="-342900">
              <a:buFontTx/>
              <a:buAutoNum type="arabicPeriod"/>
              <a:defRPr/>
            </a:pPr>
            <a:r>
              <a:rPr lang="en-US" dirty="0"/>
              <a:t>What skills are considered:</a:t>
            </a:r>
          </a:p>
          <a:p>
            <a:pPr marL="800100" lvl="1" indent="-342900">
              <a:buFont typeface="Wingdings" pitchFamily="2" charset="2"/>
              <a:buChar char="ü"/>
              <a:defRPr/>
            </a:pPr>
            <a:r>
              <a:rPr lang="en-US" sz="1600" dirty="0"/>
              <a:t>Talents </a:t>
            </a:r>
          </a:p>
          <a:p>
            <a:pPr marL="800100" lvl="1" indent="-342900">
              <a:buFont typeface="Wingdings" pitchFamily="2" charset="2"/>
              <a:buChar char="ü"/>
              <a:defRPr/>
            </a:pPr>
            <a:r>
              <a:rPr lang="en-US" sz="1600" dirty="0"/>
              <a:t>Focus areas</a:t>
            </a:r>
          </a:p>
          <a:p>
            <a:pPr marL="342900" indent="-342900">
              <a:buFontTx/>
              <a:buAutoNum type="arabicPeriod"/>
              <a:defRPr/>
            </a:pPr>
            <a:endParaRPr lang="en-US" dirty="0"/>
          </a:p>
          <a:p>
            <a:pPr marL="342900" indent="-342900">
              <a:buFontTx/>
              <a:buAutoNum type="arabicPeriod"/>
              <a:defRPr/>
            </a:pPr>
            <a:r>
              <a:rPr lang="en-US" dirty="0"/>
              <a:t>Where are there gaps in the respondent groups for the identified critical skill sets</a:t>
            </a:r>
          </a:p>
          <a:p>
            <a:pPr marL="342900" indent="-342900">
              <a:buFontTx/>
              <a:buAutoNum type="arabicPeriod"/>
              <a:defRPr/>
            </a:pPr>
            <a:endParaRPr lang="en-US" dirty="0"/>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0075" y="381000"/>
            <a:ext cx="4724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1828800"/>
            <a:ext cx="3657600" cy="4616450"/>
          </a:xfrm>
          <a:prstGeom prst="rect">
            <a:avLst/>
          </a:prstGeom>
          <a:noFill/>
        </p:spPr>
        <p:txBody>
          <a:bodyPr>
            <a:spAutoFit/>
          </a:bodyPr>
          <a:lstStyle/>
          <a:p>
            <a:pPr>
              <a:defRPr/>
            </a:pPr>
            <a:r>
              <a:rPr lang="en-US" sz="2400" b="1" dirty="0"/>
              <a:t>Skill Set Analysis</a:t>
            </a:r>
          </a:p>
          <a:p>
            <a:pPr>
              <a:defRPr/>
            </a:pPr>
            <a:endParaRPr lang="en-US" dirty="0"/>
          </a:p>
          <a:p>
            <a:pPr marL="342900" indent="-342900">
              <a:defRPr/>
            </a:pPr>
            <a:r>
              <a:rPr lang="en-US" dirty="0"/>
              <a:t>What is the most important respondent group?</a:t>
            </a:r>
          </a:p>
          <a:p>
            <a:pPr marL="342900" indent="-342900">
              <a:buFont typeface="Arial" pitchFamily="34" charset="0"/>
              <a:buChar char="•"/>
              <a:defRPr/>
            </a:pPr>
            <a:r>
              <a:rPr lang="en-US" dirty="0"/>
              <a:t>Boss/Bosses</a:t>
            </a:r>
          </a:p>
          <a:p>
            <a:pPr marL="342900" indent="-342900">
              <a:buFont typeface="Arial" pitchFamily="34" charset="0"/>
              <a:buChar char="•"/>
              <a:defRPr/>
            </a:pPr>
            <a:r>
              <a:rPr lang="en-US" dirty="0"/>
              <a:t>Direct Reports</a:t>
            </a:r>
          </a:p>
          <a:p>
            <a:pPr marL="342900" indent="-342900">
              <a:buFont typeface="Arial" pitchFamily="34" charset="0"/>
              <a:buChar char="•"/>
              <a:defRPr/>
            </a:pPr>
            <a:r>
              <a:rPr lang="en-US" dirty="0"/>
              <a:t>Peers</a:t>
            </a:r>
          </a:p>
          <a:p>
            <a:pPr marL="342900" indent="-342900">
              <a:buFont typeface="Arial" pitchFamily="34" charset="0"/>
              <a:buChar char="•"/>
              <a:defRPr/>
            </a:pPr>
            <a:r>
              <a:rPr lang="en-US" dirty="0"/>
              <a:t>Other/Customized Groups</a:t>
            </a:r>
          </a:p>
          <a:p>
            <a:pPr marL="342900" indent="-342900">
              <a:buFontTx/>
              <a:buAutoNum type="arabicPeriod"/>
              <a:defRPr/>
            </a:pPr>
            <a:endParaRPr lang="en-US" dirty="0"/>
          </a:p>
          <a:p>
            <a:pPr>
              <a:defRPr/>
            </a:pPr>
            <a:r>
              <a:rPr lang="en-US" dirty="0"/>
              <a:t>The reality is that you have multiple messages and each of those messages will help you in achieving your leadership objectives and improving results</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9263"/>
            <a:ext cx="464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2438400"/>
            <a:ext cx="3657600" cy="3324225"/>
          </a:xfrm>
          <a:prstGeom prst="rect">
            <a:avLst/>
          </a:prstGeom>
          <a:noFill/>
        </p:spPr>
        <p:txBody>
          <a:bodyPr>
            <a:spAutoFit/>
          </a:bodyPr>
          <a:lstStyle/>
          <a:p>
            <a:pPr>
              <a:defRPr/>
            </a:pPr>
            <a:r>
              <a:rPr lang="en-US" sz="2400" b="1" dirty="0"/>
              <a:t>Respondent Group Comparison</a:t>
            </a:r>
          </a:p>
          <a:p>
            <a:pPr>
              <a:defRPr/>
            </a:pPr>
            <a:endParaRPr lang="en-US" dirty="0"/>
          </a:p>
          <a:p>
            <a:pPr marL="342900" indent="-342900">
              <a:defRPr/>
            </a:pPr>
            <a:r>
              <a:rPr lang="en-US" dirty="0"/>
              <a:t>Visual Graph to help you recognize:</a:t>
            </a:r>
          </a:p>
          <a:p>
            <a:pPr marL="741363" lvl="1" indent="-285750">
              <a:buFont typeface="Wingdings" pitchFamily="2" charset="2"/>
              <a:buChar char="ü"/>
              <a:defRPr/>
            </a:pPr>
            <a:r>
              <a:rPr lang="en-US" dirty="0"/>
              <a:t>Trends</a:t>
            </a:r>
          </a:p>
          <a:p>
            <a:pPr marL="741363" lvl="1" indent="-285750">
              <a:buFont typeface="Wingdings" pitchFamily="2" charset="2"/>
              <a:buChar char="ü"/>
              <a:defRPr/>
            </a:pPr>
            <a:r>
              <a:rPr lang="en-US" dirty="0"/>
              <a:t>Unique scores</a:t>
            </a:r>
          </a:p>
          <a:p>
            <a:pPr marL="342900" indent="-342900">
              <a:buFontTx/>
              <a:buAutoNum type="arabicPeriod"/>
              <a:defRPr/>
            </a:pPr>
            <a:endParaRPr lang="en-US" dirty="0"/>
          </a:p>
          <a:p>
            <a:pPr marL="342900" indent="-342900">
              <a:defRPr/>
            </a:pPr>
            <a:endParaRPr lang="en-US" dirty="0"/>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55600"/>
            <a:ext cx="4648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spect="1"/>
          </p:cNvSpPr>
          <p:nvPr/>
        </p:nvSpPr>
        <p:spPr>
          <a:xfrm>
            <a:off x="874713" y="1676400"/>
            <a:ext cx="3962400" cy="4986338"/>
          </a:xfrm>
          <a:prstGeom prst="rect">
            <a:avLst/>
          </a:prstGeom>
          <a:noFill/>
        </p:spPr>
        <p:txBody>
          <a:bodyPr>
            <a:spAutoFit/>
          </a:bodyPr>
          <a:lstStyle/>
          <a:p>
            <a:pPr>
              <a:defRPr/>
            </a:pPr>
            <a:r>
              <a:rPr lang="en-US" sz="2400" b="1" dirty="0"/>
              <a:t>Survey Summary of the 70 Survey Items</a:t>
            </a:r>
          </a:p>
          <a:p>
            <a:pPr>
              <a:defRPr/>
            </a:pPr>
            <a:endParaRPr lang="en-US" dirty="0"/>
          </a:p>
          <a:p>
            <a:pPr marL="342900" indent="-342900">
              <a:buFontTx/>
              <a:buAutoNum type="arabicPeriod"/>
              <a:defRPr/>
            </a:pPr>
            <a:r>
              <a:rPr lang="en-US" dirty="0"/>
              <a:t>Each question that all respondents answered</a:t>
            </a:r>
          </a:p>
          <a:p>
            <a:pPr marL="342900" indent="-342900">
              <a:buFontTx/>
              <a:buAutoNum type="arabicPeriod"/>
              <a:defRPr/>
            </a:pPr>
            <a:r>
              <a:rPr lang="en-US" dirty="0"/>
              <a:t>Critical Skills are identified</a:t>
            </a:r>
          </a:p>
          <a:p>
            <a:pPr marL="342900" indent="-342900">
              <a:buFontTx/>
              <a:buAutoNum type="arabicPeriod"/>
              <a:defRPr/>
            </a:pPr>
            <a:r>
              <a:rPr lang="en-US" dirty="0"/>
              <a:t>Targeted &amp; Actionable tasks that you can implement today</a:t>
            </a:r>
          </a:p>
          <a:p>
            <a:pPr marL="342900" indent="-342900">
              <a:buFontTx/>
              <a:buAutoNum type="arabicPeriod"/>
              <a:defRPr/>
            </a:pPr>
            <a:r>
              <a:rPr lang="en-US" dirty="0"/>
              <a:t>Focused tasks that can help you pin point the action that can help you develop into a stronger leader</a:t>
            </a:r>
          </a:p>
          <a:p>
            <a:pPr marL="342900" indent="-342900">
              <a:buFontTx/>
              <a:buAutoNum type="arabicPeriod"/>
              <a:defRPr/>
            </a:pPr>
            <a:r>
              <a:rPr lang="en-US" dirty="0"/>
              <a:t>All Observers average scores</a:t>
            </a:r>
          </a:p>
          <a:p>
            <a:pPr marL="800100" lvl="1" indent="-342900">
              <a:buFont typeface="Wingdings" pitchFamily="2" charset="2"/>
              <a:buChar char="ü"/>
              <a:defRPr/>
            </a:pPr>
            <a:r>
              <a:rPr lang="en-US" dirty="0"/>
              <a:t>Includes each group excluding the self score</a:t>
            </a:r>
          </a:p>
          <a:p>
            <a:pPr marL="342900" indent="-342900">
              <a:buFontTx/>
              <a:buAutoNum type="arabicPeriod"/>
              <a:defRPr/>
            </a:pPr>
            <a:r>
              <a:rPr lang="en-US" dirty="0"/>
              <a:t>Identifies scores that lack consensus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150" y="376238"/>
            <a:ext cx="4648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36625" y="1617663"/>
            <a:ext cx="3733800" cy="5262562"/>
          </a:xfrm>
          <a:prstGeom prst="rect">
            <a:avLst/>
          </a:prstGeom>
          <a:noFill/>
        </p:spPr>
        <p:txBody>
          <a:bodyPr>
            <a:spAutoFit/>
          </a:bodyPr>
          <a:lstStyle/>
          <a:p>
            <a:pPr>
              <a:defRPr/>
            </a:pPr>
            <a:r>
              <a:rPr lang="en-US" sz="2400" b="1" dirty="0"/>
              <a:t>Development Summary Overview</a:t>
            </a:r>
          </a:p>
          <a:p>
            <a:pPr>
              <a:defRPr/>
            </a:pPr>
            <a:endParaRPr lang="en-US" dirty="0"/>
          </a:p>
          <a:p>
            <a:pPr>
              <a:defRPr/>
            </a:pPr>
            <a:r>
              <a:rPr lang="en-US" dirty="0"/>
              <a:t>1.  18 Leadership Skills</a:t>
            </a:r>
          </a:p>
          <a:p>
            <a:pPr marL="342900" indent="-342900">
              <a:buFontTx/>
              <a:buAutoNum type="arabicPeriod" startAt="2"/>
              <a:defRPr/>
            </a:pPr>
            <a:r>
              <a:rPr lang="en-US" dirty="0"/>
              <a:t>Stack rank from most frequent to least frequent</a:t>
            </a:r>
          </a:p>
          <a:p>
            <a:pPr marL="342900" indent="-342900">
              <a:buFontTx/>
              <a:buAutoNum type="arabicPeriod" startAt="2"/>
              <a:defRPr/>
            </a:pPr>
            <a:r>
              <a:rPr lang="en-US" dirty="0"/>
              <a:t>Average of All Observers (excluding Self)</a:t>
            </a:r>
          </a:p>
          <a:p>
            <a:pPr marL="342900" indent="-342900">
              <a:buFontTx/>
              <a:buAutoNum type="arabicPeriod" startAt="2"/>
              <a:defRPr/>
            </a:pPr>
            <a:r>
              <a:rPr lang="en-US" dirty="0"/>
              <a:t>Critical Skills identified</a:t>
            </a:r>
          </a:p>
          <a:p>
            <a:pPr marL="342900" indent="-342900">
              <a:buFontTx/>
              <a:buAutoNum type="arabicPeriod" startAt="2"/>
              <a:defRPr/>
            </a:pPr>
            <a:r>
              <a:rPr lang="en-US" dirty="0"/>
              <a:t>Skills that are scored:</a:t>
            </a:r>
          </a:p>
          <a:p>
            <a:pPr marL="800100" lvl="1" indent="-342900">
              <a:buFont typeface="Wingdings" pitchFamily="2" charset="2"/>
              <a:buChar char="ü"/>
              <a:defRPr/>
            </a:pPr>
            <a:r>
              <a:rPr lang="en-US" dirty="0"/>
              <a:t>Strengths- meeting or exceeding the favorable zone</a:t>
            </a:r>
          </a:p>
          <a:p>
            <a:pPr marL="800100" lvl="1" indent="-342900">
              <a:buFont typeface="Wingdings" pitchFamily="2" charset="2"/>
              <a:buChar char="ü"/>
              <a:defRPr/>
            </a:pPr>
            <a:r>
              <a:rPr lang="en-US" dirty="0"/>
              <a:t>Development Areas- below the favorable zone</a:t>
            </a:r>
          </a:p>
          <a:p>
            <a:pPr marL="342900" indent="-342900">
              <a:buFontTx/>
              <a:buAutoNum type="arabicPeriod" startAt="2"/>
              <a:defRPr/>
            </a:pPr>
            <a:r>
              <a:rPr lang="en-US" dirty="0"/>
              <a:t>Areas of Focus identified</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4267200" y="1651172"/>
            <a:ext cx="4497891" cy="3213753"/>
            <a:chOff x="179388" y="188913"/>
            <a:chExt cx="8242300" cy="7013159"/>
          </a:xfrm>
          <a:effectLst>
            <a:glow rad="228600">
              <a:srgbClr val="0070C0">
                <a:alpha val="40000"/>
              </a:srgbClr>
            </a:glow>
          </a:effectLst>
        </p:grpSpPr>
        <p:pic>
          <p:nvPicPr>
            <p:cNvPr id="5" name="Picture 7"/>
            <p:cNvPicPr>
              <a:picLocks noChangeAspect="1" noChangeArrowheads="1"/>
            </p:cNvPicPr>
            <p:nvPr/>
          </p:nvPicPr>
          <p:blipFill>
            <a:blip r:embed="rId3" cstate="print"/>
            <a:srcRect/>
            <a:stretch>
              <a:fillRect/>
            </a:stretch>
          </p:blipFill>
          <p:spPr bwMode="auto">
            <a:xfrm>
              <a:off x="179388" y="188913"/>
              <a:ext cx="3066605" cy="3961396"/>
            </a:xfrm>
            <a:prstGeom prst="rect">
              <a:avLst/>
            </a:prstGeom>
            <a:ln>
              <a:noFill/>
            </a:ln>
            <a:effectLst>
              <a:outerShdw blurRad="190500" algn="tl" rotWithShape="0">
                <a:srgbClr val="000000">
                  <a:alpha val="70000"/>
                </a:srgbClr>
              </a:outerShdw>
            </a:effectLst>
          </p:spPr>
        </p:pic>
        <p:pic>
          <p:nvPicPr>
            <p:cNvPr id="6" name="Picture 8"/>
            <p:cNvPicPr>
              <a:picLocks noChangeAspect="1" noChangeArrowheads="1"/>
            </p:cNvPicPr>
            <p:nvPr/>
          </p:nvPicPr>
          <p:blipFill>
            <a:blip r:embed="rId4" cstate="print"/>
            <a:srcRect/>
            <a:stretch>
              <a:fillRect/>
            </a:stretch>
          </p:blipFill>
          <p:spPr bwMode="auto">
            <a:xfrm>
              <a:off x="1659377" y="1557221"/>
              <a:ext cx="3073002" cy="3959004"/>
            </a:xfrm>
            <a:prstGeom prst="rect">
              <a:avLst/>
            </a:prstGeom>
            <a:ln>
              <a:noFill/>
            </a:ln>
            <a:effectLst>
              <a:outerShdw blurRad="190500" algn="tl" rotWithShape="0">
                <a:srgbClr val="000000">
                  <a:alpha val="70000"/>
                </a:srgbClr>
              </a:outerShdw>
            </a:effectLst>
          </p:spPr>
        </p:pic>
        <p:pic>
          <p:nvPicPr>
            <p:cNvPr id="7" name="Picture 9"/>
            <p:cNvPicPr>
              <a:picLocks noChangeAspect="1" noChangeArrowheads="1"/>
            </p:cNvPicPr>
            <p:nvPr/>
          </p:nvPicPr>
          <p:blipFill>
            <a:blip r:embed="rId5" cstate="print"/>
            <a:srcRect/>
            <a:stretch>
              <a:fillRect/>
            </a:stretch>
          </p:blipFill>
          <p:spPr bwMode="auto">
            <a:xfrm>
              <a:off x="3563744" y="2133727"/>
              <a:ext cx="2917325" cy="5068345"/>
            </a:xfrm>
            <a:prstGeom prst="rect">
              <a:avLst/>
            </a:prstGeom>
            <a:ln>
              <a:noFill/>
            </a:ln>
            <a:effectLst>
              <a:outerShdw blurRad="190500" algn="tl" rotWithShape="0">
                <a:srgbClr val="000000">
                  <a:alpha val="70000"/>
                </a:srgbClr>
              </a:outerShdw>
            </a:effectLst>
          </p:spPr>
        </p:pic>
        <p:pic>
          <p:nvPicPr>
            <p:cNvPr id="8" name="Picture 10"/>
            <p:cNvPicPr>
              <a:picLocks noChangeAspect="1" noChangeArrowheads="1"/>
            </p:cNvPicPr>
            <p:nvPr/>
          </p:nvPicPr>
          <p:blipFill>
            <a:blip r:embed="rId6" cstate="print"/>
            <a:srcRect/>
            <a:stretch>
              <a:fillRect/>
            </a:stretch>
          </p:blipFill>
          <p:spPr bwMode="auto">
            <a:xfrm>
              <a:off x="5508626" y="2853765"/>
              <a:ext cx="2913062" cy="3781985"/>
            </a:xfrm>
            <a:prstGeom prst="rect">
              <a:avLst/>
            </a:prstGeom>
            <a:ln>
              <a:noFill/>
            </a:ln>
            <a:effectLst>
              <a:outerShdw blurRad="190500" algn="tl" rotWithShape="0">
                <a:srgbClr val="000000">
                  <a:alpha val="70000"/>
                </a:srgbClr>
              </a:outerShdw>
            </a:effectLst>
          </p:spPr>
        </p:pic>
      </p:grpSp>
      <p:sp>
        <p:nvSpPr>
          <p:cNvPr id="2" name="Title 1"/>
          <p:cNvSpPr>
            <a:spLocks noGrp="1"/>
          </p:cNvSpPr>
          <p:nvPr>
            <p:ph type="title"/>
          </p:nvPr>
        </p:nvSpPr>
        <p:spPr>
          <a:xfrm>
            <a:off x="838200" y="4419600"/>
            <a:ext cx="7202488" cy="1765300"/>
          </a:xfrm>
        </p:spPr>
        <p:txBody>
          <a:bodyPr/>
          <a:lstStyle/>
          <a:p>
            <a:pPr>
              <a:defRPr/>
            </a:pPr>
            <a:r>
              <a:rPr lang="en-US" sz="3600" dirty="0" smtClean="0"/>
              <a:t>What can </a:t>
            </a:r>
            <a:br>
              <a:rPr lang="en-US" sz="3600" dirty="0" smtClean="0"/>
            </a:br>
            <a:r>
              <a:rPr lang="en-US" sz="3600" dirty="0" err="1"/>
              <a:t>CheckPoint</a:t>
            </a:r>
            <a:r>
              <a:rPr lang="en-US" sz="3600" dirty="0"/>
              <a:t> 360°</a:t>
            </a:r>
            <a:r>
              <a:rPr lang="en-US" sz="3600" baseline="30000" dirty="0"/>
              <a:t>TM</a:t>
            </a:r>
            <a:r>
              <a:rPr lang="en-US" sz="3600" dirty="0" smtClean="0"/>
              <a:t/>
            </a:r>
            <a:br>
              <a:rPr lang="en-US" sz="3600" dirty="0" smtClean="0"/>
            </a:br>
            <a:r>
              <a:rPr lang="en-US" sz="3600" dirty="0" smtClean="0"/>
              <a:t>do for YOU?</a:t>
            </a:r>
            <a:endParaRPr lang="en-U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
            <a:ext cx="495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2209800"/>
            <a:ext cx="3581400" cy="3878263"/>
          </a:xfrm>
          <a:prstGeom prst="rect">
            <a:avLst/>
          </a:prstGeom>
          <a:noFill/>
        </p:spPr>
        <p:txBody>
          <a:bodyPr>
            <a:spAutoFit/>
          </a:bodyPr>
          <a:lstStyle/>
          <a:p>
            <a:pPr>
              <a:defRPr/>
            </a:pPr>
            <a:r>
              <a:rPr lang="en-US" sz="2400" b="1" dirty="0"/>
              <a:t>Coaching &amp; Management Considerations</a:t>
            </a:r>
          </a:p>
          <a:p>
            <a:pPr>
              <a:defRPr/>
            </a:pPr>
            <a:endParaRPr lang="en-US" sz="2400" b="1" dirty="0"/>
          </a:p>
          <a:p>
            <a:pPr>
              <a:defRPr/>
            </a:pPr>
            <a:r>
              <a:rPr lang="en-US" sz="2400" dirty="0"/>
              <a:t>Section 9 of the Management Report</a:t>
            </a:r>
          </a:p>
          <a:p>
            <a:pPr marL="457200" indent="-457200">
              <a:buFontTx/>
              <a:buAutoNum type="arabicPeriod"/>
              <a:defRPr/>
            </a:pPr>
            <a:endParaRPr lang="en-US" sz="2400" b="1" dirty="0"/>
          </a:p>
          <a:p>
            <a:pPr marL="457200" indent="-457200">
              <a:buFontTx/>
              <a:buAutoNum type="arabicPeriod"/>
              <a:defRPr/>
            </a:pPr>
            <a:endParaRPr lang="en-US" sz="2400" b="1" dirty="0"/>
          </a:p>
          <a:p>
            <a:pPr>
              <a:defRPr/>
            </a:pPr>
            <a:endParaRPr lang="en-US" dirty="0"/>
          </a:p>
          <a:p>
            <a:pPr marL="342900" indent="-342900">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57200"/>
            <a:ext cx="464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2019300"/>
            <a:ext cx="3733800" cy="3324225"/>
          </a:xfrm>
          <a:prstGeom prst="rect">
            <a:avLst/>
          </a:prstGeom>
          <a:noFill/>
        </p:spPr>
        <p:txBody>
          <a:bodyPr>
            <a:spAutoFit/>
          </a:bodyPr>
          <a:lstStyle/>
          <a:p>
            <a:pPr>
              <a:defRPr/>
            </a:pPr>
            <a:r>
              <a:rPr lang="en-US" sz="2400" b="1" dirty="0"/>
              <a:t>Coaching &amp; Management Considerations</a:t>
            </a:r>
          </a:p>
          <a:p>
            <a:pPr>
              <a:defRPr/>
            </a:pPr>
            <a:endParaRPr lang="en-US" dirty="0"/>
          </a:p>
          <a:p>
            <a:pPr marL="342900" indent="-342900">
              <a:buFontTx/>
              <a:buAutoNum type="arabicPeriod"/>
              <a:defRPr/>
            </a:pPr>
            <a:r>
              <a:rPr lang="en-US" dirty="0"/>
              <a:t>How to leverage each section of the report</a:t>
            </a:r>
          </a:p>
          <a:p>
            <a:pPr marL="342900" indent="-342900">
              <a:buFontTx/>
              <a:buAutoNum type="arabicPeriod"/>
              <a:defRPr/>
            </a:pPr>
            <a:r>
              <a:rPr lang="en-US" dirty="0"/>
              <a:t>Help the manager grow &amp; develop in the job</a:t>
            </a:r>
          </a:p>
          <a:p>
            <a:pPr marL="342900" indent="-342900">
              <a:buFontTx/>
              <a:buAutoNum type="arabicPeriod"/>
              <a:defRPr/>
            </a:pPr>
            <a:r>
              <a:rPr lang="en-US" dirty="0"/>
              <a:t>Guide for you to prepare to meet with the manager</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81000"/>
            <a:ext cx="4800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1752600"/>
            <a:ext cx="3733800" cy="4862513"/>
          </a:xfrm>
          <a:prstGeom prst="rect">
            <a:avLst/>
          </a:prstGeom>
          <a:noFill/>
        </p:spPr>
        <p:txBody>
          <a:bodyPr>
            <a:spAutoFit/>
          </a:bodyPr>
          <a:lstStyle/>
          <a:p>
            <a:pPr>
              <a:defRPr/>
            </a:pPr>
            <a:r>
              <a:rPr lang="en-US" sz="2400" b="1" dirty="0"/>
              <a:t>Areas of Focus</a:t>
            </a:r>
          </a:p>
          <a:p>
            <a:pPr>
              <a:defRPr/>
            </a:pPr>
            <a:endParaRPr lang="en-US" dirty="0"/>
          </a:p>
          <a:p>
            <a:pPr marL="342900" indent="-342900">
              <a:buFontTx/>
              <a:buAutoNum type="arabicPeriod"/>
              <a:defRPr/>
            </a:pPr>
            <a:r>
              <a:rPr lang="en-US" dirty="0"/>
              <a:t>Leadership Skills from the CheckPoint 360</a:t>
            </a:r>
          </a:p>
          <a:p>
            <a:pPr marL="342900" indent="-342900">
              <a:buFontTx/>
              <a:buAutoNum type="arabicPeriod"/>
              <a:defRPr/>
            </a:pPr>
            <a:r>
              <a:rPr lang="en-US" dirty="0"/>
              <a:t>Specifically, the skills in the section were identified in the Development Summary Overview</a:t>
            </a:r>
          </a:p>
          <a:p>
            <a:pPr marL="342900" indent="-342900">
              <a:buFontTx/>
              <a:buAutoNum type="arabicPeriod"/>
              <a:defRPr/>
            </a:pPr>
            <a:r>
              <a:rPr lang="en-US" dirty="0"/>
              <a:t>Development Plan</a:t>
            </a:r>
          </a:p>
          <a:p>
            <a:pPr marL="800100" lvl="1" indent="-342900">
              <a:buFontTx/>
              <a:buAutoNum type="arabicPeriod"/>
              <a:defRPr/>
            </a:pPr>
            <a:r>
              <a:rPr lang="en-US" sz="1600" dirty="0"/>
              <a:t>Keep doing</a:t>
            </a:r>
          </a:p>
          <a:p>
            <a:pPr marL="800100" lvl="1" indent="-342900">
              <a:buFontTx/>
              <a:buAutoNum type="arabicPeriod"/>
              <a:defRPr/>
            </a:pPr>
            <a:r>
              <a:rPr lang="en-US" sz="1600" dirty="0"/>
              <a:t>Stop doing</a:t>
            </a:r>
          </a:p>
          <a:p>
            <a:pPr marL="800100" lvl="1" indent="-342900">
              <a:buFontTx/>
              <a:buAutoNum type="arabicPeriod"/>
              <a:defRPr/>
            </a:pPr>
            <a:r>
              <a:rPr lang="en-US" sz="1600" dirty="0"/>
              <a:t>Start doing</a:t>
            </a:r>
          </a:p>
          <a:p>
            <a:pPr marL="342900" indent="-342900">
              <a:buFontTx/>
              <a:buAutoNum type="arabicPeriod"/>
              <a:defRPr/>
            </a:pPr>
            <a:r>
              <a:rPr lang="en-US" dirty="0"/>
              <a:t>Skills, Behaviors, &amp; Attitudes to Adapt and Practice</a:t>
            </a:r>
          </a:p>
          <a:p>
            <a:pPr marL="342900" indent="-342900">
              <a:buFontTx/>
              <a:buAutoNum type="arabicPeriod"/>
              <a:defRPr/>
            </a:pPr>
            <a:r>
              <a:rPr lang="en-US" dirty="0"/>
              <a:t>Challenging Activities</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1188" y="457200"/>
            <a:ext cx="472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20750" y="1752600"/>
            <a:ext cx="3733800" cy="4862513"/>
          </a:xfrm>
          <a:prstGeom prst="rect">
            <a:avLst/>
          </a:prstGeom>
          <a:noFill/>
        </p:spPr>
        <p:txBody>
          <a:bodyPr>
            <a:spAutoFit/>
          </a:bodyPr>
          <a:lstStyle/>
          <a:p>
            <a:pPr>
              <a:defRPr/>
            </a:pPr>
            <a:r>
              <a:rPr lang="en-US" sz="2400" b="1" dirty="0"/>
              <a:t>Areas of Focus</a:t>
            </a:r>
          </a:p>
          <a:p>
            <a:pPr>
              <a:defRPr/>
            </a:pPr>
            <a:endParaRPr lang="en-US" dirty="0"/>
          </a:p>
          <a:p>
            <a:pPr marL="342900" indent="-342900">
              <a:buFontTx/>
              <a:buAutoNum type="arabicPeriod"/>
              <a:defRPr/>
            </a:pPr>
            <a:r>
              <a:rPr lang="en-US" dirty="0"/>
              <a:t>Leadership Skills from the CheckPoint 360</a:t>
            </a:r>
          </a:p>
          <a:p>
            <a:pPr marL="342900" indent="-342900">
              <a:buFontTx/>
              <a:buAutoNum type="arabicPeriod"/>
              <a:defRPr/>
            </a:pPr>
            <a:r>
              <a:rPr lang="en-US" dirty="0"/>
              <a:t>Specifically, the skills in the section were identified in the Development Summary Overview</a:t>
            </a:r>
          </a:p>
          <a:p>
            <a:pPr marL="342900" indent="-342900">
              <a:buFontTx/>
              <a:buAutoNum type="arabicPeriod"/>
              <a:defRPr/>
            </a:pPr>
            <a:r>
              <a:rPr lang="en-US" dirty="0"/>
              <a:t>Development Plan</a:t>
            </a:r>
          </a:p>
          <a:p>
            <a:pPr marL="800100" lvl="1" indent="-342900">
              <a:buFont typeface="Arial" pitchFamily="34" charset="0"/>
              <a:buChar char="•"/>
              <a:defRPr/>
            </a:pPr>
            <a:r>
              <a:rPr lang="en-US" sz="1600" dirty="0"/>
              <a:t>Keep doing</a:t>
            </a:r>
          </a:p>
          <a:p>
            <a:pPr marL="800100" lvl="1" indent="-342900">
              <a:buFont typeface="Arial" pitchFamily="34" charset="0"/>
              <a:buChar char="•"/>
              <a:defRPr/>
            </a:pPr>
            <a:r>
              <a:rPr lang="en-US" sz="1600" dirty="0"/>
              <a:t>Stop doing</a:t>
            </a:r>
          </a:p>
          <a:p>
            <a:pPr marL="800100" lvl="1" indent="-342900">
              <a:buFont typeface="Arial" pitchFamily="34" charset="0"/>
              <a:buChar char="•"/>
              <a:defRPr/>
            </a:pPr>
            <a:r>
              <a:rPr lang="en-US" sz="1600" dirty="0"/>
              <a:t>Start doing</a:t>
            </a:r>
          </a:p>
          <a:p>
            <a:pPr marL="342900" indent="-342900">
              <a:buFontTx/>
              <a:buAutoNum type="arabicPeriod"/>
              <a:defRPr/>
            </a:pPr>
            <a:r>
              <a:rPr lang="en-US" dirty="0"/>
              <a:t>Skills, Behaviors, &amp; Attitudes to Adapt and Practice</a:t>
            </a:r>
          </a:p>
          <a:p>
            <a:pPr marL="342900" indent="-342900">
              <a:buFontTx/>
              <a:buAutoNum type="arabicPeriod"/>
              <a:defRPr/>
            </a:pPr>
            <a:r>
              <a:rPr lang="en-US" dirty="0"/>
              <a:t>Challenging Activities</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81000"/>
            <a:ext cx="4800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1677988"/>
            <a:ext cx="3733800" cy="4894262"/>
          </a:xfrm>
          <a:prstGeom prst="rect">
            <a:avLst/>
          </a:prstGeom>
          <a:noFill/>
        </p:spPr>
        <p:txBody>
          <a:bodyPr>
            <a:spAutoFit/>
          </a:bodyPr>
          <a:lstStyle/>
          <a:p>
            <a:pPr>
              <a:defRPr/>
            </a:pPr>
            <a:r>
              <a:rPr lang="en-US" sz="2400" b="1" dirty="0"/>
              <a:t>Areas of Focus</a:t>
            </a:r>
          </a:p>
          <a:p>
            <a:pPr>
              <a:defRPr/>
            </a:pPr>
            <a:endParaRPr lang="en-US" dirty="0"/>
          </a:p>
          <a:p>
            <a:pPr marL="342900" indent="-342900">
              <a:buFontTx/>
              <a:buAutoNum type="arabicPeriod"/>
              <a:defRPr/>
            </a:pPr>
            <a:r>
              <a:rPr lang="en-US" dirty="0"/>
              <a:t>Leadership Skills from the CheckPoint 360</a:t>
            </a:r>
          </a:p>
          <a:p>
            <a:pPr marL="342900" indent="-342900">
              <a:buFontTx/>
              <a:buAutoNum type="arabicPeriod"/>
              <a:defRPr/>
            </a:pPr>
            <a:r>
              <a:rPr lang="en-US" dirty="0"/>
              <a:t>Specifically, the skills in the section were identified in the Development Summary Overview</a:t>
            </a:r>
          </a:p>
          <a:p>
            <a:pPr marL="342900" indent="-342900">
              <a:buFontTx/>
              <a:buAutoNum type="arabicPeriod"/>
              <a:defRPr/>
            </a:pPr>
            <a:r>
              <a:rPr lang="en-US" dirty="0"/>
              <a:t>Development Plan</a:t>
            </a:r>
          </a:p>
          <a:p>
            <a:pPr marL="742950" lvl="1" indent="-285750">
              <a:buFont typeface="Arial" pitchFamily="34" charset="0"/>
              <a:buChar char="•"/>
              <a:defRPr/>
            </a:pPr>
            <a:r>
              <a:rPr lang="en-US" sz="1600" dirty="0"/>
              <a:t>Keep doing</a:t>
            </a:r>
          </a:p>
          <a:p>
            <a:pPr marL="742950" lvl="1" indent="-285750">
              <a:buFont typeface="Arial" pitchFamily="34" charset="0"/>
              <a:buChar char="•"/>
              <a:defRPr/>
            </a:pPr>
            <a:r>
              <a:rPr lang="en-US" sz="1600" dirty="0"/>
              <a:t>Stop doing</a:t>
            </a:r>
          </a:p>
          <a:p>
            <a:pPr marL="742950" lvl="1" indent="-285750">
              <a:buFont typeface="Arial" pitchFamily="34" charset="0"/>
              <a:buChar char="•"/>
              <a:defRPr/>
            </a:pPr>
            <a:r>
              <a:rPr lang="en-US" sz="1600" dirty="0"/>
              <a:t>Start doing</a:t>
            </a:r>
          </a:p>
          <a:p>
            <a:pPr marL="342900" indent="-342900">
              <a:buFontTx/>
              <a:buAutoNum type="arabicPeriod"/>
              <a:defRPr/>
            </a:pPr>
            <a:r>
              <a:rPr lang="en-US" dirty="0"/>
              <a:t>Skills, Behaviors, &amp; Attitudes to Adapt and Practice</a:t>
            </a:r>
          </a:p>
          <a:p>
            <a:pPr marL="342900" indent="-342900">
              <a:buFontTx/>
              <a:buAutoNum type="arabicPeriod"/>
              <a:defRPr/>
            </a:pPr>
            <a:r>
              <a:rPr lang="en-US" dirty="0"/>
              <a:t>Challenging Activities</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988" y="2286000"/>
            <a:ext cx="3733800" cy="4246563"/>
          </a:xfrm>
          <a:prstGeom prst="rect">
            <a:avLst/>
          </a:prstGeom>
          <a:noFill/>
        </p:spPr>
        <p:txBody>
          <a:bodyPr>
            <a:spAutoFit/>
          </a:bodyPr>
          <a:lstStyle/>
          <a:p>
            <a:pPr>
              <a:defRPr/>
            </a:pPr>
            <a:r>
              <a:rPr lang="en-US" sz="2400" b="1" dirty="0"/>
              <a:t>Coaching &amp; Management Considerations</a:t>
            </a:r>
          </a:p>
          <a:p>
            <a:pPr>
              <a:defRPr/>
            </a:pPr>
            <a:endParaRPr lang="en-US" sz="2400" b="1" dirty="0"/>
          </a:p>
          <a:p>
            <a:pPr>
              <a:defRPr/>
            </a:pPr>
            <a:r>
              <a:rPr lang="en-US" sz="2400" dirty="0"/>
              <a:t>Section 10 of the Individual Feedback Report</a:t>
            </a:r>
          </a:p>
          <a:p>
            <a:pPr marL="457200" indent="-457200">
              <a:buFontTx/>
              <a:buAutoNum type="arabicPeriod"/>
              <a:defRPr/>
            </a:pPr>
            <a:endParaRPr lang="en-US" sz="2400" b="1" dirty="0"/>
          </a:p>
          <a:p>
            <a:pPr marL="457200" indent="-457200">
              <a:buFontTx/>
              <a:buAutoNum type="arabicPeriod"/>
              <a:defRPr/>
            </a:pPr>
            <a:endParaRPr lang="en-US" sz="2400" b="1" dirty="0"/>
          </a:p>
          <a:p>
            <a:pPr>
              <a:defRPr/>
            </a:pPr>
            <a:endParaRPr lang="en-US" dirty="0"/>
          </a:p>
          <a:p>
            <a:pPr marL="342900" indent="-342900">
              <a:defRPr/>
            </a:pPr>
            <a:endParaRPr lang="en-US" dirty="0"/>
          </a:p>
          <a:p>
            <a:pPr marL="342900" indent="-342900">
              <a:buFontTx/>
              <a:buAutoNum type="arabicPeriod"/>
              <a:defRPr/>
            </a:pPr>
            <a:endParaRPr lang="en-US" dirty="0"/>
          </a:p>
        </p:txBody>
      </p:sp>
      <p:pic>
        <p:nvPicPr>
          <p:cNvPr id="1024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04800"/>
            <a:ext cx="495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57200"/>
            <a:ext cx="480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14400" y="1828800"/>
            <a:ext cx="3733800" cy="4894263"/>
          </a:xfrm>
          <a:prstGeom prst="rect">
            <a:avLst/>
          </a:prstGeom>
          <a:noFill/>
        </p:spPr>
        <p:txBody>
          <a:bodyPr>
            <a:spAutoFit/>
          </a:bodyPr>
          <a:lstStyle/>
          <a:p>
            <a:pPr>
              <a:defRPr/>
            </a:pPr>
            <a:r>
              <a:rPr lang="en-US" sz="2400" b="1" dirty="0"/>
              <a:t>Areas of Focus</a:t>
            </a:r>
          </a:p>
          <a:p>
            <a:pPr>
              <a:defRPr/>
            </a:pPr>
            <a:endParaRPr lang="en-US" dirty="0"/>
          </a:p>
          <a:p>
            <a:pPr marL="342900" indent="-342900">
              <a:buFontTx/>
              <a:buAutoNum type="arabicPeriod"/>
              <a:defRPr/>
            </a:pPr>
            <a:r>
              <a:rPr lang="en-US" dirty="0"/>
              <a:t>Leadership Skills from the CheckPoint 360</a:t>
            </a:r>
          </a:p>
          <a:p>
            <a:pPr marL="342900" indent="-342900">
              <a:buFontTx/>
              <a:buAutoNum type="arabicPeriod"/>
              <a:defRPr/>
            </a:pPr>
            <a:r>
              <a:rPr lang="en-US" dirty="0"/>
              <a:t>Specifically, the skills in the section were identified in the Development Summary Overview</a:t>
            </a:r>
          </a:p>
          <a:p>
            <a:pPr marL="342900" indent="-342900">
              <a:buFontTx/>
              <a:buAutoNum type="arabicPeriod"/>
              <a:defRPr/>
            </a:pPr>
            <a:r>
              <a:rPr lang="en-US" dirty="0"/>
              <a:t>Development Plan</a:t>
            </a:r>
          </a:p>
          <a:p>
            <a:pPr marL="800100" lvl="1" indent="-342900">
              <a:buFont typeface="Arial" pitchFamily="34" charset="0"/>
              <a:buChar char="•"/>
              <a:defRPr/>
            </a:pPr>
            <a:r>
              <a:rPr lang="en-US" sz="1600" dirty="0"/>
              <a:t>Keep doing</a:t>
            </a:r>
          </a:p>
          <a:p>
            <a:pPr marL="800100" lvl="1" indent="-342900">
              <a:buFont typeface="Arial" pitchFamily="34" charset="0"/>
              <a:buChar char="•"/>
              <a:defRPr/>
            </a:pPr>
            <a:r>
              <a:rPr lang="en-US" sz="1600" dirty="0"/>
              <a:t>Stop doing</a:t>
            </a:r>
          </a:p>
          <a:p>
            <a:pPr marL="800100" lvl="1" indent="-342900">
              <a:buFont typeface="Arial" pitchFamily="34" charset="0"/>
              <a:buChar char="•"/>
              <a:defRPr/>
            </a:pPr>
            <a:r>
              <a:rPr lang="en-US" sz="1600" dirty="0"/>
              <a:t>Start doing</a:t>
            </a:r>
          </a:p>
          <a:p>
            <a:pPr marL="342900" indent="-342900">
              <a:buFontTx/>
              <a:buAutoNum type="arabicPeriod"/>
              <a:defRPr/>
            </a:pPr>
            <a:r>
              <a:rPr lang="en-US" dirty="0"/>
              <a:t>Skills, Behaviors, &amp; Attitudes to Adapt and Practice</a:t>
            </a:r>
          </a:p>
          <a:p>
            <a:pPr marL="342900" indent="-342900">
              <a:buFontTx/>
              <a:buAutoNum type="arabicPeriod"/>
              <a:defRPr/>
            </a:pPr>
            <a:r>
              <a:rPr lang="en-US" dirty="0"/>
              <a:t>Challenging Activities</a:t>
            </a:r>
          </a:p>
          <a:p>
            <a:pPr marL="342900" indent="-342900">
              <a:buFontTx/>
              <a:buAutoNum type="arabicPeriod"/>
              <a:defRPr/>
            </a:pPr>
            <a:endParaRPr lang="en-US" dirty="0"/>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4"/>
          <p:cNvGrpSpPr>
            <a:grpSpLocks noChangeAspect="1"/>
          </p:cNvGrpSpPr>
          <p:nvPr/>
        </p:nvGrpSpPr>
        <p:grpSpPr bwMode="auto">
          <a:xfrm>
            <a:off x="4154488" y="176213"/>
            <a:ext cx="4914900" cy="3325812"/>
            <a:chOff x="179388" y="463550"/>
            <a:chExt cx="8247062" cy="6008688"/>
          </a:xfrm>
        </p:grpSpPr>
        <p:pic>
          <p:nvPicPr>
            <p:cNvPr id="6" name="Picture 5"/>
            <p:cNvPicPr>
              <a:picLocks noChangeAspect="1" noChangeArrowheads="1"/>
            </p:cNvPicPr>
            <p:nvPr/>
          </p:nvPicPr>
          <p:blipFill>
            <a:blip r:embed="rId2"/>
            <a:srcRect/>
            <a:stretch>
              <a:fillRect/>
            </a:stretch>
          </p:blipFill>
          <p:spPr bwMode="auto">
            <a:xfrm>
              <a:off x="179388" y="463550"/>
              <a:ext cx="3169898" cy="4241933"/>
            </a:xfrm>
            <a:prstGeom prst="rect">
              <a:avLst/>
            </a:prstGeom>
            <a:ln>
              <a:noFill/>
            </a:ln>
            <a:effectLst>
              <a:outerShdw blurRad="190500" algn="tl" rotWithShape="0">
                <a:srgbClr val="000000">
                  <a:alpha val="70000"/>
                </a:srgbClr>
              </a:outerShdw>
            </a:effectLst>
          </p:spPr>
        </p:pic>
        <p:pic>
          <p:nvPicPr>
            <p:cNvPr id="7" name="Picture 6"/>
            <p:cNvPicPr>
              <a:picLocks noChangeAspect="1" noChangeArrowheads="1"/>
            </p:cNvPicPr>
            <p:nvPr/>
          </p:nvPicPr>
          <p:blipFill>
            <a:blip r:embed="rId3"/>
            <a:srcRect/>
            <a:stretch>
              <a:fillRect/>
            </a:stretch>
          </p:blipFill>
          <p:spPr bwMode="auto">
            <a:xfrm>
              <a:off x="2339713" y="1843110"/>
              <a:ext cx="3215183" cy="4178836"/>
            </a:xfrm>
            <a:prstGeom prst="rect">
              <a:avLst/>
            </a:prstGeom>
            <a:ln>
              <a:noFill/>
            </a:ln>
            <a:effectLst>
              <a:outerShdw blurRad="190500" algn="tl" rotWithShape="0">
                <a:srgbClr val="000000">
                  <a:alpha val="70000"/>
                </a:srgbClr>
              </a:outerShdw>
            </a:effectLst>
          </p:spPr>
        </p:pic>
        <p:pic>
          <p:nvPicPr>
            <p:cNvPr id="8" name="Picture 7"/>
            <p:cNvPicPr>
              <a:picLocks noChangeAspect="1" noChangeArrowheads="1"/>
            </p:cNvPicPr>
            <p:nvPr/>
          </p:nvPicPr>
          <p:blipFill>
            <a:blip r:embed="rId4"/>
            <a:srcRect/>
            <a:stretch>
              <a:fillRect/>
            </a:stretch>
          </p:blipFill>
          <p:spPr bwMode="auto">
            <a:xfrm>
              <a:off x="5291180" y="2419601"/>
              <a:ext cx="3135270" cy="4052637"/>
            </a:xfrm>
            <a:prstGeom prst="rect">
              <a:avLst/>
            </a:prstGeom>
            <a:ln>
              <a:noFill/>
            </a:ln>
            <a:effectLst>
              <a:outerShdw blurRad="190500" algn="tl" rotWithShape="0">
                <a:srgbClr val="000000">
                  <a:alpha val="70000"/>
                </a:srgbClr>
              </a:outerShdw>
            </a:effectLst>
          </p:spPr>
        </p:pic>
      </p:grpSp>
      <p:sp>
        <p:nvSpPr>
          <p:cNvPr id="104451" name="TextBox 11"/>
          <p:cNvSpPr txBox="1">
            <a:spLocks noChangeArrowheads="1"/>
          </p:cNvSpPr>
          <p:nvPr/>
        </p:nvSpPr>
        <p:spPr bwMode="auto">
          <a:xfrm>
            <a:off x="1066800" y="2514600"/>
            <a:ext cx="47910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2400" b="1">
                <a:cs typeface="Times New Roman" pitchFamily="18" charset="0"/>
              </a:rPr>
              <a:t>Leadership Charisma Index (LCI)</a:t>
            </a:r>
          </a:p>
          <a:p>
            <a:pPr eaLnBrk="1" hangingPunct="1">
              <a:lnSpc>
                <a:spcPct val="150000"/>
              </a:lnSpc>
            </a:pPr>
            <a:r>
              <a:rPr lang="en-US" sz="1400">
                <a:latin typeface="Times New Roman" pitchFamily="18" charset="0"/>
                <a:cs typeface="Times New Roman" pitchFamily="18" charset="0"/>
              </a:rPr>
              <a:t>(Your charismatic level according to Direct Reports)</a:t>
            </a:r>
          </a:p>
          <a:p>
            <a:pPr eaLnBrk="1" hangingPunct="1">
              <a:lnSpc>
                <a:spcPct val="150000"/>
              </a:lnSpc>
            </a:pPr>
            <a:r>
              <a:rPr lang="en-US" sz="1400">
                <a:latin typeface="Times New Roman" pitchFamily="18" charset="0"/>
                <a:cs typeface="Times New Roman" pitchFamily="18" charset="0"/>
              </a:rPr>
              <a:t>Your Leadership Charisma Index is a measure of how charismatic you are seen to be by those who work directory for you – this is a good measure of how effectively you will engage those people and maximize their productivity as their leader.</a:t>
            </a:r>
          </a:p>
          <a:p>
            <a:pPr eaLnBrk="1" hangingPunct="1">
              <a:lnSpc>
                <a:spcPct val="150000"/>
              </a:lnSpc>
            </a:pPr>
            <a:r>
              <a:rPr lang="en-US" sz="1400" b="1">
                <a:solidFill>
                  <a:srgbClr val="009DDC"/>
                </a:solidFill>
                <a:latin typeface="Times New Roman" pitchFamily="18" charset="0"/>
                <a:cs typeface="Times New Roman" pitchFamily="18" charset="0"/>
              </a:rPr>
              <a:t>	</a:t>
            </a:r>
            <a:r>
              <a:rPr lang="en-US" b="1">
                <a:cs typeface="Times New Roman" pitchFamily="18" charset="0"/>
              </a:rPr>
              <a:t>Your LCI = 3.75</a:t>
            </a:r>
          </a:p>
        </p:txBody>
      </p:sp>
      <p:pic>
        <p:nvPicPr>
          <p:cNvPr id="104452" name="Picture 2"/>
          <p:cNvPicPr>
            <a:picLocks noChangeAspect="1" noChangeArrowheads="1"/>
          </p:cNvPicPr>
          <p:nvPr/>
        </p:nvPicPr>
        <p:blipFill>
          <a:blip r:embed="rId2"/>
          <a:srcRect l="15994" t="78990" r="21802" b="13512"/>
          <a:stretch>
            <a:fillRect/>
          </a:stretch>
        </p:blipFill>
        <p:spPr bwMode="auto">
          <a:xfrm>
            <a:off x="1600200" y="5700713"/>
            <a:ext cx="3333750" cy="581025"/>
          </a:xfrm>
          <a:prstGeom prst="rect">
            <a:avLst/>
          </a:prstGeom>
          <a:noFill/>
          <a:ln w="9525">
            <a:noFill/>
            <a:miter lim="800000"/>
            <a:headEnd/>
            <a:tailEnd/>
          </a:ln>
          <a:effectLst>
            <a:outerShdw sx="999" sy="999" algn="tl" rotWithShape="0">
              <a:srgbClr val="000000"/>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32"/>
          <p:cNvGrpSpPr>
            <a:grpSpLocks/>
          </p:cNvGrpSpPr>
          <p:nvPr/>
        </p:nvGrpSpPr>
        <p:grpSpPr bwMode="auto">
          <a:xfrm>
            <a:off x="1600200" y="3427413"/>
            <a:ext cx="990600" cy="392112"/>
            <a:chOff x="1906138" y="3428116"/>
            <a:chExt cx="990600" cy="391742"/>
          </a:xfrm>
        </p:grpSpPr>
        <p:sp>
          <p:nvSpPr>
            <p:cNvPr id="16" name="Rectangle 15"/>
            <p:cNvSpPr/>
            <p:nvPr/>
          </p:nvSpPr>
          <p:spPr bwMode="auto">
            <a:xfrm>
              <a:off x="1906138" y="3428116"/>
              <a:ext cx="760413" cy="369538"/>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defTabSz="914400">
                <a:defRPr/>
              </a:pPr>
              <a:endParaRPr lang="en-US" sz="2400">
                <a:solidFill>
                  <a:schemeClr val="tx1"/>
                </a:solidFill>
                <a:effectLst>
                  <a:outerShdw blurRad="38100" dist="38100" dir="2700000" algn="tl">
                    <a:srgbClr val="000000">
                      <a:alpha val="43137"/>
                    </a:srgbClr>
                  </a:outerShdw>
                </a:effectLst>
              </a:endParaRPr>
            </a:p>
          </p:txBody>
        </p:sp>
        <p:sp>
          <p:nvSpPr>
            <p:cNvPr id="105478" name="TextBox 14"/>
            <p:cNvSpPr txBox="1">
              <a:spLocks noChangeArrowheads="1"/>
            </p:cNvSpPr>
            <p:nvPr/>
          </p:nvSpPr>
          <p:spPr bwMode="auto">
            <a:xfrm flipH="1">
              <a:off x="1906138" y="3450526"/>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t>Performance</a:t>
              </a:r>
            </a:p>
            <a:p>
              <a:pPr eaLnBrk="1" hangingPunct="1"/>
              <a:r>
                <a:rPr lang="en-US" sz="900"/>
                <a:t>Improvement</a:t>
              </a:r>
            </a:p>
          </p:txBody>
        </p:sp>
      </p:grpSp>
      <p:sp>
        <p:nvSpPr>
          <p:cNvPr id="105475" name="Title 3"/>
          <p:cNvSpPr>
            <a:spLocks noGrp="1"/>
          </p:cNvSpPr>
          <p:nvPr>
            <p:ph type="title"/>
          </p:nvPr>
        </p:nvSpPr>
        <p:spPr/>
        <p:txBody>
          <a:bodyPr/>
          <a:lstStyle/>
          <a:p>
            <a:r>
              <a:rPr lang="en-US" smtClean="0"/>
              <a:t>Sample Applications</a:t>
            </a:r>
          </a:p>
        </p:txBody>
      </p:sp>
      <p:graphicFrame>
        <p:nvGraphicFramePr>
          <p:cNvPr id="14" name="Content Placeholder 13"/>
          <p:cNvGraphicFramePr>
            <a:graphicFrameLocks noGrp="1"/>
          </p:cNvGraphicFramePr>
          <p:nvPr>
            <p:ph idx="1"/>
          </p:nvPr>
        </p:nvGraphicFramePr>
        <p:xfrm>
          <a:off x="1143000" y="1244748"/>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a:xfrm>
            <a:off x="4473575" y="76200"/>
            <a:ext cx="4441825" cy="1219200"/>
          </a:xfrm>
        </p:spPr>
        <p:txBody>
          <a:bodyPr/>
          <a:lstStyle/>
          <a:p>
            <a:r>
              <a:rPr lang="en-US" smtClean="0"/>
              <a:t>Demonstrated Results</a:t>
            </a:r>
          </a:p>
        </p:txBody>
      </p:sp>
      <p:sp>
        <p:nvSpPr>
          <p:cNvPr id="6" name="Content Placeholder 5"/>
          <p:cNvSpPr>
            <a:spLocks noGrp="1"/>
          </p:cNvSpPr>
          <p:nvPr>
            <p:ph sz="half" idx="2"/>
          </p:nvPr>
        </p:nvSpPr>
        <p:spPr>
          <a:xfrm>
            <a:off x="3649663" y="1295400"/>
            <a:ext cx="5494337" cy="5440363"/>
          </a:xfrm>
        </p:spPr>
        <p:txBody>
          <a:bodyPr/>
          <a:lstStyle/>
          <a:p>
            <a:pPr marL="0" indent="0">
              <a:buFontTx/>
              <a:buNone/>
              <a:defRPr/>
            </a:pPr>
            <a:r>
              <a:rPr lang="en-US" sz="2000" b="1" dirty="0"/>
              <a:t>The </a:t>
            </a:r>
            <a:r>
              <a:rPr lang="en-US" sz="2000" b="1" dirty="0" smtClean="0"/>
              <a:t>Loomis uses Leadership Development </a:t>
            </a:r>
          </a:p>
          <a:p>
            <a:pPr>
              <a:defRPr/>
            </a:pPr>
            <a:r>
              <a:rPr lang="en-US" sz="1800" dirty="0" smtClean="0"/>
              <a:t>Multinational </a:t>
            </a:r>
            <a:r>
              <a:rPr lang="en-US" sz="1800" dirty="0"/>
              <a:t>cash-handling </a:t>
            </a:r>
            <a:r>
              <a:rPr lang="en-US" sz="1800" dirty="0" smtClean="0"/>
              <a:t>corporation; known for </a:t>
            </a:r>
            <a:r>
              <a:rPr lang="en-US" sz="1800" dirty="0"/>
              <a:t>its armored transport </a:t>
            </a:r>
            <a:r>
              <a:rPr lang="en-US" sz="1800" dirty="0" smtClean="0"/>
              <a:t>service</a:t>
            </a:r>
          </a:p>
          <a:p>
            <a:pPr lvl="1">
              <a:defRPr/>
            </a:pPr>
            <a:r>
              <a:rPr lang="en-US" sz="1400" dirty="0"/>
              <a:t>roughly 3,000 armored trucks and other vehicles in the U.S</a:t>
            </a:r>
            <a:r>
              <a:rPr lang="en-US" sz="1400" dirty="0" smtClean="0"/>
              <a:t>.; </a:t>
            </a:r>
            <a:r>
              <a:rPr lang="en-US" sz="1400" dirty="0"/>
              <a:t>providing secure delivery of cash and coin to financial institutions and other </a:t>
            </a:r>
            <a:r>
              <a:rPr lang="en-US" sz="1400" dirty="0" smtClean="0"/>
              <a:t>businesses </a:t>
            </a:r>
            <a:endParaRPr lang="en-US" sz="1400" dirty="0"/>
          </a:p>
          <a:p>
            <a:pPr lvl="1">
              <a:defRPr/>
            </a:pPr>
            <a:r>
              <a:rPr lang="en-US" sz="1400" dirty="0"/>
              <a:t>400 operating locations in the U.S</a:t>
            </a:r>
            <a:r>
              <a:rPr lang="en-US" sz="1400" dirty="0" smtClean="0"/>
              <a:t>.</a:t>
            </a:r>
          </a:p>
          <a:p>
            <a:pPr>
              <a:defRPr/>
            </a:pPr>
            <a:r>
              <a:rPr lang="en-US" sz="1800" dirty="0" smtClean="0"/>
              <a:t>The Challenge: 50% turnover rate</a:t>
            </a:r>
          </a:p>
          <a:p>
            <a:pPr>
              <a:defRPr/>
            </a:pPr>
            <a:r>
              <a:rPr lang="en-US" sz="1800" dirty="0" smtClean="0"/>
              <a:t>The Approach:  Leadership Development</a:t>
            </a:r>
          </a:p>
          <a:p>
            <a:pPr lvl="1">
              <a:defRPr/>
            </a:pPr>
            <a:r>
              <a:rPr lang="en-US" sz="1400" dirty="0"/>
              <a:t>Assessments: </a:t>
            </a:r>
            <a:r>
              <a:rPr lang="en-US" sz="1400" dirty="0" err="1"/>
              <a:t>CheckPoint</a:t>
            </a:r>
            <a:r>
              <a:rPr lang="en-US" sz="1400" dirty="0"/>
              <a:t>  360™ , the ProfileXT® (PXT) and the Profiles Performance Indicator™ (PPI) .</a:t>
            </a:r>
          </a:p>
          <a:p>
            <a:pPr>
              <a:defRPr/>
            </a:pPr>
            <a:r>
              <a:rPr lang="en-US" sz="1800" dirty="0" smtClean="0"/>
              <a:t>The Results: </a:t>
            </a:r>
          </a:p>
          <a:p>
            <a:pPr lvl="1">
              <a:defRPr/>
            </a:pPr>
            <a:r>
              <a:rPr lang="en-US" sz="1400" dirty="0"/>
              <a:t>Over 20% turnover reduction: costs have fallen from more than $100,000 to $20,000 to $30,000 annually – and that amount is largely just to keep an advertising </a:t>
            </a:r>
            <a:r>
              <a:rPr lang="en-US" sz="1400" dirty="0" smtClean="0"/>
              <a:t>presence</a:t>
            </a:r>
          </a:p>
          <a:p>
            <a:pPr lvl="1">
              <a:defRPr/>
            </a:pPr>
            <a:r>
              <a:rPr lang="en-US" sz="1400" dirty="0" smtClean="0"/>
              <a:t>Improved Management &amp; Leadership</a:t>
            </a:r>
          </a:p>
          <a:p>
            <a:pPr lvl="1">
              <a:defRPr/>
            </a:pPr>
            <a:r>
              <a:rPr lang="en-US" sz="1400" dirty="0" smtClean="0"/>
              <a:t>A culture of Engagement</a:t>
            </a:r>
            <a:endParaRPr lang="en-US" sz="1800" dirty="0"/>
          </a:p>
        </p:txBody>
      </p:sp>
      <p:pic>
        <p:nvPicPr>
          <p:cNvPr id="1065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49663"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82875"/>
            <a:ext cx="33305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p:txBody>
          <a:bodyPr/>
          <a:lstStyle/>
          <a:p>
            <a:endParaRPr lang="en-US" smtClean="0"/>
          </a:p>
        </p:txBody>
      </p:sp>
      <p:sp>
        <p:nvSpPr>
          <p:cNvPr id="52227" name="Subtitle 2"/>
          <p:cNvSpPr>
            <a:spLocks noGrp="1"/>
          </p:cNvSpPr>
          <p:nvPr>
            <p:ph type="subTitle" idx="1"/>
          </p:nvPr>
        </p:nvSpPr>
        <p:spPr/>
        <p:txBody>
          <a:bodyPr/>
          <a:lstStyle/>
          <a:p>
            <a:endParaRPr lang="en-US" smtClean="0"/>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963"/>
            <a:ext cx="9144000" cy="719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p:txBody>
          <a:bodyPr/>
          <a:lstStyle/>
          <a:p>
            <a:r>
              <a:rPr lang="en-US" smtClean="0"/>
              <a:t>Getting Started</a:t>
            </a:r>
          </a:p>
        </p:txBody>
      </p:sp>
      <p:sp>
        <p:nvSpPr>
          <p:cNvPr id="107523" name="Content Placeholder 4"/>
          <p:cNvSpPr>
            <a:spLocks noGrp="1"/>
          </p:cNvSpPr>
          <p:nvPr>
            <p:ph idx="1"/>
          </p:nvPr>
        </p:nvSpPr>
        <p:spPr/>
        <p:txBody>
          <a:bodyPr/>
          <a:lstStyle/>
          <a:p>
            <a:r>
              <a:rPr lang="en-US" smtClean="0"/>
              <a:t>Send letter informing respondents they’ve been chosen to participate in Checkpoint360 Survey</a:t>
            </a:r>
          </a:p>
          <a:p>
            <a:r>
              <a:rPr lang="en-US" smtClean="0"/>
              <a:t>Collect Respondent info and e-mail addresses on Respondent Spreadsheet.</a:t>
            </a:r>
          </a:p>
          <a:p>
            <a:r>
              <a:rPr lang="en-US" smtClean="0"/>
              <a:t>Establish start and completion dates for Survey</a:t>
            </a:r>
          </a:p>
          <a:p>
            <a:r>
              <a:rPr lang="en-US" smtClean="0"/>
              <a:t>Send Invitations</a:t>
            </a:r>
          </a:p>
        </p:txBody>
      </p:sp>
      <p:pic>
        <p:nvPicPr>
          <p:cNvPr id="10752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84888"/>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Upon Completion</a:t>
            </a:r>
          </a:p>
        </p:txBody>
      </p:sp>
      <p:sp>
        <p:nvSpPr>
          <p:cNvPr id="108547" name="Content Placeholder 2"/>
          <p:cNvSpPr>
            <a:spLocks noGrp="1"/>
          </p:cNvSpPr>
          <p:nvPr>
            <p:ph idx="1"/>
          </p:nvPr>
        </p:nvSpPr>
        <p:spPr/>
        <p:txBody>
          <a:bodyPr/>
          <a:lstStyle/>
          <a:p>
            <a:r>
              <a:rPr lang="en-US" smtClean="0"/>
              <a:t>Send final reminders  to ensure completion by scheduled close date</a:t>
            </a:r>
          </a:p>
          <a:p>
            <a:r>
              <a:rPr lang="en-US" smtClean="0"/>
              <a:t>Upon completion, schedule debrief with Hiring Manager/Boss</a:t>
            </a:r>
          </a:p>
          <a:p>
            <a:r>
              <a:rPr lang="en-US" smtClean="0"/>
              <a:t>Have Boss schedule their private debrief with  Self</a:t>
            </a:r>
          </a:p>
          <a:p>
            <a:r>
              <a:rPr lang="en-US" smtClean="0"/>
              <a:t>Notify Executive when all Surveys are complete</a:t>
            </a:r>
          </a:p>
        </p:txBody>
      </p:sp>
      <p:pic>
        <p:nvPicPr>
          <p:cNvPr id="1085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960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Getting Started</a:t>
            </a:r>
          </a:p>
        </p:txBody>
      </p:sp>
      <p:sp>
        <p:nvSpPr>
          <p:cNvPr id="109571" name="Content Placeholder 2"/>
          <p:cNvSpPr>
            <a:spLocks noGrp="1"/>
          </p:cNvSpPr>
          <p:nvPr>
            <p:ph idx="1"/>
          </p:nvPr>
        </p:nvSpPr>
        <p:spPr/>
        <p:txBody>
          <a:bodyPr/>
          <a:lstStyle/>
          <a:p>
            <a:r>
              <a:rPr lang="en-US" smtClean="0"/>
              <a:t>Inform Self of upcoming Survey</a:t>
            </a:r>
          </a:p>
          <a:p>
            <a:r>
              <a:rPr lang="en-US" smtClean="0"/>
              <a:t>Select Respondents- Peers, Direct Reports, others, Second Boss if needed</a:t>
            </a:r>
          </a:p>
          <a:p>
            <a:r>
              <a:rPr lang="en-US" smtClean="0"/>
              <a:t>Determine start/close dates</a:t>
            </a:r>
          </a:p>
          <a:p>
            <a:r>
              <a:rPr lang="en-US" smtClean="0"/>
              <a:t>Complete participant spreadsheet and forward to Checkpoint Administrator/HR</a:t>
            </a:r>
          </a:p>
        </p:txBody>
      </p:sp>
      <p:pic>
        <p:nvPicPr>
          <p:cNvPr id="1095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1188" y="60420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Upon Completion</a:t>
            </a:r>
          </a:p>
        </p:txBody>
      </p:sp>
      <p:sp>
        <p:nvSpPr>
          <p:cNvPr id="110595" name="Content Placeholder 2"/>
          <p:cNvSpPr>
            <a:spLocks noGrp="1"/>
          </p:cNvSpPr>
          <p:nvPr>
            <p:ph idx="1"/>
          </p:nvPr>
        </p:nvSpPr>
        <p:spPr/>
        <p:txBody>
          <a:bodyPr/>
          <a:lstStyle/>
          <a:p>
            <a:r>
              <a:rPr lang="en-US" smtClean="0"/>
              <a:t>Receive copies of Individual and Manager Reports</a:t>
            </a:r>
          </a:p>
          <a:p>
            <a:r>
              <a:rPr lang="en-US" smtClean="0"/>
              <a:t>Schedule debrief with  Checkpoint Administrator/Profiles Strategic Account Manager</a:t>
            </a:r>
          </a:p>
          <a:p>
            <a:r>
              <a:rPr lang="en-US" smtClean="0"/>
              <a:t>Schedule debrief with  Self</a:t>
            </a:r>
          </a:p>
          <a:p>
            <a:r>
              <a:rPr lang="en-US" smtClean="0"/>
              <a:t>Follow up action steps/plan with Self</a:t>
            </a:r>
          </a:p>
          <a:p>
            <a:r>
              <a:rPr lang="en-US" smtClean="0"/>
              <a:t>Set date for follow up Checkpoint</a:t>
            </a:r>
          </a:p>
        </p:txBody>
      </p:sp>
      <p:pic>
        <p:nvPicPr>
          <p:cNvPr id="1105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1188" y="60420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Getting Started</a:t>
            </a:r>
          </a:p>
        </p:txBody>
      </p:sp>
      <p:sp>
        <p:nvSpPr>
          <p:cNvPr id="111619" name="Content Placeholder 2"/>
          <p:cNvSpPr>
            <a:spLocks noGrp="1"/>
          </p:cNvSpPr>
          <p:nvPr>
            <p:ph idx="1"/>
          </p:nvPr>
        </p:nvSpPr>
        <p:spPr/>
        <p:txBody>
          <a:bodyPr/>
          <a:lstStyle/>
          <a:p>
            <a:r>
              <a:rPr lang="en-US" smtClean="0"/>
              <a:t>Determine group/management level to conduct Surveys on.</a:t>
            </a:r>
          </a:p>
          <a:p>
            <a:r>
              <a:rPr lang="en-US" smtClean="0"/>
              <a:t>Determine areas of development goals  for selected group</a:t>
            </a:r>
          </a:p>
          <a:p>
            <a:r>
              <a:rPr lang="en-US" smtClean="0"/>
              <a:t>Contact Checkpoint Administrator to  begin process</a:t>
            </a:r>
          </a:p>
        </p:txBody>
      </p:sp>
      <p:pic>
        <p:nvPicPr>
          <p:cNvPr id="11162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8513"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Upon Completion</a:t>
            </a:r>
          </a:p>
        </p:txBody>
      </p:sp>
      <p:sp>
        <p:nvSpPr>
          <p:cNvPr id="112643" name="Content Placeholder 2"/>
          <p:cNvSpPr>
            <a:spLocks noGrp="1"/>
          </p:cNvSpPr>
          <p:nvPr>
            <p:ph idx="1"/>
          </p:nvPr>
        </p:nvSpPr>
        <p:spPr/>
        <p:txBody>
          <a:bodyPr/>
          <a:lstStyle/>
          <a:p>
            <a:r>
              <a:rPr lang="en-US" smtClean="0"/>
              <a:t>Have Administrator generate Executive Reports for entire group surveyed</a:t>
            </a:r>
          </a:p>
          <a:p>
            <a:r>
              <a:rPr lang="en-US" smtClean="0"/>
              <a:t>If needed, have separate Executive Reports prepared for each level or different groups surveyed</a:t>
            </a:r>
          </a:p>
          <a:p>
            <a:r>
              <a:rPr lang="en-US" smtClean="0"/>
              <a:t>Be debriefed by administrator/Profiles Strategic Account Manager</a:t>
            </a:r>
          </a:p>
          <a:p>
            <a:r>
              <a:rPr lang="en-US" smtClean="0"/>
              <a:t>Determine action steps needed post survey</a:t>
            </a:r>
          </a:p>
          <a:p>
            <a:r>
              <a:rPr lang="en-US" smtClean="0"/>
              <a:t>If desired, present overall findings to organization</a:t>
            </a:r>
          </a:p>
        </p:txBody>
      </p:sp>
      <p:pic>
        <p:nvPicPr>
          <p:cNvPr id="11264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0198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36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1376363"/>
            <a:ext cx="47117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ETiencken\Documents\@@@Profiles International Power Points\Team Assignment1\PI%20Color%20Logo%20With%20Imagine%20Small%20Sized%20in%20JPG%20Format.jpg"/>
          <p:cNvPicPr>
            <a:picLocks noChangeAspect="1" noChangeArrowheads="1"/>
          </p:cNvPicPr>
          <p:nvPr/>
        </p:nvPicPr>
        <p:blipFill>
          <a:blip r:embed="rId4" cstate="print">
            <a:extLst/>
          </a:blip>
          <a:srcRect/>
          <a:stretch>
            <a:fillRect/>
          </a:stretch>
        </p:blipFill>
        <p:spPr bwMode="auto">
          <a:xfrm>
            <a:off x="6324600" y="140976"/>
            <a:ext cx="2718179" cy="893979"/>
          </a:xfrm>
          <a:prstGeom prst="rect">
            <a:avLst/>
          </a:prstGeom>
          <a:noFill/>
          <a:effectLst>
            <a:glow rad="139700">
              <a:schemeClr val="accent4">
                <a:satMod val="175000"/>
                <a:alpha val="40000"/>
              </a:schemeClr>
            </a:glow>
          </a:effectLs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Title 6"/>
          <p:cNvSpPr>
            <a:spLocks noGrp="1"/>
          </p:cNvSpPr>
          <p:nvPr>
            <p:ph type="title"/>
          </p:nvPr>
        </p:nvSpPr>
        <p:spPr>
          <a:xfrm>
            <a:off x="304800" y="1371600"/>
            <a:ext cx="8512175" cy="1143000"/>
          </a:xfrm>
        </p:spPr>
        <p:txBody>
          <a:bodyPr/>
          <a:lstStyle/>
          <a:p>
            <a:pPr algn="ctr" eaLnBrk="1" hangingPunct="1"/>
            <a:r>
              <a:rPr lang="en-US" smtClean="0"/>
              <a:t>Thank you!</a:t>
            </a:r>
          </a:p>
        </p:txBody>
      </p:sp>
      <p:sp>
        <p:nvSpPr>
          <p:cNvPr id="114691" name="Content Placeholder 9"/>
          <p:cNvSpPr>
            <a:spLocks noGrp="1"/>
          </p:cNvSpPr>
          <p:nvPr>
            <p:ph idx="1"/>
          </p:nvPr>
        </p:nvSpPr>
        <p:spPr/>
        <p:txBody>
          <a:bodyPr/>
          <a:lstStyle/>
          <a:p>
            <a:pPr marL="0" indent="0" eaLnBrk="1" hangingPunct="1">
              <a:buFontTx/>
              <a:buNone/>
            </a:pPr>
            <a:endParaRPr lang="en-US" smtClean="0"/>
          </a:p>
          <a:p>
            <a:pPr marL="0" indent="0" eaLnBrk="1" hangingPunct="1">
              <a:buFontTx/>
              <a:buNone/>
            </a:pPr>
            <a:endParaRPr lang="en-US" smtClean="0"/>
          </a:p>
          <a:p>
            <a:pPr marL="0" indent="0" algn="ctr" eaLnBrk="1" hangingPunct="1">
              <a:buFontTx/>
              <a:buNone/>
            </a:pPr>
            <a:endParaRPr lang="en-US" smtClean="0"/>
          </a:p>
          <a:p>
            <a:pPr marL="0" indent="0" algn="ctr" eaLnBrk="1" hangingPunct="1">
              <a:buFontTx/>
              <a:buNone/>
            </a:pPr>
            <a:r>
              <a:rPr lang="en-US" smtClean="0"/>
              <a:t>SAM’s Name</a:t>
            </a:r>
          </a:p>
          <a:p>
            <a:pPr marL="0" indent="0" algn="ctr" eaLnBrk="1" hangingPunct="1">
              <a:buFontTx/>
              <a:buNone/>
            </a:pPr>
            <a:r>
              <a:rPr lang="en-US" smtClean="0"/>
              <a:t>SAM’s Phone number</a:t>
            </a:r>
          </a:p>
          <a:p>
            <a:pPr marL="0" indent="0" algn="ctr" eaLnBrk="1" hangingPunct="1">
              <a:buFontTx/>
              <a:buNone/>
            </a:pPr>
            <a:r>
              <a:rPr lang="en-US" smtClean="0"/>
              <a:t>SAM’s email address</a:t>
            </a:r>
          </a:p>
        </p:txBody>
      </p:sp>
      <p:pic>
        <p:nvPicPr>
          <p:cNvPr id="4" name="Picture 4" descr="C:\Users\ETiencken\Documents\@@@Profiles International Power Points\Team Assignment1\PI%20Color%20Logo%20With%20Imagine%20Small%20Sized%20in%20JPG%20Format.jpg"/>
          <p:cNvPicPr>
            <a:picLocks noChangeAspect="1" noChangeArrowheads="1"/>
          </p:cNvPicPr>
          <p:nvPr/>
        </p:nvPicPr>
        <p:blipFill>
          <a:blip r:embed="rId3" cstate="print">
            <a:extLst/>
          </a:blip>
          <a:srcRect/>
          <a:stretch>
            <a:fillRect/>
          </a:stretch>
        </p:blipFill>
        <p:spPr bwMode="auto">
          <a:xfrm>
            <a:off x="6324600" y="140976"/>
            <a:ext cx="2718179" cy="893979"/>
          </a:xfrm>
          <a:prstGeom prst="rect">
            <a:avLst/>
          </a:prstGeom>
          <a:noFill/>
          <a:effectLst>
            <a:glow rad="139700">
              <a:schemeClr val="accent4">
                <a:satMod val="175000"/>
                <a:alpha val="40000"/>
              </a:schemeClr>
            </a:glow>
          </a:effectLst>
          <a:extLst/>
        </p:spPr>
      </p:pic>
      <p:sp>
        <p:nvSpPr>
          <p:cNvPr id="114693" name="TextBox 1"/>
          <p:cNvSpPr txBox="1">
            <a:spLocks noChangeArrowheads="1"/>
          </p:cNvSpPr>
          <p:nvPr/>
        </p:nvSpPr>
        <p:spPr bwMode="auto">
          <a:xfrm>
            <a:off x="-12700" y="304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a:t>Client Logo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CheckPoint 360°</a:t>
            </a:r>
            <a:r>
              <a:rPr lang="en-US" baseline="30000" smtClean="0"/>
              <a:t>™ </a:t>
            </a:r>
            <a:r>
              <a:rPr lang="en-US" smtClean="0"/>
              <a:t>System</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62950" y="61436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CheckPoint 360°</a:t>
            </a:r>
            <a:r>
              <a:rPr lang="en-US" baseline="30000" smtClean="0"/>
              <a:t>™ </a:t>
            </a:r>
            <a:r>
              <a:rPr lang="en-US" smtClean="0"/>
              <a:t>System</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276"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3588" y="61658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CheckPoint 360°</a:t>
            </a:r>
            <a:r>
              <a:rPr lang="en-US" baseline="30000" smtClean="0"/>
              <a:t>™ </a:t>
            </a:r>
            <a:r>
              <a:rPr lang="en-US" smtClean="0"/>
              <a:t>System</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200400" y="3200400"/>
            <a:ext cx="2514600" cy="1143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accent3"/>
                </a:solidFill>
              </a:rPr>
              <a:t>In an easy to administer process!</a:t>
            </a:r>
          </a:p>
        </p:txBody>
      </p:sp>
      <p:pic>
        <p:nvPicPr>
          <p:cNvPr id="5530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608647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35.4|1.6|3.3|2.9"/>
</p:tagLst>
</file>

<file path=ppt/theme/theme1.xml><?xml version="1.0" encoding="utf-8"?>
<a:theme xmlns:a="http://schemas.openxmlformats.org/drawingml/2006/main" name="2_PPP_SGENE_TXT_Firetruck_Sig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PPP_SGENE_TXT_Firetruck_Sig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P_SHOLI_TXT_ThankYouBusiness">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FD3F94-B76D-403B-ACE7-003C72AB0434}"/>
</file>

<file path=customXml/itemProps2.xml><?xml version="1.0" encoding="utf-8"?>
<ds:datastoreItem xmlns:ds="http://schemas.openxmlformats.org/officeDocument/2006/customXml" ds:itemID="{A53D2142-0243-4E7C-86C8-B3134617FB38}"/>
</file>

<file path=docProps/app.xml><?xml version="1.0" encoding="utf-8"?>
<Properties xmlns="http://schemas.openxmlformats.org/officeDocument/2006/extended-properties" xmlns:vt="http://schemas.openxmlformats.org/officeDocument/2006/docPropsVTypes">
  <TotalTime>0</TotalTime>
  <Words>4049</Words>
  <Application>Microsoft Office PowerPoint</Application>
  <PresentationFormat>画面に合わせる (4:3)</PresentationFormat>
  <Paragraphs>541</Paragraphs>
  <Slides>67</Slides>
  <Notes>24</Notes>
  <HiddenSlides>0</HiddenSlides>
  <MMClips>0</MMClips>
  <ScaleCrop>false</ScaleCrop>
  <HeadingPairs>
    <vt:vector size="6" baseType="variant">
      <vt:variant>
        <vt:lpstr>使用されているフォント</vt:lpstr>
      </vt:variant>
      <vt:variant>
        <vt:i4>4</vt:i4>
      </vt:variant>
      <vt:variant>
        <vt:lpstr>テーマ</vt:lpstr>
      </vt:variant>
      <vt:variant>
        <vt:i4>4</vt:i4>
      </vt:variant>
      <vt:variant>
        <vt:lpstr>スライド タイトル</vt:lpstr>
      </vt:variant>
      <vt:variant>
        <vt:i4>67</vt:i4>
      </vt:variant>
    </vt:vector>
  </HeadingPairs>
  <TitlesOfParts>
    <vt:vector size="75" baseType="lpstr">
      <vt:lpstr>Wingdings</vt:lpstr>
      <vt:lpstr>Times New Roman</vt:lpstr>
      <vt:lpstr>Arial</vt:lpstr>
      <vt:lpstr>Calibri</vt:lpstr>
      <vt:lpstr>2_PPP_SGENE_TXT_Firetruck_Sign</vt:lpstr>
      <vt:lpstr>5_PPP_SGENE_TXT_Firetruck_Sign</vt:lpstr>
      <vt:lpstr>Custom Design</vt:lpstr>
      <vt:lpstr>PPP_SHOLI_TXT_ThankYouBusiness</vt:lpstr>
      <vt:lpstr>CheckPoint 360°TM</vt:lpstr>
      <vt:lpstr>Just for you: the user </vt:lpstr>
      <vt:lpstr>Just for you: the user  </vt:lpstr>
      <vt:lpstr>Who are we?</vt:lpstr>
      <vt:lpstr>What can  CheckPoint 360°TM do for YOU?</vt:lpstr>
      <vt:lpstr>PowerPoint プレゼンテーション</vt:lpstr>
      <vt:lpstr>CheckPoint 360°™ System</vt:lpstr>
      <vt:lpstr>CheckPoint 360°™ System</vt:lpstr>
      <vt:lpstr>CheckPoint 360°™ System</vt:lpstr>
      <vt:lpstr>Objectives</vt:lpstr>
      <vt:lpstr>What is the  CheckPoint 360°TM ?</vt:lpstr>
      <vt:lpstr>CheckPoint 360°™</vt:lpstr>
      <vt:lpstr>CheckPoint 360°TM System</vt:lpstr>
      <vt:lpstr>Observed Behaviors</vt:lpstr>
      <vt:lpstr>Confidentiality</vt:lpstr>
      <vt:lpstr>What we don’t want to hear!</vt:lpstr>
      <vt:lpstr>What does the CheckPoint 360°TM  Measure?</vt:lpstr>
      <vt:lpstr>Key Skill Sets</vt:lpstr>
      <vt:lpstr> What else does it measure?</vt:lpstr>
      <vt:lpstr>Key Skill Sets</vt:lpstr>
      <vt:lpstr>Universal Management Competencies</vt:lpstr>
      <vt:lpstr>Universal Management Competencies</vt:lpstr>
      <vt:lpstr>Universal Management Competencies</vt:lpstr>
      <vt:lpstr>Universal Management Competencies</vt:lpstr>
      <vt:lpstr>Universal Management Competencies</vt:lpstr>
      <vt:lpstr> Communication </vt:lpstr>
      <vt:lpstr>Leadership</vt:lpstr>
      <vt:lpstr>Adaptability</vt:lpstr>
      <vt:lpstr>Relationships</vt:lpstr>
      <vt:lpstr>Task Management</vt:lpstr>
      <vt:lpstr>Production</vt:lpstr>
      <vt:lpstr>Development of Others</vt:lpstr>
      <vt:lpstr>Personal Development</vt:lpstr>
      <vt:lpstr>Leadership Charisma</vt:lpstr>
      <vt:lpstr>Frequency of Observed Behavior</vt:lpstr>
      <vt:lpstr>CheckPoint 360°TM reports</vt:lpstr>
      <vt:lpstr>CheckPoint 360°TM Reports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Sample Applications</vt:lpstr>
      <vt:lpstr>Demonstrated Results</vt:lpstr>
      <vt:lpstr>Getting Started</vt:lpstr>
      <vt:lpstr>Upon Completion</vt:lpstr>
      <vt:lpstr>Getting Started</vt:lpstr>
      <vt:lpstr>Upon Completion</vt:lpstr>
      <vt:lpstr>Getting Started</vt:lpstr>
      <vt:lpstr>Upon Completion</vt:lpstr>
      <vt:lpstr>PowerPoint プレゼンテーション</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2014-09-17T06:18:09Z</dcterms:created>
  <dcterms:modified xsi:type="dcterms:W3CDTF">2014-09-17T06:18:37Z</dcterms:modified>
</cp:coreProperties>
</file>