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Masters/slideMaster2.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3.xml" ContentType="application/vnd.openxmlformats-officedocument.presentationml.slideMaster+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4796" r:id="rId1"/>
    <p:sldMasterId id="2147484808" r:id="rId2"/>
    <p:sldMasterId id="2147484830" r:id="rId3"/>
  </p:sldMasterIdLst>
  <p:notesMasterIdLst>
    <p:notesMasterId r:id="rId38"/>
  </p:notesMasterIdLst>
  <p:handoutMasterIdLst>
    <p:handoutMasterId r:id="rId39"/>
  </p:handoutMasterIdLst>
  <p:sldIdLst>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Lst>
  <p:sldSz cx="9144000" cy="6858000" type="screen4x3"/>
  <p:notesSz cx="6807200" cy="9939338"/>
  <p:embeddedFontLst>
    <p:embeddedFont>
      <p:font typeface="Calibri" panose="020F05020202040302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Helvetica" panose="020B0604020202020204" pitchFamily="3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FF33CC"/>
    <a:srgbClr val="6600CC"/>
    <a:srgbClr val="6A2404"/>
    <a:srgbClr val="FFFFFF"/>
    <a:srgbClr val="0066FF"/>
    <a:srgbClr val="0099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8" autoAdjust="0"/>
    <p:restoredTop sz="94710" autoAdjust="0"/>
  </p:normalViewPr>
  <p:slideViewPr>
    <p:cSldViewPr>
      <p:cViewPr varScale="1">
        <p:scale>
          <a:sx n="74" d="100"/>
          <a:sy n="74"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638"/>
    </p:cViewPr>
  </p:sorterViewPr>
  <p:notesViewPr>
    <p:cSldViewPr>
      <p:cViewPr varScale="1">
        <p:scale>
          <a:sx n="55" d="100"/>
          <a:sy n="55" d="100"/>
        </p:scale>
        <p:origin x="19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customXml" Target="../customXml/item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D412A-060B-420C-9ABD-96B3F9D167EB}" type="doc">
      <dgm:prSet loTypeId="urn:microsoft.com/office/officeart/2005/8/layout/chevron1" loCatId="process" qsTypeId="urn:microsoft.com/office/officeart/2005/8/quickstyle/simple1" qsCatId="simple" csTypeId="urn:microsoft.com/office/officeart/2005/8/colors/accent1_2" csCatId="accent1" phldr="1"/>
      <dgm:spPr/>
    </dgm:pt>
    <dgm:pt modelId="{C6EAA17A-05FE-4795-9716-8DE79DF34400}">
      <dgm:prSet phldrT="[Text]"/>
      <dgm:spPr/>
      <dgm:t>
        <a:bodyPr/>
        <a:lstStyle/>
        <a:p>
          <a:r>
            <a:rPr lang="en-US" dirty="0" smtClean="0"/>
            <a:t>ADAPT	</a:t>
          </a:r>
          <a:endParaRPr lang="en-US" dirty="0"/>
        </a:p>
      </dgm:t>
    </dgm:pt>
    <dgm:pt modelId="{28BD5A83-C140-47CB-B35B-A6FE7D067978}" type="parTrans" cxnId="{64DC43DB-964A-451E-B41E-DD44DAE6413A}">
      <dgm:prSet/>
      <dgm:spPr/>
      <dgm:t>
        <a:bodyPr/>
        <a:lstStyle/>
        <a:p>
          <a:endParaRPr lang="en-US"/>
        </a:p>
      </dgm:t>
    </dgm:pt>
    <dgm:pt modelId="{153783DC-A8F7-4B1B-A39A-750405380185}" type="sibTrans" cxnId="{64DC43DB-964A-451E-B41E-DD44DAE6413A}">
      <dgm:prSet/>
      <dgm:spPr/>
      <dgm:t>
        <a:bodyPr/>
        <a:lstStyle/>
        <a:p>
          <a:endParaRPr lang="en-US"/>
        </a:p>
      </dgm:t>
    </dgm:pt>
    <dgm:pt modelId="{5A244A52-DE83-4628-893F-B118C46757D7}">
      <dgm:prSet phldrT="[Text]"/>
      <dgm:spPr/>
      <dgm:t>
        <a:bodyPr/>
        <a:lstStyle/>
        <a:p>
          <a:r>
            <a:rPr lang="en-US" dirty="0" smtClean="0"/>
            <a:t>CATALYSE</a:t>
          </a:r>
          <a:endParaRPr lang="en-US" dirty="0"/>
        </a:p>
      </dgm:t>
    </dgm:pt>
    <dgm:pt modelId="{70714476-3D89-4631-8BB9-FC8D4B6B66FF}" type="parTrans" cxnId="{DC16DC17-B7DD-4175-A3C7-2F6A554886FF}">
      <dgm:prSet/>
      <dgm:spPr/>
      <dgm:t>
        <a:bodyPr/>
        <a:lstStyle/>
        <a:p>
          <a:endParaRPr lang="en-US"/>
        </a:p>
      </dgm:t>
    </dgm:pt>
    <dgm:pt modelId="{5AD9572E-F677-49A5-89C5-D21A885554C9}" type="sibTrans" cxnId="{DC16DC17-B7DD-4175-A3C7-2F6A554886FF}">
      <dgm:prSet/>
      <dgm:spPr/>
      <dgm:t>
        <a:bodyPr/>
        <a:lstStyle/>
        <a:p>
          <a:endParaRPr lang="en-US"/>
        </a:p>
      </dgm:t>
    </dgm:pt>
    <dgm:pt modelId="{C0ED09AE-2F6F-48EC-97D5-EC5DC2AE186A}">
      <dgm:prSet phldrT="[Text]"/>
      <dgm:spPr/>
      <dgm:t>
        <a:bodyPr/>
        <a:lstStyle/>
        <a:p>
          <a:r>
            <a:rPr lang="en-US" dirty="0" smtClean="0"/>
            <a:t>TRANSFORM</a:t>
          </a:r>
          <a:endParaRPr lang="en-US" dirty="0"/>
        </a:p>
      </dgm:t>
    </dgm:pt>
    <dgm:pt modelId="{2A6AB6CA-9B87-4A91-BD14-71F226E6D825}" type="parTrans" cxnId="{7DE90BC6-A59E-4606-9B72-E71C34105E56}">
      <dgm:prSet/>
      <dgm:spPr/>
      <dgm:t>
        <a:bodyPr/>
        <a:lstStyle/>
        <a:p>
          <a:endParaRPr lang="en-US"/>
        </a:p>
      </dgm:t>
    </dgm:pt>
    <dgm:pt modelId="{FFB6E6A4-ADF1-4EA2-B57A-9D8A4207CA27}" type="sibTrans" cxnId="{7DE90BC6-A59E-4606-9B72-E71C34105E56}">
      <dgm:prSet/>
      <dgm:spPr/>
      <dgm:t>
        <a:bodyPr/>
        <a:lstStyle/>
        <a:p>
          <a:endParaRPr lang="en-US"/>
        </a:p>
      </dgm:t>
    </dgm:pt>
    <dgm:pt modelId="{B298CF10-4526-48A7-A11B-C135D214ABD4}" type="pres">
      <dgm:prSet presAssocID="{0EDD412A-060B-420C-9ABD-96B3F9D167EB}" presName="Name0" presStyleCnt="0">
        <dgm:presLayoutVars>
          <dgm:dir/>
          <dgm:animLvl val="lvl"/>
          <dgm:resizeHandles val="exact"/>
        </dgm:presLayoutVars>
      </dgm:prSet>
      <dgm:spPr/>
    </dgm:pt>
    <dgm:pt modelId="{C2CBB9B5-D488-40BE-9EF8-FEEB9075C948}" type="pres">
      <dgm:prSet presAssocID="{C6EAA17A-05FE-4795-9716-8DE79DF34400}" presName="parTxOnly" presStyleLbl="node1" presStyleIdx="0" presStyleCnt="3">
        <dgm:presLayoutVars>
          <dgm:chMax val="0"/>
          <dgm:chPref val="0"/>
          <dgm:bulletEnabled val="1"/>
        </dgm:presLayoutVars>
      </dgm:prSet>
      <dgm:spPr/>
      <dgm:t>
        <a:bodyPr/>
        <a:lstStyle/>
        <a:p>
          <a:endParaRPr lang="en-US"/>
        </a:p>
      </dgm:t>
    </dgm:pt>
    <dgm:pt modelId="{9CCB1205-738B-4653-BE2D-8605DAD56DCD}" type="pres">
      <dgm:prSet presAssocID="{153783DC-A8F7-4B1B-A39A-750405380185}" presName="parTxOnlySpace" presStyleCnt="0"/>
      <dgm:spPr/>
    </dgm:pt>
    <dgm:pt modelId="{98D7A3F0-583E-4EFF-AA21-D8AFD5246887}" type="pres">
      <dgm:prSet presAssocID="{5A244A52-DE83-4628-893F-B118C46757D7}" presName="parTxOnly" presStyleLbl="node1" presStyleIdx="1" presStyleCnt="3">
        <dgm:presLayoutVars>
          <dgm:chMax val="0"/>
          <dgm:chPref val="0"/>
          <dgm:bulletEnabled val="1"/>
        </dgm:presLayoutVars>
      </dgm:prSet>
      <dgm:spPr/>
      <dgm:t>
        <a:bodyPr/>
        <a:lstStyle/>
        <a:p>
          <a:endParaRPr lang="en-US"/>
        </a:p>
      </dgm:t>
    </dgm:pt>
    <dgm:pt modelId="{101E832B-5601-477F-8D87-3DA330C022D3}" type="pres">
      <dgm:prSet presAssocID="{5AD9572E-F677-49A5-89C5-D21A885554C9}" presName="parTxOnlySpace" presStyleCnt="0"/>
      <dgm:spPr/>
    </dgm:pt>
    <dgm:pt modelId="{AD3391C2-C268-415F-A31E-5ABE5D0547CC}" type="pres">
      <dgm:prSet presAssocID="{C0ED09AE-2F6F-48EC-97D5-EC5DC2AE186A}" presName="parTxOnly" presStyleLbl="node1" presStyleIdx="2" presStyleCnt="3">
        <dgm:presLayoutVars>
          <dgm:chMax val="0"/>
          <dgm:chPref val="0"/>
          <dgm:bulletEnabled val="1"/>
        </dgm:presLayoutVars>
      </dgm:prSet>
      <dgm:spPr/>
      <dgm:t>
        <a:bodyPr/>
        <a:lstStyle/>
        <a:p>
          <a:endParaRPr lang="en-US"/>
        </a:p>
      </dgm:t>
    </dgm:pt>
  </dgm:ptLst>
  <dgm:cxnLst>
    <dgm:cxn modelId="{7DE90BC6-A59E-4606-9B72-E71C34105E56}" srcId="{0EDD412A-060B-420C-9ABD-96B3F9D167EB}" destId="{C0ED09AE-2F6F-48EC-97D5-EC5DC2AE186A}" srcOrd="2" destOrd="0" parTransId="{2A6AB6CA-9B87-4A91-BD14-71F226E6D825}" sibTransId="{FFB6E6A4-ADF1-4EA2-B57A-9D8A4207CA27}"/>
    <dgm:cxn modelId="{046AFE87-9683-49BB-8432-D6A8B7276223}" type="presOf" srcId="{0EDD412A-060B-420C-9ABD-96B3F9D167EB}" destId="{B298CF10-4526-48A7-A11B-C135D214ABD4}" srcOrd="0" destOrd="0" presId="urn:microsoft.com/office/officeart/2005/8/layout/chevron1"/>
    <dgm:cxn modelId="{506A4A9E-10F0-463F-B32F-351810379343}" type="presOf" srcId="{5A244A52-DE83-4628-893F-B118C46757D7}" destId="{98D7A3F0-583E-4EFF-AA21-D8AFD5246887}" srcOrd="0" destOrd="0" presId="urn:microsoft.com/office/officeart/2005/8/layout/chevron1"/>
    <dgm:cxn modelId="{DC16DC17-B7DD-4175-A3C7-2F6A554886FF}" srcId="{0EDD412A-060B-420C-9ABD-96B3F9D167EB}" destId="{5A244A52-DE83-4628-893F-B118C46757D7}" srcOrd="1" destOrd="0" parTransId="{70714476-3D89-4631-8BB9-FC8D4B6B66FF}" sibTransId="{5AD9572E-F677-49A5-89C5-D21A885554C9}"/>
    <dgm:cxn modelId="{64DC43DB-964A-451E-B41E-DD44DAE6413A}" srcId="{0EDD412A-060B-420C-9ABD-96B3F9D167EB}" destId="{C6EAA17A-05FE-4795-9716-8DE79DF34400}" srcOrd="0" destOrd="0" parTransId="{28BD5A83-C140-47CB-B35B-A6FE7D067978}" sibTransId="{153783DC-A8F7-4B1B-A39A-750405380185}"/>
    <dgm:cxn modelId="{02EA54ED-0D4B-4C29-9782-257B46D749C7}" type="presOf" srcId="{C0ED09AE-2F6F-48EC-97D5-EC5DC2AE186A}" destId="{AD3391C2-C268-415F-A31E-5ABE5D0547CC}" srcOrd="0" destOrd="0" presId="urn:microsoft.com/office/officeart/2005/8/layout/chevron1"/>
    <dgm:cxn modelId="{47CD8F52-5143-4BC8-90A9-9C19F57D5355}" type="presOf" srcId="{C6EAA17A-05FE-4795-9716-8DE79DF34400}" destId="{C2CBB9B5-D488-40BE-9EF8-FEEB9075C948}" srcOrd="0" destOrd="0" presId="urn:microsoft.com/office/officeart/2005/8/layout/chevron1"/>
    <dgm:cxn modelId="{519426BB-7C0C-4250-9E7C-BA8F9D7D846E}" type="presParOf" srcId="{B298CF10-4526-48A7-A11B-C135D214ABD4}" destId="{C2CBB9B5-D488-40BE-9EF8-FEEB9075C948}" srcOrd="0" destOrd="0" presId="urn:microsoft.com/office/officeart/2005/8/layout/chevron1"/>
    <dgm:cxn modelId="{531D7C77-016A-4AE5-A237-0BBB4A10D14C}" type="presParOf" srcId="{B298CF10-4526-48A7-A11B-C135D214ABD4}" destId="{9CCB1205-738B-4653-BE2D-8605DAD56DCD}" srcOrd="1" destOrd="0" presId="urn:microsoft.com/office/officeart/2005/8/layout/chevron1"/>
    <dgm:cxn modelId="{FAA15016-7E22-463A-B185-7092F9620A55}" type="presParOf" srcId="{B298CF10-4526-48A7-A11B-C135D214ABD4}" destId="{98D7A3F0-583E-4EFF-AA21-D8AFD5246887}" srcOrd="2" destOrd="0" presId="urn:microsoft.com/office/officeart/2005/8/layout/chevron1"/>
    <dgm:cxn modelId="{59B3A7F2-4764-4AF4-AC2C-B7DD2F77FBDA}" type="presParOf" srcId="{B298CF10-4526-48A7-A11B-C135D214ABD4}" destId="{101E832B-5601-477F-8D87-3DA330C022D3}" srcOrd="3" destOrd="0" presId="urn:microsoft.com/office/officeart/2005/8/layout/chevron1"/>
    <dgm:cxn modelId="{9283BE4E-73E3-489C-A952-DD889D8F0F1F}" type="presParOf" srcId="{B298CF10-4526-48A7-A11B-C135D214ABD4}" destId="{AD3391C2-C268-415F-A31E-5ABE5D0547CC}"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BB9B5-D488-40BE-9EF8-FEEB9075C948}">
      <dsp:nvSpPr>
        <dsp:cNvPr id="0" name=""/>
        <dsp:cNvSpPr/>
      </dsp:nvSpPr>
      <dsp:spPr>
        <a:xfrm>
          <a:off x="2232" y="65633"/>
          <a:ext cx="2719833" cy="10879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ADAPT	</a:t>
          </a:r>
          <a:endParaRPr lang="en-US" sz="1900" kern="1200" dirty="0"/>
        </a:p>
      </dsp:txBody>
      <dsp:txXfrm>
        <a:off x="546199" y="65633"/>
        <a:ext cx="1631900" cy="1087933"/>
      </dsp:txXfrm>
    </dsp:sp>
    <dsp:sp modelId="{98D7A3F0-583E-4EFF-AA21-D8AFD5246887}">
      <dsp:nvSpPr>
        <dsp:cNvPr id="0" name=""/>
        <dsp:cNvSpPr/>
      </dsp:nvSpPr>
      <dsp:spPr>
        <a:xfrm>
          <a:off x="2450083" y="65633"/>
          <a:ext cx="2719833" cy="10879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CATALYSE</a:t>
          </a:r>
          <a:endParaRPr lang="en-US" sz="1900" kern="1200" dirty="0"/>
        </a:p>
      </dsp:txBody>
      <dsp:txXfrm>
        <a:off x="2994050" y="65633"/>
        <a:ext cx="1631900" cy="1087933"/>
      </dsp:txXfrm>
    </dsp:sp>
    <dsp:sp modelId="{AD3391C2-C268-415F-A31E-5ABE5D0547CC}">
      <dsp:nvSpPr>
        <dsp:cNvPr id="0" name=""/>
        <dsp:cNvSpPr/>
      </dsp:nvSpPr>
      <dsp:spPr>
        <a:xfrm>
          <a:off x="4897933" y="65633"/>
          <a:ext cx="2719833" cy="10879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TRANSFORM</a:t>
          </a:r>
          <a:endParaRPr lang="en-US" sz="1900" kern="1200" dirty="0"/>
        </a:p>
      </dsp:txBody>
      <dsp:txXfrm>
        <a:off x="5441900" y="65633"/>
        <a:ext cx="1631900" cy="10879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AD37917-875A-4AED-9CA6-946C7F4E7F0C}" type="slidenum">
              <a:rPr kumimoji="1" lang="ja-JP" altLang="en-US" smtClean="0"/>
              <a:t>‹#›</a:t>
            </a:fld>
            <a:endParaRPr kumimoji="1" lang="ja-JP" altLang="en-US"/>
          </a:p>
        </p:txBody>
      </p:sp>
    </p:spTree>
    <p:extLst>
      <p:ext uri="{BB962C8B-B14F-4D97-AF65-F5344CB8AC3E}">
        <p14:creationId xmlns:p14="http://schemas.microsoft.com/office/powerpoint/2010/main" val="405711835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5690" tIns="47845" rIns="95690" bIns="47845" rtlCol="0"/>
          <a:lstStyle>
            <a:lvl1pPr algn="l">
              <a:defRPr sz="1300"/>
            </a:lvl1pPr>
          </a:lstStyle>
          <a:p>
            <a:pPr>
              <a:defRPr/>
            </a:pPr>
            <a:endParaRPr lang="en-US"/>
          </a:p>
        </p:txBody>
      </p:sp>
      <p:sp>
        <p:nvSpPr>
          <p:cNvPr id="3" name="Date Placeholder 2"/>
          <p:cNvSpPr>
            <a:spLocks noGrp="1"/>
          </p:cNvSpPr>
          <p:nvPr>
            <p:ph type="dt" idx="1"/>
          </p:nvPr>
        </p:nvSpPr>
        <p:spPr>
          <a:xfrm>
            <a:off x="3855839" y="0"/>
            <a:ext cx="2949787" cy="496967"/>
          </a:xfrm>
          <a:prstGeom prst="rect">
            <a:avLst/>
          </a:prstGeom>
        </p:spPr>
        <p:txBody>
          <a:bodyPr vert="horz" lIns="95690" tIns="47845" rIns="95690" bIns="47845" rtlCol="0"/>
          <a:lstStyle>
            <a:lvl1pPr algn="r">
              <a:defRPr sz="1300"/>
            </a:lvl1pPr>
          </a:lstStyle>
          <a:p>
            <a:pPr>
              <a:defRPr/>
            </a:pPr>
            <a:endParaRPr lang="en-US"/>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5690" tIns="47845" rIns="95690" bIns="47845" rtlCol="0" anchor="ctr"/>
          <a:lstStyle/>
          <a:p>
            <a:pPr lvl="0"/>
            <a:endParaRPr lang="en-US" noProof="0" smtClean="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5690" tIns="47845" rIns="95690" bIns="4784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5690" tIns="47845" rIns="95690" bIns="47845"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855839" y="9440646"/>
            <a:ext cx="2949787" cy="496967"/>
          </a:xfrm>
          <a:prstGeom prst="rect">
            <a:avLst/>
          </a:prstGeom>
        </p:spPr>
        <p:txBody>
          <a:bodyPr vert="horz" lIns="95690" tIns="47845" rIns="95690" bIns="47845" rtlCol="0" anchor="b"/>
          <a:lstStyle>
            <a:lvl1pPr algn="r">
              <a:defRPr sz="1300"/>
            </a:lvl1pPr>
          </a:lstStyle>
          <a:p>
            <a:pPr>
              <a:defRPr/>
            </a:pPr>
            <a:fld id="{7D1F2C06-255C-4751-B0CE-09BCD071A19B}" type="slidenum">
              <a:rPr lang="en-US"/>
              <a:pPr>
                <a:defRPr/>
              </a:pPr>
              <a:t>‹#›</a:t>
            </a:fld>
            <a:endParaRPr lang="en-US"/>
          </a:p>
        </p:txBody>
      </p:sp>
    </p:spTree>
    <p:extLst>
      <p:ext uri="{BB962C8B-B14F-4D97-AF65-F5344CB8AC3E}">
        <p14:creationId xmlns:p14="http://schemas.microsoft.com/office/powerpoint/2010/main" val="34561380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0C609-A8B8-47BE-9E75-C07C3999405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8315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10</a:t>
            </a:fld>
            <a:endParaRPr lang="en-US" smtClean="0">
              <a:solidFill>
                <a:prstClr val="black"/>
              </a:solidFill>
            </a:endParaRPr>
          </a:p>
        </p:txBody>
      </p:sp>
    </p:spTree>
    <p:extLst>
      <p:ext uri="{BB962C8B-B14F-4D97-AF65-F5344CB8AC3E}">
        <p14:creationId xmlns:p14="http://schemas.microsoft.com/office/powerpoint/2010/main" val="257235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11</a:t>
            </a:fld>
            <a:endParaRPr lang="en-US" smtClean="0">
              <a:solidFill>
                <a:prstClr val="black"/>
              </a:solidFill>
            </a:endParaRPr>
          </a:p>
        </p:txBody>
      </p:sp>
    </p:spTree>
    <p:extLst>
      <p:ext uri="{BB962C8B-B14F-4D97-AF65-F5344CB8AC3E}">
        <p14:creationId xmlns:p14="http://schemas.microsoft.com/office/powerpoint/2010/main" val="34196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12</a:t>
            </a:fld>
            <a:endParaRPr lang="en-US" smtClean="0">
              <a:solidFill>
                <a:prstClr val="black"/>
              </a:solidFill>
            </a:endParaRPr>
          </a:p>
        </p:txBody>
      </p:sp>
    </p:spTree>
    <p:extLst>
      <p:ext uri="{BB962C8B-B14F-4D97-AF65-F5344CB8AC3E}">
        <p14:creationId xmlns:p14="http://schemas.microsoft.com/office/powerpoint/2010/main" val="148876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13</a:t>
            </a:fld>
            <a:endParaRPr lang="en-US" smtClean="0">
              <a:solidFill>
                <a:prstClr val="black"/>
              </a:solidFill>
            </a:endParaRPr>
          </a:p>
        </p:txBody>
      </p:sp>
    </p:spTree>
    <p:extLst>
      <p:ext uri="{BB962C8B-B14F-4D97-AF65-F5344CB8AC3E}">
        <p14:creationId xmlns:p14="http://schemas.microsoft.com/office/powerpoint/2010/main" val="233022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14</a:t>
            </a:fld>
            <a:endParaRPr lang="en-US" smtClean="0">
              <a:solidFill>
                <a:prstClr val="black"/>
              </a:solidFill>
            </a:endParaRPr>
          </a:p>
        </p:txBody>
      </p:sp>
    </p:spTree>
    <p:extLst>
      <p:ext uri="{BB962C8B-B14F-4D97-AF65-F5344CB8AC3E}">
        <p14:creationId xmlns:p14="http://schemas.microsoft.com/office/powerpoint/2010/main" val="309814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16</a:t>
            </a:fld>
            <a:endParaRPr lang="en-US" smtClean="0">
              <a:solidFill>
                <a:prstClr val="black"/>
              </a:solidFill>
            </a:endParaRPr>
          </a:p>
        </p:txBody>
      </p:sp>
    </p:spTree>
    <p:extLst>
      <p:ext uri="{BB962C8B-B14F-4D97-AF65-F5344CB8AC3E}">
        <p14:creationId xmlns:p14="http://schemas.microsoft.com/office/powerpoint/2010/main" val="381734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17</a:t>
            </a:fld>
            <a:endParaRPr lang="en-US" smtClean="0">
              <a:solidFill>
                <a:prstClr val="black"/>
              </a:solidFill>
            </a:endParaRPr>
          </a:p>
        </p:txBody>
      </p:sp>
    </p:spTree>
    <p:extLst>
      <p:ext uri="{BB962C8B-B14F-4D97-AF65-F5344CB8AC3E}">
        <p14:creationId xmlns:p14="http://schemas.microsoft.com/office/powerpoint/2010/main" val="326803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18</a:t>
            </a:fld>
            <a:endParaRPr lang="en-US" smtClean="0">
              <a:solidFill>
                <a:prstClr val="black"/>
              </a:solidFill>
            </a:endParaRPr>
          </a:p>
        </p:txBody>
      </p:sp>
    </p:spTree>
    <p:extLst>
      <p:ext uri="{BB962C8B-B14F-4D97-AF65-F5344CB8AC3E}">
        <p14:creationId xmlns:p14="http://schemas.microsoft.com/office/powerpoint/2010/main" val="340889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19</a:t>
            </a:fld>
            <a:endParaRPr lang="en-US" smtClean="0">
              <a:solidFill>
                <a:prstClr val="black"/>
              </a:solidFill>
            </a:endParaRPr>
          </a:p>
        </p:txBody>
      </p:sp>
    </p:spTree>
    <p:extLst>
      <p:ext uri="{BB962C8B-B14F-4D97-AF65-F5344CB8AC3E}">
        <p14:creationId xmlns:p14="http://schemas.microsoft.com/office/powerpoint/2010/main" val="406364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20</a:t>
            </a:fld>
            <a:endParaRPr lang="en-US" smtClean="0">
              <a:solidFill>
                <a:prstClr val="black"/>
              </a:solidFill>
            </a:endParaRPr>
          </a:p>
        </p:txBody>
      </p:sp>
    </p:spTree>
    <p:extLst>
      <p:ext uri="{BB962C8B-B14F-4D97-AF65-F5344CB8AC3E}">
        <p14:creationId xmlns:p14="http://schemas.microsoft.com/office/powerpoint/2010/main" val="51893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a:t>
            </a:fld>
            <a:endParaRPr lang="en-US" smtClean="0">
              <a:solidFill>
                <a:prstClr val="black"/>
              </a:solidFill>
            </a:endParaRPr>
          </a:p>
        </p:txBody>
      </p:sp>
    </p:spTree>
    <p:extLst>
      <p:ext uri="{BB962C8B-B14F-4D97-AF65-F5344CB8AC3E}">
        <p14:creationId xmlns:p14="http://schemas.microsoft.com/office/powerpoint/2010/main" val="288588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21</a:t>
            </a:fld>
            <a:endParaRPr lang="en-US" smtClean="0">
              <a:solidFill>
                <a:prstClr val="black"/>
              </a:solidFill>
            </a:endParaRPr>
          </a:p>
        </p:txBody>
      </p:sp>
    </p:spTree>
    <p:extLst>
      <p:ext uri="{BB962C8B-B14F-4D97-AF65-F5344CB8AC3E}">
        <p14:creationId xmlns:p14="http://schemas.microsoft.com/office/powerpoint/2010/main" val="69683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22</a:t>
            </a:fld>
            <a:endParaRPr lang="en-US" smtClean="0">
              <a:solidFill>
                <a:prstClr val="black"/>
              </a:solidFill>
            </a:endParaRPr>
          </a:p>
        </p:txBody>
      </p:sp>
    </p:spTree>
    <p:extLst>
      <p:ext uri="{BB962C8B-B14F-4D97-AF65-F5344CB8AC3E}">
        <p14:creationId xmlns:p14="http://schemas.microsoft.com/office/powerpoint/2010/main" val="853791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23</a:t>
            </a:fld>
            <a:endParaRPr lang="en-US" smtClean="0">
              <a:solidFill>
                <a:prstClr val="black"/>
              </a:solidFill>
            </a:endParaRPr>
          </a:p>
        </p:txBody>
      </p:sp>
    </p:spTree>
    <p:extLst>
      <p:ext uri="{BB962C8B-B14F-4D97-AF65-F5344CB8AC3E}">
        <p14:creationId xmlns:p14="http://schemas.microsoft.com/office/powerpoint/2010/main" val="3406043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24</a:t>
            </a:fld>
            <a:endParaRPr lang="en-US" smtClean="0">
              <a:solidFill>
                <a:prstClr val="black"/>
              </a:solidFill>
            </a:endParaRPr>
          </a:p>
        </p:txBody>
      </p:sp>
    </p:spTree>
    <p:extLst>
      <p:ext uri="{BB962C8B-B14F-4D97-AF65-F5344CB8AC3E}">
        <p14:creationId xmlns:p14="http://schemas.microsoft.com/office/powerpoint/2010/main" val="171295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25</a:t>
            </a:fld>
            <a:endParaRPr lang="en-US" smtClean="0">
              <a:solidFill>
                <a:prstClr val="black"/>
              </a:solidFill>
            </a:endParaRPr>
          </a:p>
        </p:txBody>
      </p:sp>
    </p:spTree>
    <p:extLst>
      <p:ext uri="{BB962C8B-B14F-4D97-AF65-F5344CB8AC3E}">
        <p14:creationId xmlns:p14="http://schemas.microsoft.com/office/powerpoint/2010/main" val="1416186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26</a:t>
            </a:fld>
            <a:endParaRPr lang="en-US" smtClean="0">
              <a:solidFill>
                <a:prstClr val="black"/>
              </a:solidFill>
            </a:endParaRPr>
          </a:p>
        </p:txBody>
      </p:sp>
    </p:spTree>
    <p:extLst>
      <p:ext uri="{BB962C8B-B14F-4D97-AF65-F5344CB8AC3E}">
        <p14:creationId xmlns:p14="http://schemas.microsoft.com/office/powerpoint/2010/main" val="3419749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27</a:t>
            </a:fld>
            <a:endParaRPr lang="en-US" smtClean="0">
              <a:solidFill>
                <a:prstClr val="black"/>
              </a:solidFill>
            </a:endParaRPr>
          </a:p>
        </p:txBody>
      </p:sp>
    </p:spTree>
    <p:extLst>
      <p:ext uri="{BB962C8B-B14F-4D97-AF65-F5344CB8AC3E}">
        <p14:creationId xmlns:p14="http://schemas.microsoft.com/office/powerpoint/2010/main" val="411034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28</a:t>
            </a:fld>
            <a:endParaRPr lang="en-US" smtClean="0">
              <a:solidFill>
                <a:prstClr val="black"/>
              </a:solidFill>
            </a:endParaRPr>
          </a:p>
        </p:txBody>
      </p:sp>
    </p:spTree>
    <p:extLst>
      <p:ext uri="{BB962C8B-B14F-4D97-AF65-F5344CB8AC3E}">
        <p14:creationId xmlns:p14="http://schemas.microsoft.com/office/powerpoint/2010/main" val="3892961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29</a:t>
            </a:fld>
            <a:endParaRPr lang="en-US" smtClean="0">
              <a:solidFill>
                <a:prstClr val="black"/>
              </a:solidFill>
            </a:endParaRPr>
          </a:p>
        </p:txBody>
      </p:sp>
    </p:spTree>
    <p:extLst>
      <p:ext uri="{BB962C8B-B14F-4D97-AF65-F5344CB8AC3E}">
        <p14:creationId xmlns:p14="http://schemas.microsoft.com/office/powerpoint/2010/main" val="1184800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30</a:t>
            </a:fld>
            <a:endParaRPr lang="en-US" smtClean="0">
              <a:solidFill>
                <a:prstClr val="black"/>
              </a:solidFill>
            </a:endParaRPr>
          </a:p>
        </p:txBody>
      </p:sp>
    </p:spTree>
    <p:extLst>
      <p:ext uri="{BB962C8B-B14F-4D97-AF65-F5344CB8AC3E}">
        <p14:creationId xmlns:p14="http://schemas.microsoft.com/office/powerpoint/2010/main" val="255505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3</a:t>
            </a:fld>
            <a:endParaRPr lang="en-US" smtClean="0">
              <a:solidFill>
                <a:prstClr val="black"/>
              </a:solidFill>
            </a:endParaRPr>
          </a:p>
        </p:txBody>
      </p:sp>
    </p:spTree>
    <p:extLst>
      <p:ext uri="{BB962C8B-B14F-4D97-AF65-F5344CB8AC3E}">
        <p14:creationId xmlns:p14="http://schemas.microsoft.com/office/powerpoint/2010/main" val="149972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31</a:t>
            </a:fld>
            <a:endParaRPr lang="en-US" smtClean="0">
              <a:solidFill>
                <a:prstClr val="black"/>
              </a:solidFill>
            </a:endParaRPr>
          </a:p>
        </p:txBody>
      </p:sp>
    </p:spTree>
    <p:extLst>
      <p:ext uri="{BB962C8B-B14F-4D97-AF65-F5344CB8AC3E}">
        <p14:creationId xmlns:p14="http://schemas.microsoft.com/office/powerpoint/2010/main" val="290652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559FE58-3EE0-4C5A-B89C-989D8B4A9153}" type="slidenum">
              <a:rPr lang="en-US" altLang="en-US">
                <a:solidFill>
                  <a:prstClr val="black"/>
                </a:solidFill>
              </a:rPr>
              <a:pPr eaLnBrk="1" hangingPunct="1">
                <a:spcBef>
                  <a:spcPct val="0"/>
                </a:spcBef>
              </a:pPr>
              <a:t>32</a:t>
            </a:fld>
            <a:endParaRPr lang="en-US" altLang="en-US">
              <a:solidFill>
                <a:prstClr val="black"/>
              </a:solidFill>
            </a:endParaRPr>
          </a:p>
        </p:txBody>
      </p:sp>
    </p:spTree>
    <p:extLst>
      <p:ext uri="{BB962C8B-B14F-4D97-AF65-F5344CB8AC3E}">
        <p14:creationId xmlns:p14="http://schemas.microsoft.com/office/powerpoint/2010/main" val="412340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51FCB0-2C40-4E06-A632-FFC4008A5D4A}" type="slidenum">
              <a:rPr lang="en-US" altLang="en-US">
                <a:solidFill>
                  <a:prstClr val="black"/>
                </a:solidFill>
              </a:rPr>
              <a:pPr eaLnBrk="1" hangingPunct="1">
                <a:spcBef>
                  <a:spcPct val="0"/>
                </a:spcBef>
              </a:pPr>
              <a:t>33</a:t>
            </a:fld>
            <a:endParaRPr lang="en-US" altLang="en-US">
              <a:solidFill>
                <a:prstClr val="black"/>
              </a:solidFill>
            </a:endParaRPr>
          </a:p>
        </p:txBody>
      </p:sp>
    </p:spTree>
    <p:extLst>
      <p:ext uri="{BB962C8B-B14F-4D97-AF65-F5344CB8AC3E}">
        <p14:creationId xmlns:p14="http://schemas.microsoft.com/office/powerpoint/2010/main" val="1167328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34</a:t>
            </a:fld>
            <a:endParaRPr lang="en-US" smtClean="0">
              <a:solidFill>
                <a:prstClr val="black"/>
              </a:solidFill>
            </a:endParaRPr>
          </a:p>
        </p:txBody>
      </p:sp>
    </p:spTree>
    <p:extLst>
      <p:ext uri="{BB962C8B-B14F-4D97-AF65-F5344CB8AC3E}">
        <p14:creationId xmlns:p14="http://schemas.microsoft.com/office/powerpoint/2010/main" val="148330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4</a:t>
            </a:fld>
            <a:endParaRPr lang="en-US" smtClean="0">
              <a:solidFill>
                <a:prstClr val="black"/>
              </a:solidFill>
            </a:endParaRPr>
          </a:p>
        </p:txBody>
      </p:sp>
    </p:spTree>
    <p:extLst>
      <p:ext uri="{BB962C8B-B14F-4D97-AF65-F5344CB8AC3E}">
        <p14:creationId xmlns:p14="http://schemas.microsoft.com/office/powerpoint/2010/main" val="16607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5</a:t>
            </a:fld>
            <a:endParaRPr lang="en-US" smtClean="0">
              <a:solidFill>
                <a:prstClr val="black"/>
              </a:solidFill>
            </a:endParaRPr>
          </a:p>
        </p:txBody>
      </p:sp>
    </p:spTree>
    <p:extLst>
      <p:ext uri="{BB962C8B-B14F-4D97-AF65-F5344CB8AC3E}">
        <p14:creationId xmlns:p14="http://schemas.microsoft.com/office/powerpoint/2010/main" val="360533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6</a:t>
            </a:fld>
            <a:endParaRPr lang="en-US" smtClean="0">
              <a:solidFill>
                <a:prstClr val="black"/>
              </a:solidFill>
            </a:endParaRPr>
          </a:p>
        </p:txBody>
      </p:sp>
    </p:spTree>
    <p:extLst>
      <p:ext uri="{BB962C8B-B14F-4D97-AF65-F5344CB8AC3E}">
        <p14:creationId xmlns:p14="http://schemas.microsoft.com/office/powerpoint/2010/main" val="362018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7</a:t>
            </a:fld>
            <a:endParaRPr lang="en-US" smtClean="0">
              <a:solidFill>
                <a:prstClr val="black"/>
              </a:solidFill>
            </a:endParaRPr>
          </a:p>
        </p:txBody>
      </p:sp>
    </p:spTree>
    <p:extLst>
      <p:ext uri="{BB962C8B-B14F-4D97-AF65-F5344CB8AC3E}">
        <p14:creationId xmlns:p14="http://schemas.microsoft.com/office/powerpoint/2010/main" val="36747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8</a:t>
            </a:fld>
            <a:endParaRPr lang="en-US" smtClean="0">
              <a:solidFill>
                <a:prstClr val="black"/>
              </a:solidFill>
            </a:endParaRPr>
          </a:p>
        </p:txBody>
      </p:sp>
    </p:spTree>
    <p:extLst>
      <p:ext uri="{BB962C8B-B14F-4D97-AF65-F5344CB8AC3E}">
        <p14:creationId xmlns:p14="http://schemas.microsoft.com/office/powerpoint/2010/main" val="213743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81100" y="696913"/>
            <a:ext cx="4648200" cy="3486150"/>
          </a:xfrm>
          <a:ln/>
        </p:spPr>
      </p:sp>
      <p:sp>
        <p:nvSpPr>
          <p:cNvPr id="21506" name="Notes Placeholder 2"/>
          <p:cNvSpPr>
            <a:spLocks noGrp="1"/>
          </p:cNvSpPr>
          <p:nvPr>
            <p:ph type="body" idx="1"/>
          </p:nvPr>
        </p:nvSpPr>
        <p:spPr>
          <a:noFill/>
          <a:ln/>
        </p:spPr>
        <p:txBody>
          <a:bodyPr/>
          <a:lstStyle/>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Transition:  My name is John Bradford, and I am Senior Vice President of Consulting and Training Services for Profiles International.  In my role I have the opportunity to work with clients of all sizes, from multiple business segments and with clients who do business all around the globe.  </a:t>
            </a:r>
          </a:p>
          <a:p>
            <a:pPr eaLnBrk="1" hangingPunct="1">
              <a:spcBef>
                <a:spcPct val="0"/>
              </a:spcBef>
            </a:pPr>
            <a:endParaRPr lang="en-US" dirty="0" smtClean="0"/>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59EF586C-25EB-4E01-B33B-37A7AB5864EA}" type="slidenum">
              <a:rPr lang="en-US" smtClean="0">
                <a:solidFill>
                  <a:prstClr val="black"/>
                </a:solidFill>
              </a:rPr>
              <a:pPr/>
              <a:t>9</a:t>
            </a:fld>
            <a:endParaRPr lang="en-US" smtClean="0">
              <a:solidFill>
                <a:prstClr val="black"/>
              </a:solidFill>
            </a:endParaRPr>
          </a:p>
        </p:txBody>
      </p:sp>
    </p:spTree>
    <p:extLst>
      <p:ext uri="{BB962C8B-B14F-4D97-AF65-F5344CB8AC3E}">
        <p14:creationId xmlns:p14="http://schemas.microsoft.com/office/powerpoint/2010/main" val="379281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24603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24346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9121540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accent2">
                <a:lumMod val="40000"/>
                <a:lumOff val="60000"/>
              </a:schemeClr>
            </a:gs>
            <a:gs pos="40000">
              <a:schemeClr val="accent2"/>
            </a:gs>
            <a:gs pos="100000">
              <a:srgbClr val="0000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27" name="Picture 3" descr="C:\Users\rvera\Desktop\logo- blue man only.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5483"/>
          <a:stretch/>
        </p:blipFill>
        <p:spPr bwMode="auto">
          <a:xfrm>
            <a:off x="0" y="0"/>
            <a:ext cx="78556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048000" y="3200400"/>
            <a:ext cx="5867400" cy="1066800"/>
          </a:xfrm>
          <a:extLst/>
        </p:spPr>
        <p:txBody>
          <a:bodyPr/>
          <a:lstStyle>
            <a:lvl1pPr algn="ctr">
              <a:defRPr sz="5000">
                <a:solidFill>
                  <a:schemeClr val="bg1"/>
                </a:solidFill>
                <a:latin typeface="Trebuchet MS" pitchFamily="34" charset="0"/>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2930525" y="4724400"/>
            <a:ext cx="5984875" cy="838200"/>
          </a:xfrm>
          <a:extLst/>
        </p:spPr>
        <p:txBody>
          <a:bodyPr/>
          <a:lstStyle>
            <a:lvl1pPr marL="0" indent="0" algn="ctr">
              <a:buFontTx/>
              <a:buNone/>
              <a:defRPr b="1">
                <a:solidFill>
                  <a:srgbClr val="009DDC"/>
                </a:solidFill>
                <a:latin typeface="Trebuchet MS" pitchFamily="34" charset="0"/>
              </a:defRPr>
            </a:lvl1pPr>
          </a:lstStyle>
          <a:p>
            <a:pPr lvl="0"/>
            <a:r>
              <a:rPr lang="en-US" noProof="0" dirty="0" smtClean="0"/>
              <a:t>Click to edit Master subtitle style</a:t>
            </a:r>
          </a:p>
        </p:txBody>
      </p:sp>
      <p:sp>
        <p:nvSpPr>
          <p:cNvPr id="5" name="Rectangle 4"/>
          <p:cNvSpPr>
            <a:spLocks noGrp="1" noChangeArrowheads="1"/>
          </p:cNvSpPr>
          <p:nvPr>
            <p:ph type="dt" sz="half" idx="10"/>
          </p:nvPr>
        </p:nvSpPr>
        <p:spPr>
          <a:xfrm>
            <a:off x="0" y="6692900"/>
            <a:ext cx="1905000" cy="165100"/>
          </a:xfrm>
        </p:spPr>
        <p:txBody>
          <a:bodyPr/>
          <a:lstStyle>
            <a:lvl1pPr>
              <a:defRPr sz="1100">
                <a:solidFill>
                  <a:srgbClr val="009DDC"/>
                </a:solidFill>
              </a:defRPr>
            </a:lvl1pPr>
          </a:lstStyle>
          <a:p>
            <a:fld id="{43710EF3-BEBF-4368-B42B-B27DDAA112EB}" type="datetimeFigureOut">
              <a:rPr lang="en-US" smtClean="0"/>
              <a:pPr/>
              <a:t>4/1/2015</a:t>
            </a:fld>
            <a:endParaRPr lang="en-US" dirty="0"/>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rgbClr val="009DDC"/>
                </a:solidFill>
              </a:defRPr>
            </a:lvl1pPr>
          </a:lstStyle>
          <a:p>
            <a:endParaRPr lang="en-US" dirty="0"/>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rgbClr val="009DDC"/>
                </a:solidFill>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2409603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bwMode="auto">
          <a:xfrm>
            <a:off x="0" y="457200"/>
            <a:ext cx="9144000" cy="5334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latin typeface="Arial"/>
              <a:cs typeface="+mn-cs"/>
            </a:endParaRPr>
          </a:p>
        </p:txBody>
      </p:sp>
      <p:sp>
        <p:nvSpPr>
          <p:cNvPr id="2" name="Title 1"/>
          <p:cNvSpPr>
            <a:spLocks noGrp="1"/>
          </p:cNvSpPr>
          <p:nvPr>
            <p:ph type="title"/>
          </p:nvPr>
        </p:nvSpPr>
        <p:spPr>
          <a:xfrm>
            <a:off x="152400" y="76200"/>
            <a:ext cx="8763000" cy="1219200"/>
          </a:xfrm>
        </p:spPr>
        <p:txBody>
          <a:bodyPr/>
          <a:lstStyle>
            <a:lvl1pPr algn="ctr">
              <a:defRPr b="1">
                <a:solidFill>
                  <a:srgbClr val="009DD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
        <p:nvSpPr>
          <p:cNvPr id="6"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26258006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latin typeface="Arial"/>
              <a:cs typeface="+mn-cs"/>
            </a:endParaRPr>
          </a:p>
        </p:txBody>
      </p:sp>
      <p:sp>
        <p:nvSpPr>
          <p:cNvPr id="8" name="Rectangle 7"/>
          <p:cNvSpPr/>
          <p:nvPr userDrawn="1"/>
        </p:nvSpPr>
        <p:spPr bwMode="auto">
          <a:xfrm>
            <a:off x="0" y="457200"/>
            <a:ext cx="9144000" cy="533400"/>
          </a:xfrm>
          <a:prstGeom prst="rect">
            <a:avLst/>
          </a:prstGeom>
          <a:solidFill>
            <a:srgbClr val="009DD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latin typeface="Arial"/>
              <a:cs typeface="+mn-cs"/>
            </a:endParaRPr>
          </a:p>
        </p:txBody>
      </p:sp>
      <p:sp>
        <p:nvSpPr>
          <p:cNvPr id="2" name="Title 1"/>
          <p:cNvSpPr>
            <a:spLocks noGrp="1"/>
          </p:cNvSpPr>
          <p:nvPr>
            <p:ph type="title"/>
          </p:nvPr>
        </p:nvSpPr>
        <p:spPr>
          <a:xfrm>
            <a:off x="152400" y="76200"/>
            <a:ext cx="8763000" cy="1219200"/>
          </a:xfrm>
        </p:spPr>
        <p:txBody>
          <a:bodyPr/>
          <a:lstStyle>
            <a:lvl1pPr algn="ct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9DDC"/>
                </a:solidFill>
              </a:defRPr>
            </a:lvl1pPr>
            <a:lvl2pPr>
              <a:defRPr>
                <a:solidFill>
                  <a:srgbClr val="009DDC"/>
                </a:solidFill>
              </a:defRPr>
            </a:lvl2pPr>
            <a:lvl3pPr>
              <a:defRPr>
                <a:solidFill>
                  <a:srgbClr val="009DDC"/>
                </a:solidFill>
              </a:defRPr>
            </a:lvl3pPr>
            <a:lvl4pPr>
              <a:defRPr>
                <a:solidFill>
                  <a:srgbClr val="009DDC"/>
                </a:solidFill>
              </a:defRPr>
            </a:lvl4pPr>
            <a:lvl5pPr>
              <a:defRPr>
                <a:solidFill>
                  <a:srgbClr val="009DD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
        <p:nvSpPr>
          <p:cNvPr id="6"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grpSp>
        <p:nvGrpSpPr>
          <p:cNvPr id="10" name="Group 8"/>
          <p:cNvGrpSpPr/>
          <p:nvPr userDrawn="1"/>
        </p:nvGrpSpPr>
        <p:grpSpPr>
          <a:xfrm>
            <a:off x="439546" y="6289464"/>
            <a:ext cx="3230880" cy="418368"/>
            <a:chOff x="502920" y="7203864"/>
            <a:chExt cx="3230880" cy="418368"/>
          </a:xfrm>
        </p:grpSpPr>
        <p:sp>
          <p:nvSpPr>
            <p:cNvPr id="11" name="Footer Placeholder 3"/>
            <p:cNvSpPr txBox="1">
              <a:spLocks/>
            </p:cNvSpPr>
            <p:nvPr/>
          </p:nvSpPr>
          <p:spPr>
            <a:xfrm>
              <a:off x="502920" y="7203864"/>
              <a:ext cx="3185160" cy="413808"/>
            </a:xfrm>
            <a:prstGeom prst="rect">
              <a:avLst/>
            </a:prstGeom>
          </p:spPr>
          <p:txBody>
            <a:bodyPr/>
            <a:lstStyle/>
            <a:p>
              <a:pPr defTabSz="914400">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2" name="TextBox 11"/>
            <p:cNvSpPr txBox="1"/>
            <p:nvPr/>
          </p:nvSpPr>
          <p:spPr>
            <a:xfrm>
              <a:off x="502920" y="7391400"/>
              <a:ext cx="3230880" cy="230832"/>
            </a:xfrm>
            <a:prstGeom prst="rect">
              <a:avLst/>
            </a:prstGeom>
            <a:noFill/>
          </p:spPr>
          <p:txBody>
            <a:bodyPr wrap="square" rtlCol="0">
              <a:spAutoFit/>
            </a:bodyPr>
            <a:lstStyle/>
            <a:p>
              <a:pPr defTabSz="914400" fontAlgn="auto">
                <a:spcBef>
                  <a:spcPts val="0"/>
                </a:spcBef>
                <a:spcAft>
                  <a:spcPts val="0"/>
                </a:spcAft>
              </a:pPr>
              <a:r>
                <a:rPr lang="en-US" sz="900" dirty="0" smtClean="0">
                  <a:solidFill>
                    <a:srgbClr val="898989"/>
                  </a:solidFill>
                  <a:latin typeface="Trebuchet MS" pitchFamily="34" charset="0"/>
                  <a:cs typeface="+mn-cs"/>
                </a:rPr>
                <a:t>©2014 Profiles International, LLC. All rights reserved.</a:t>
              </a:r>
              <a:endParaRPr lang="en-US" sz="900" dirty="0">
                <a:solidFill>
                  <a:srgbClr val="898989"/>
                </a:solidFill>
                <a:latin typeface="Trebuchet MS" pitchFamily="34" charset="0"/>
                <a:cs typeface="+mn-cs"/>
              </a:endParaRPr>
            </a:p>
          </p:txBody>
        </p:sp>
      </p:grpSp>
      <p:pic>
        <p:nvPicPr>
          <p:cNvPr id="13" name="Picture 12" descr="PI_color-R.png"/>
          <p:cNvPicPr>
            <a:picLocks noChangeAspect="1"/>
          </p:cNvPicPr>
          <p:nvPr userDrawn="1"/>
        </p:nvPicPr>
        <p:blipFill rotWithShape="1">
          <a:blip r:embed="rId2" cstate="print"/>
          <a:srcRect t="-2069" b="2069"/>
          <a:stretch/>
        </p:blipFill>
        <p:spPr>
          <a:xfrm>
            <a:off x="7086600" y="6400800"/>
            <a:ext cx="1783080" cy="323793"/>
          </a:xfrm>
          <a:prstGeom prst="rect">
            <a:avLst/>
          </a:prstGeom>
        </p:spPr>
      </p:pic>
    </p:spTree>
    <p:extLst>
      <p:ext uri="{BB962C8B-B14F-4D97-AF65-F5344CB8AC3E}">
        <p14:creationId xmlns:p14="http://schemas.microsoft.com/office/powerpoint/2010/main" val="7938237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prstClr val="black"/>
                </a:solidFill>
              </a:defRPr>
            </a:lvl1pPr>
          </a:lstStyle>
          <a:p>
            <a:fld id="{43710EF3-BEBF-4368-B42B-B27DDAA112EB}" type="datetimeFigureOut">
              <a:rPr lang="en-US" smtClean="0"/>
              <a:pPr/>
              <a:t>4/1/2015</a:t>
            </a:fld>
            <a:endParaRPr lang="en-US"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
        <p:nvSpPr>
          <p:cNvPr id="6"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27914160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3283867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8" name="Rectangle 5"/>
          <p:cNvSpPr>
            <a:spLocks noGrp="1" noChangeArrowheads="1"/>
          </p:cNvSpPr>
          <p:nvPr>
            <p:ph type="ftr" sz="quarter" idx="11"/>
          </p:nvPr>
        </p:nvSpPr>
        <p:spPr/>
        <p:txBody>
          <a:bodyPr/>
          <a:lstStyle>
            <a:lvl1pPr>
              <a:defRPr/>
            </a:lvl1pPr>
          </a:lstStyle>
          <a:p>
            <a:endParaRPr lang="en-US" dirty="0"/>
          </a:p>
        </p:txBody>
      </p:sp>
      <p:sp>
        <p:nvSpPr>
          <p:cNvPr id="9"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19430562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4" name="Rectangle 5"/>
          <p:cNvSpPr>
            <a:spLocks noGrp="1" noChangeArrowheads="1"/>
          </p:cNvSpPr>
          <p:nvPr>
            <p:ph type="ftr" sz="quarter" idx="11"/>
          </p:nvPr>
        </p:nvSpPr>
        <p:spPr/>
        <p:txBody>
          <a:bodyPr/>
          <a:lstStyle>
            <a:lvl1pPr>
              <a:defRPr/>
            </a:lvl1pPr>
          </a:lstStyle>
          <a:p>
            <a:endParaRPr lang="en-US" dirty="0"/>
          </a:p>
        </p:txBody>
      </p:sp>
      <p:sp>
        <p:nvSpPr>
          <p:cNvPr id="5"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342088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3" name="Rectangle 5"/>
          <p:cNvSpPr>
            <a:spLocks noGrp="1" noChangeArrowheads="1"/>
          </p:cNvSpPr>
          <p:nvPr>
            <p:ph type="ftr" sz="quarter" idx="11"/>
          </p:nvPr>
        </p:nvSpPr>
        <p:spPr/>
        <p:txBody>
          <a:bodyPr/>
          <a:lstStyle>
            <a:lvl1pPr>
              <a:defRPr/>
            </a:lvl1pPr>
          </a:lstStyle>
          <a:p>
            <a:endParaRPr lang="en-US" dirty="0"/>
          </a:p>
        </p:txBody>
      </p:sp>
      <p:sp>
        <p:nvSpPr>
          <p:cNvPr id="4"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27394363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826563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latin typeface="Arial"/>
              <a:cs typeface="+mn-cs"/>
            </a:endParaRPr>
          </a:p>
        </p:txBody>
      </p:sp>
      <p:sp>
        <p:nvSpPr>
          <p:cNvPr id="2"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3" name="Rectangle 5"/>
          <p:cNvSpPr>
            <a:spLocks noGrp="1" noChangeArrowheads="1"/>
          </p:cNvSpPr>
          <p:nvPr>
            <p:ph type="ftr" sz="quarter" idx="11"/>
          </p:nvPr>
        </p:nvSpPr>
        <p:spPr/>
        <p:txBody>
          <a:bodyPr/>
          <a:lstStyle>
            <a:lvl1pPr>
              <a:defRPr/>
            </a:lvl1pPr>
          </a:lstStyle>
          <a:p>
            <a:endParaRPr lang="en-US" dirty="0"/>
          </a:p>
        </p:txBody>
      </p:sp>
      <p:sp>
        <p:nvSpPr>
          <p:cNvPr id="4"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
        <p:nvSpPr>
          <p:cNvPr id="6" name="Rectangle 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latin typeface="Arial"/>
              <a:cs typeface="+mn-cs"/>
            </a:endParaRPr>
          </a:p>
        </p:txBody>
      </p:sp>
      <p:grpSp>
        <p:nvGrpSpPr>
          <p:cNvPr id="7" name="Group 8"/>
          <p:cNvGrpSpPr/>
          <p:nvPr userDrawn="1"/>
        </p:nvGrpSpPr>
        <p:grpSpPr>
          <a:xfrm>
            <a:off x="439546" y="6289464"/>
            <a:ext cx="3230880" cy="418368"/>
            <a:chOff x="502920" y="7203864"/>
            <a:chExt cx="3230880" cy="418368"/>
          </a:xfrm>
        </p:grpSpPr>
        <p:sp>
          <p:nvSpPr>
            <p:cNvPr id="8" name="Footer Placeholder 3"/>
            <p:cNvSpPr txBox="1">
              <a:spLocks/>
            </p:cNvSpPr>
            <p:nvPr/>
          </p:nvSpPr>
          <p:spPr>
            <a:xfrm>
              <a:off x="502920" y="7203864"/>
              <a:ext cx="3185160" cy="413808"/>
            </a:xfrm>
            <a:prstGeom prst="rect">
              <a:avLst/>
            </a:prstGeom>
          </p:spPr>
          <p:txBody>
            <a:bodyPr/>
            <a:lstStyle/>
            <a:p>
              <a:pPr defTabSz="914400">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9" name="TextBox 8"/>
            <p:cNvSpPr txBox="1"/>
            <p:nvPr/>
          </p:nvSpPr>
          <p:spPr>
            <a:xfrm>
              <a:off x="502920" y="7391400"/>
              <a:ext cx="3230880" cy="230832"/>
            </a:xfrm>
            <a:prstGeom prst="rect">
              <a:avLst/>
            </a:prstGeom>
            <a:noFill/>
          </p:spPr>
          <p:txBody>
            <a:bodyPr wrap="square" rtlCol="0">
              <a:spAutoFit/>
            </a:bodyPr>
            <a:lstStyle/>
            <a:p>
              <a:pPr defTabSz="914400" fontAlgn="auto">
                <a:spcBef>
                  <a:spcPts val="0"/>
                </a:spcBef>
                <a:spcAft>
                  <a:spcPts val="0"/>
                </a:spcAft>
              </a:pPr>
              <a:r>
                <a:rPr lang="en-US" sz="900" dirty="0" smtClean="0">
                  <a:solidFill>
                    <a:srgbClr val="898989"/>
                  </a:solidFill>
                  <a:latin typeface="Trebuchet MS" pitchFamily="34" charset="0"/>
                  <a:cs typeface="+mn-cs"/>
                </a:rPr>
                <a:t>©2012 Profiles International, Inc. All rights reserved.</a:t>
              </a:r>
              <a:endParaRPr lang="en-US" sz="900" dirty="0">
                <a:solidFill>
                  <a:srgbClr val="898989"/>
                </a:solidFill>
                <a:latin typeface="Trebuchet MS" pitchFamily="34" charset="0"/>
                <a:cs typeface="+mn-cs"/>
              </a:endParaRPr>
            </a:p>
          </p:txBody>
        </p:sp>
      </p:grpSp>
      <p:pic>
        <p:nvPicPr>
          <p:cNvPr id="10" name="Picture 9" descr="PI_color-R.png"/>
          <p:cNvPicPr>
            <a:picLocks noChangeAspect="1"/>
          </p:cNvPicPr>
          <p:nvPr userDrawn="1"/>
        </p:nvPicPr>
        <p:blipFill rotWithShape="1">
          <a:blip r:embed="rId2" cstate="print"/>
          <a:srcRect t="-2069" b="2069"/>
          <a:stretch/>
        </p:blipFill>
        <p:spPr>
          <a:xfrm>
            <a:off x="7086600" y="6400800"/>
            <a:ext cx="1783080" cy="323793"/>
          </a:xfrm>
          <a:prstGeom prst="rect">
            <a:avLst/>
          </a:prstGeom>
        </p:spPr>
      </p:pic>
    </p:spTree>
    <p:extLst>
      <p:ext uri="{BB962C8B-B14F-4D97-AF65-F5344CB8AC3E}">
        <p14:creationId xmlns:p14="http://schemas.microsoft.com/office/powerpoint/2010/main" val="2300051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fld id="{43710EF3-BEBF-4368-B42B-B27DDAA112EB}" type="datetimeFigureOut">
              <a:rPr lang="en-US" smtClean="0"/>
              <a:pPr/>
              <a:t>4/1/2015</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23897064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13991158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4/1/2015</a:t>
            </a:fld>
            <a:endParaRPr lang="en-US"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
        <p:nvSpPr>
          <p:cNvPr id="6"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40713686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3710EF3-BEBF-4368-B42B-B27DDAA112EB}" type="datetimeFigureOut">
              <a:rPr lang="en-US" smtClean="0">
                <a:solidFill>
                  <a:srgbClr val="FFFFFF"/>
                </a:solidFill>
              </a:rPr>
              <a:pPr/>
              <a:t>4/1/2015</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19855795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4100" name="Picture 4" descr="C:\Users\rvera\Desktop\Profiles_WhoWeAre_BK.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rvera\Desktop\Glob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75632" y="2403687"/>
            <a:ext cx="3167469" cy="3460664"/>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userDrawn="1"/>
        </p:nvSpPr>
        <p:spPr bwMode="auto">
          <a:xfrm>
            <a:off x="673038" y="1330768"/>
            <a:ext cx="7737158" cy="593612"/>
          </a:xfrm>
          <a:prstGeom prst="rect">
            <a:avLst/>
          </a:prstGeom>
          <a:noFill/>
          <a:ln w="9525">
            <a:noFill/>
            <a:miter lim="800000"/>
            <a:headEnd/>
            <a:tailEnd/>
          </a:ln>
        </p:spPr>
        <p:txBody>
          <a:bodyPr lIns="0" tIns="50929" rIns="101858" bIns="50929" anchor="b"/>
          <a:lstStyle/>
          <a:p>
            <a:pPr defTabSz="914400" eaLnBrk="0" hangingPunct="0">
              <a:buFont typeface="Arial" pitchFamily="34" charset="0"/>
              <a:buNone/>
              <a:defRPr/>
            </a:pPr>
            <a:r>
              <a:rPr lang="en-US" sz="2200" dirty="0">
                <a:solidFill>
                  <a:srgbClr val="2A65AC"/>
                </a:solidFill>
                <a:latin typeface="Helvetica" pitchFamily="34" charset="0"/>
                <a:cs typeface="+mn-cs"/>
              </a:rPr>
              <a:t>Profiles International – Who We Are</a:t>
            </a:r>
          </a:p>
        </p:txBody>
      </p:sp>
      <p:sp>
        <p:nvSpPr>
          <p:cNvPr id="24" name="Title 1"/>
          <p:cNvSpPr txBox="1">
            <a:spLocks/>
          </p:cNvSpPr>
          <p:nvPr userDrawn="1"/>
        </p:nvSpPr>
        <p:spPr bwMode="auto">
          <a:xfrm>
            <a:off x="673036" y="2092769"/>
            <a:ext cx="4736266" cy="1834918"/>
          </a:xfrm>
          <a:prstGeom prst="rect">
            <a:avLst/>
          </a:prstGeom>
          <a:noFill/>
          <a:ln w="9525">
            <a:noFill/>
            <a:miter lim="800000"/>
            <a:headEnd/>
            <a:tailEnd/>
          </a:ln>
        </p:spPr>
        <p:txBody>
          <a:bodyPr lIns="0" tIns="50923" rIns="101846" bIns="50923" anchor="t"/>
          <a:lstStyle/>
          <a:p>
            <a:pPr defTabSz="914400" fontAlgn="auto">
              <a:spcBef>
                <a:spcPts val="0"/>
              </a:spcBef>
              <a:spcAft>
                <a:spcPts val="0"/>
              </a:spcAft>
            </a:pPr>
            <a:r>
              <a:rPr lang="en-US" sz="1400" b="1" dirty="0" smtClean="0">
                <a:solidFill>
                  <a:srgbClr val="454548">
                    <a:lumMod val="50000"/>
                  </a:srgbClr>
                </a:solidFill>
                <a:latin typeface="Arial"/>
                <a:cs typeface="+mn-cs"/>
              </a:rPr>
              <a:t>Profiles International </a:t>
            </a:r>
            <a:r>
              <a:rPr lang="en-US" sz="1400" dirty="0" smtClean="0">
                <a:solidFill>
                  <a:srgbClr val="454548">
                    <a:lumMod val="50000"/>
                  </a:srgbClr>
                </a:solidFill>
                <a:latin typeface="Arial"/>
                <a:cs typeface="+mn-cs"/>
              </a:rPr>
              <a:t>offers assessment solutions that enable organizations to select the right people and develop them to their full potential. Our solutions help clients screen-out unsuitable candidates, match jobs that fit with inherent capabilities, understand strengths and limitations of successful onboarding, enhance performance and maximize their contribution to the organization.</a:t>
            </a:r>
            <a:endParaRPr lang="en-US" sz="1400" b="1" dirty="0" smtClean="0">
              <a:solidFill>
                <a:srgbClr val="454548">
                  <a:lumMod val="50000"/>
                </a:srgbClr>
              </a:solidFill>
              <a:latin typeface="Arial"/>
              <a:cs typeface="+mn-cs"/>
            </a:endParaRPr>
          </a:p>
        </p:txBody>
      </p:sp>
    </p:spTree>
    <p:extLst>
      <p:ext uri="{BB962C8B-B14F-4D97-AF65-F5344CB8AC3E}">
        <p14:creationId xmlns:p14="http://schemas.microsoft.com/office/powerpoint/2010/main" val="28419988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212571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hasCustomPrompt="1"/>
          </p:nvPr>
        </p:nvSpPr>
        <p:spPr>
          <a:xfrm>
            <a:off x="304800" y="228600"/>
            <a:ext cx="8534400" cy="609600"/>
          </a:xfrm>
          <a:prstGeom prst="rect">
            <a:avLst/>
          </a:prstGeom>
        </p:spPr>
        <p:txBody>
          <a:bodyPr vert="horz" anchor="ctr">
            <a:normAutofit/>
          </a:bodyPr>
          <a:lstStyle>
            <a:lvl1pPr algn="l">
              <a:defRPr/>
            </a:lvl1pPr>
            <a:extLst/>
          </a:lstStyle>
          <a:p>
            <a:r>
              <a:rPr kumimoji="0" lang="en-US" dirty="0" smtClean="0"/>
              <a:t>CLICK TO EDIT MASTER TITLE STYLE</a:t>
            </a:r>
            <a:endParaRPr kumimoji="0"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198367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6" name="Picture 7" descr="PI_color-R.png"/>
          <p:cNvPicPr>
            <a:picLocks noChangeAspect="1"/>
          </p:cNvPicPr>
          <p:nvPr userDrawn="1"/>
        </p:nvPicPr>
        <p:blipFill>
          <a:blip r:embed="rId2" cstate="print"/>
          <a:srcRect/>
          <a:stretch>
            <a:fillRect/>
          </a:stretch>
        </p:blipFill>
        <p:spPr bwMode="auto">
          <a:xfrm>
            <a:off x="7270750" y="177800"/>
            <a:ext cx="1670050" cy="303213"/>
          </a:xfrm>
          <a:prstGeom prst="rect">
            <a:avLst/>
          </a:prstGeom>
          <a:noFill/>
          <a:ln w="9525">
            <a:noFill/>
            <a:miter lim="800000"/>
            <a:headEnd/>
            <a:tailEnd/>
          </a:ln>
        </p:spPr>
      </p:pic>
      <p:sp>
        <p:nvSpPr>
          <p:cNvPr id="4" name="Text Placeholder 3"/>
          <p:cNvSpPr>
            <a:spLocks noGrp="1"/>
          </p:cNvSpPr>
          <p:nvPr>
            <p:ph type="body" sz="half" idx="2"/>
          </p:nvPr>
        </p:nvSpPr>
        <p:spPr>
          <a:xfrm>
            <a:off x="457202" y="1104582"/>
            <a:ext cx="8229599" cy="514723"/>
          </a:xfrm>
        </p:spPr>
        <p:txBody>
          <a:bodyPr anchor="ctr"/>
          <a:lstStyle>
            <a:lvl1pPr marL="0" indent="0">
              <a:buNone/>
              <a:defRPr sz="1800" b="0">
                <a:latin typeface="Tw Cen MT" pitchFamily="34" charset="0"/>
              </a:defRPr>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endParaRPr lang="en-US" dirty="0" smtClean="0"/>
          </a:p>
        </p:txBody>
      </p:sp>
      <p:sp>
        <p:nvSpPr>
          <p:cNvPr id="2" name="Title 1"/>
          <p:cNvSpPr>
            <a:spLocks noGrp="1"/>
          </p:cNvSpPr>
          <p:nvPr>
            <p:ph type="title"/>
          </p:nvPr>
        </p:nvSpPr>
        <p:spPr>
          <a:xfrm>
            <a:off x="457202" y="633934"/>
            <a:ext cx="8229599" cy="419097"/>
          </a:xfrm>
        </p:spPr>
        <p:txBody>
          <a:bodyPr anchor="t"/>
          <a:lstStyle>
            <a:lvl1pPr algn="l">
              <a:defRPr sz="1600" b="0">
                <a:solidFill>
                  <a:srgbClr val="C00000"/>
                </a:solidFill>
                <a:latin typeface="Tw Cen MT" pitchFamily="34" charset="0"/>
              </a:defRPr>
            </a:lvl1pPr>
          </a:lstStyle>
          <a:p>
            <a:endParaRPr lang="en-US" dirty="0"/>
          </a:p>
        </p:txBody>
      </p:sp>
    </p:spTree>
    <p:extLst>
      <p:ext uri="{BB962C8B-B14F-4D97-AF65-F5344CB8AC3E}">
        <p14:creationId xmlns:p14="http://schemas.microsoft.com/office/powerpoint/2010/main" val="854854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6" name="Picture 7" descr="PI_color-R.png"/>
          <p:cNvPicPr>
            <a:picLocks noChangeAspect="1"/>
          </p:cNvPicPr>
          <p:nvPr userDrawn="1"/>
        </p:nvPicPr>
        <p:blipFill>
          <a:blip r:embed="rId2" cstate="print"/>
          <a:srcRect/>
          <a:stretch>
            <a:fillRect/>
          </a:stretch>
        </p:blipFill>
        <p:spPr bwMode="auto">
          <a:xfrm>
            <a:off x="7270750" y="177800"/>
            <a:ext cx="1670050" cy="303213"/>
          </a:xfrm>
          <a:prstGeom prst="rect">
            <a:avLst/>
          </a:prstGeom>
          <a:noFill/>
          <a:ln w="9525">
            <a:noFill/>
            <a:miter lim="800000"/>
            <a:headEnd/>
            <a:tailEnd/>
          </a:ln>
        </p:spPr>
      </p:pic>
      <p:sp>
        <p:nvSpPr>
          <p:cNvPr id="4" name="Text Placeholder 3"/>
          <p:cNvSpPr>
            <a:spLocks noGrp="1"/>
          </p:cNvSpPr>
          <p:nvPr>
            <p:ph type="body" sz="half" idx="2"/>
          </p:nvPr>
        </p:nvSpPr>
        <p:spPr>
          <a:xfrm>
            <a:off x="457202" y="1104582"/>
            <a:ext cx="8229599" cy="514723"/>
          </a:xfrm>
        </p:spPr>
        <p:txBody>
          <a:bodyPr anchor="ctr"/>
          <a:lstStyle>
            <a:lvl1pPr marL="0" indent="0">
              <a:buNone/>
              <a:defRPr sz="1800" b="0">
                <a:latin typeface="Tw Cen MT" pitchFamily="34" charset="0"/>
              </a:defRPr>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endParaRPr lang="en-US" dirty="0" smtClean="0"/>
          </a:p>
        </p:txBody>
      </p:sp>
      <p:sp>
        <p:nvSpPr>
          <p:cNvPr id="2" name="Title 1"/>
          <p:cNvSpPr>
            <a:spLocks noGrp="1"/>
          </p:cNvSpPr>
          <p:nvPr>
            <p:ph type="title"/>
          </p:nvPr>
        </p:nvSpPr>
        <p:spPr>
          <a:xfrm>
            <a:off x="457202" y="633934"/>
            <a:ext cx="8229599" cy="419097"/>
          </a:xfrm>
        </p:spPr>
        <p:txBody>
          <a:bodyPr anchor="t"/>
          <a:lstStyle>
            <a:lvl1pPr algn="l">
              <a:defRPr sz="1800" b="0">
                <a:solidFill>
                  <a:srgbClr val="C00000"/>
                </a:solidFill>
                <a:latin typeface="Tw Cen MT" pitchFamily="34" charset="0"/>
              </a:defRPr>
            </a:lvl1pPr>
          </a:lstStyle>
          <a:p>
            <a:endParaRPr lang="en-US" dirty="0"/>
          </a:p>
        </p:txBody>
      </p:sp>
    </p:spTree>
    <p:extLst>
      <p:ext uri="{BB962C8B-B14F-4D97-AF65-F5344CB8AC3E}">
        <p14:creationId xmlns:p14="http://schemas.microsoft.com/office/powerpoint/2010/main" val="143637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074895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6" name="Picture 7" descr="PI_color-R.png"/>
          <p:cNvPicPr>
            <a:picLocks noChangeAspect="1"/>
          </p:cNvPicPr>
          <p:nvPr userDrawn="1"/>
        </p:nvPicPr>
        <p:blipFill>
          <a:blip r:embed="rId2" cstate="print"/>
          <a:srcRect/>
          <a:stretch>
            <a:fillRect/>
          </a:stretch>
        </p:blipFill>
        <p:spPr bwMode="auto">
          <a:xfrm>
            <a:off x="7270750" y="177800"/>
            <a:ext cx="1670050" cy="303213"/>
          </a:xfrm>
          <a:prstGeom prst="rect">
            <a:avLst/>
          </a:prstGeom>
          <a:noFill/>
          <a:ln w="9525">
            <a:noFill/>
            <a:miter lim="800000"/>
            <a:headEnd/>
            <a:tailEnd/>
          </a:ln>
        </p:spPr>
      </p:pic>
      <p:sp>
        <p:nvSpPr>
          <p:cNvPr id="4" name="Text Placeholder 3"/>
          <p:cNvSpPr>
            <a:spLocks noGrp="1"/>
          </p:cNvSpPr>
          <p:nvPr>
            <p:ph type="body" sz="half" idx="2"/>
          </p:nvPr>
        </p:nvSpPr>
        <p:spPr>
          <a:xfrm>
            <a:off x="457202" y="1104582"/>
            <a:ext cx="8229599" cy="514723"/>
          </a:xfrm>
        </p:spPr>
        <p:txBody>
          <a:bodyPr anchor="ctr"/>
          <a:lstStyle>
            <a:lvl1pPr marL="0" indent="0">
              <a:buNone/>
              <a:defRPr sz="1800" b="0">
                <a:latin typeface="Tw Cen MT" pitchFamily="34" charset="0"/>
              </a:defRPr>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endParaRPr lang="en-US" dirty="0" smtClean="0"/>
          </a:p>
        </p:txBody>
      </p:sp>
      <p:sp>
        <p:nvSpPr>
          <p:cNvPr id="2" name="Title 1"/>
          <p:cNvSpPr>
            <a:spLocks noGrp="1"/>
          </p:cNvSpPr>
          <p:nvPr>
            <p:ph type="title"/>
          </p:nvPr>
        </p:nvSpPr>
        <p:spPr>
          <a:xfrm>
            <a:off x="457202" y="633934"/>
            <a:ext cx="8229599" cy="419097"/>
          </a:xfrm>
        </p:spPr>
        <p:txBody>
          <a:bodyPr anchor="t"/>
          <a:lstStyle>
            <a:lvl1pPr algn="l">
              <a:defRPr sz="1800" b="0">
                <a:solidFill>
                  <a:srgbClr val="C00000"/>
                </a:solidFill>
                <a:latin typeface="Tw Cen MT" pitchFamily="34" charset="0"/>
              </a:defRPr>
            </a:lvl1pPr>
          </a:lstStyle>
          <a:p>
            <a:endParaRPr lang="en-US" dirty="0"/>
          </a:p>
        </p:txBody>
      </p:sp>
    </p:spTree>
    <p:extLst>
      <p:ext uri="{BB962C8B-B14F-4D97-AF65-F5344CB8AC3E}">
        <p14:creationId xmlns:p14="http://schemas.microsoft.com/office/powerpoint/2010/main" val="2641473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7" y="1104587"/>
            <a:ext cx="8229599" cy="514723"/>
          </a:xfrm>
        </p:spPr>
        <p:txBody>
          <a:bodyPr anchor="ctr"/>
          <a:lstStyle>
            <a:lvl1pPr marL="0" indent="0">
              <a:buNone/>
              <a:defRPr sz="1800" b="0">
                <a:solidFill>
                  <a:schemeClr val="bg1"/>
                </a:solidFill>
                <a:latin typeface="Tw Cen MT" pitchFamily="34" charset="0"/>
              </a:defRPr>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endParaRPr lang="en-US" dirty="0" smtClean="0"/>
          </a:p>
        </p:txBody>
      </p:sp>
    </p:spTree>
    <p:extLst>
      <p:ext uri="{BB962C8B-B14F-4D97-AF65-F5344CB8AC3E}">
        <p14:creationId xmlns:p14="http://schemas.microsoft.com/office/powerpoint/2010/main" val="1937893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9440477-D38F-419E-B3FA-7E9896C0C400}" type="datetimeFigureOut">
              <a:rPr lang="en-US">
                <a:solidFill>
                  <a:srgbClr val="FFFFFF"/>
                </a:solidFill>
              </a:rPr>
              <a:pPr>
                <a:defRPr/>
              </a:pPr>
              <a:t>4/1/2015</a:t>
            </a:fld>
            <a:endParaRPr lang="en-US">
              <a:solidFill>
                <a:srgbClr val="FFFFFF"/>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53F328-2E5D-47ED-8AB4-51F8FCEFF579}" type="slidenum">
              <a:rPr lang="en-US"/>
              <a:pPr>
                <a:defRPr/>
              </a:pPr>
              <a:t>‹#›</a:t>
            </a:fld>
            <a:endParaRPr lang="en-US"/>
          </a:p>
        </p:txBody>
      </p:sp>
    </p:spTree>
    <p:extLst>
      <p:ext uri="{BB962C8B-B14F-4D97-AF65-F5344CB8AC3E}">
        <p14:creationId xmlns:p14="http://schemas.microsoft.com/office/powerpoint/2010/main" val="306054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5553CD-7A2F-4AEA-923C-CA319A9267D0}" type="datetimeFigureOut">
              <a:rPr lang="en-US">
                <a:solidFill>
                  <a:prstClr val="black">
                    <a:tint val="75000"/>
                  </a:prstClr>
                </a:solidFill>
              </a:rPr>
              <a:pPr>
                <a:defRPr/>
              </a:pPr>
              <a:t>4/1/2015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C6005B-DAC6-4661-822C-E8250AE47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2200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BCC057-482B-4AC7-9022-1413D670A7F8}" type="datetimeFigureOut">
              <a:rPr lang="en-US">
                <a:solidFill>
                  <a:prstClr val="black">
                    <a:tint val="75000"/>
                  </a:prstClr>
                </a:solidFill>
              </a:rPr>
              <a:pPr>
                <a:defRPr/>
              </a:pPr>
              <a:t>4/1/2015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01B646-548F-4106-8D61-3111FE9A94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515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BA9707-F0D3-41F7-9158-600DD0AB8B44}" type="datetimeFigureOut">
              <a:rPr lang="en-US">
                <a:solidFill>
                  <a:prstClr val="black">
                    <a:tint val="75000"/>
                  </a:prstClr>
                </a:solidFill>
              </a:rPr>
              <a:pPr>
                <a:defRPr/>
              </a:pPr>
              <a:t>4/1/2015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ECC0A0-F866-42F6-A1DF-0BB24C75F0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9700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EF6967-64FE-44E1-8AA4-4AC9B4C7C3E5}" type="datetimeFigureOut">
              <a:rPr lang="en-US">
                <a:solidFill>
                  <a:prstClr val="black">
                    <a:tint val="75000"/>
                  </a:prstClr>
                </a:solidFill>
              </a:rPr>
              <a:pPr>
                <a:defRPr/>
              </a:pPr>
              <a:t>4/1/2015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909133-30C5-475E-9564-BA28D06DCA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2079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D034F6-8FC3-4FC6-89A8-9CA83D54F68B}" type="datetimeFigureOut">
              <a:rPr lang="en-US">
                <a:solidFill>
                  <a:prstClr val="black">
                    <a:tint val="75000"/>
                  </a:prstClr>
                </a:solidFill>
              </a:rPr>
              <a:pPr>
                <a:defRPr/>
              </a:pPr>
              <a:t>4/1/2015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E7E22F-1A8F-41DD-ACBE-21B93CE7BF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017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07BDCF-21BA-4490-8DCF-1FBBB3C2DA3E}" type="datetimeFigureOut">
              <a:rPr lang="en-US">
                <a:solidFill>
                  <a:prstClr val="black">
                    <a:tint val="75000"/>
                  </a:prstClr>
                </a:solidFill>
              </a:rPr>
              <a:pPr>
                <a:defRPr/>
              </a:pPr>
              <a:t>4/1/2015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DB2483-A595-41CA-B8E2-11384C53ED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7959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21EF2D-5C26-4ECC-B7A7-291710F85C32}" type="datetimeFigureOut">
              <a:rPr lang="en-US">
                <a:solidFill>
                  <a:prstClr val="black">
                    <a:tint val="75000"/>
                  </a:prstClr>
                </a:solidFill>
              </a:rPr>
              <a:pPr>
                <a:defRPr/>
              </a:pPr>
              <a:t>4/1/2015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DC03C5-EA16-4ACD-9C1B-F7F2E6B50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55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425710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E1C9C0-A65B-47B9-A012-F68B418572FE}" type="datetimeFigureOut">
              <a:rPr lang="en-US">
                <a:solidFill>
                  <a:prstClr val="black">
                    <a:tint val="75000"/>
                  </a:prstClr>
                </a:solidFill>
              </a:rPr>
              <a:pPr>
                <a:defRPr/>
              </a:pPr>
              <a:t>4/1/2015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314C69-44C8-439E-80A4-77D8A1776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2405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5373DC-28C0-4034-ABD6-B211D6910511}" type="datetimeFigureOut">
              <a:rPr lang="en-US">
                <a:solidFill>
                  <a:prstClr val="black">
                    <a:tint val="75000"/>
                  </a:prstClr>
                </a:solidFill>
              </a:rPr>
              <a:pPr>
                <a:defRPr/>
              </a:pPr>
              <a:t>4/1/2015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DEC578-8FC2-49EE-BAE2-22063AD0BD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9199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D11C84-D7C4-4578-B1A2-6019E8FCABCE}" type="datetimeFigureOut">
              <a:rPr lang="en-US">
                <a:solidFill>
                  <a:prstClr val="black">
                    <a:tint val="75000"/>
                  </a:prstClr>
                </a:solidFill>
              </a:rPr>
              <a:pPr>
                <a:defRPr/>
              </a:pPr>
              <a:t>4/1/2015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28046E-6C56-4C98-9512-878F099DD6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165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D6FF8B-F39F-4D92-B626-45C912C4A243}" type="datetimeFigureOut">
              <a:rPr lang="en-US">
                <a:solidFill>
                  <a:prstClr val="black">
                    <a:tint val="75000"/>
                  </a:prstClr>
                </a:solidFill>
              </a:rPr>
              <a:pPr>
                <a:defRPr/>
              </a:pPr>
              <a:t>4/1/2015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8461C8-4B68-498A-8F99-6AB6C93CCF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97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55178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75751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15406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18659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3C00C8-EBF0-46CB-BB69-5897E8BEE9E4}" type="datetimeFigureOut">
              <a:rPr kumimoji="1" lang="ja-JP" altLang="en-US" smtClean="0"/>
              <a:t>2015/4/1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279398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C00C8-EBF0-46CB-BB69-5897E8BEE9E4}" type="datetimeFigureOut">
              <a:rPr kumimoji="1" lang="ja-JP" altLang="en-US" smtClean="0"/>
              <a:t>2015/4/1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21948879"/>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gradFill flip="none" rotWithShape="1">
            <a:gsLst>
              <a:gs pos="0">
                <a:srgbClr val="009DDC"/>
              </a:gs>
              <a:gs pos="100000">
                <a:srgbClr val="00719E"/>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latin typeface="Arial"/>
              <a:cs typeface="+mn-cs"/>
            </a:endParaRPr>
          </a:p>
        </p:txBody>
      </p:sp>
      <p:sp>
        <p:nvSpPr>
          <p:cNvPr id="1027" name="Rectangle 2"/>
          <p:cNvSpPr>
            <a:spLocks noGrp="1" noChangeArrowheads="1"/>
          </p:cNvSpPr>
          <p:nvPr>
            <p:ph type="title"/>
          </p:nvPr>
        </p:nvSpPr>
        <p:spPr bwMode="auto">
          <a:xfrm>
            <a:off x="838200" y="76200"/>
            <a:ext cx="807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15257" y="1752600"/>
            <a:ext cx="840014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defTabSz="914283" fontAlgn="auto">
              <a:spcBef>
                <a:spcPts val="0"/>
              </a:spcBef>
              <a:spcAft>
                <a:spcPts val="0"/>
              </a:spcAft>
              <a:defRPr sz="900">
                <a:solidFill>
                  <a:schemeClr val="bg1"/>
                </a:solidFill>
                <a:effectLst/>
                <a:latin typeface="Trebuchet MS" pitchFamily="34" charset="0"/>
                <a:cs typeface="+mn-cs"/>
              </a:defRPr>
            </a:lvl1pPr>
          </a:lstStyle>
          <a:p>
            <a:fld id="{43710EF3-BEBF-4368-B42B-B27DDAA112EB}" type="datetimeFigureOut">
              <a:rPr lang="en-US" smtClean="0">
                <a:solidFill>
                  <a:srgbClr val="FFFFFF"/>
                </a:solidFill>
              </a:rPr>
              <a:pPr/>
              <a:t>4/1/2015</a:t>
            </a:fld>
            <a:endParaRPr lang="en-US" dirty="0">
              <a:solidFill>
                <a:srgbClr val="FFFFFF"/>
              </a:solidFill>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900">
                <a:solidFill>
                  <a:srgbClr val="FFFFFF"/>
                </a:solidFill>
                <a:effectLst/>
                <a:latin typeface="Trebuchet MS" pitchFamily="34" charset="0"/>
                <a:cs typeface="+mn-cs"/>
              </a:defRPr>
            </a:lvl1pPr>
          </a:lstStyle>
          <a:p>
            <a:endParaRPr lang="en-US" dirty="0"/>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defTabSz="914283" fontAlgn="auto">
              <a:spcBef>
                <a:spcPts val="0"/>
              </a:spcBef>
              <a:spcAft>
                <a:spcPts val="0"/>
              </a:spcAft>
              <a:defRPr sz="900">
                <a:solidFill>
                  <a:srgbClr val="FFFFFF"/>
                </a:solidFill>
                <a:effectLst/>
                <a:latin typeface="Trebuchet MS" pitchFamily="34" charset="0"/>
                <a:cs typeface="+mn-cs"/>
              </a:defRPr>
            </a:lvl1pPr>
          </a:lstStyle>
          <a:p>
            <a:fld id="{93D05373-97B9-4BAE-A34D-E5E2B0682653}" type="slidenum">
              <a:rPr lang="en-US" smtClean="0"/>
              <a:pPr/>
              <a:t>‹#›</a:t>
            </a:fld>
            <a:endParaRPr lang="en-US" dirty="0"/>
          </a:p>
        </p:txBody>
      </p:sp>
      <p:grpSp>
        <p:nvGrpSpPr>
          <p:cNvPr id="10" name="Group 8"/>
          <p:cNvGrpSpPr/>
          <p:nvPr userDrawn="1"/>
        </p:nvGrpSpPr>
        <p:grpSpPr>
          <a:xfrm>
            <a:off x="439546" y="6289464"/>
            <a:ext cx="3230880" cy="418368"/>
            <a:chOff x="502920" y="7203864"/>
            <a:chExt cx="3230880" cy="418368"/>
          </a:xfrm>
        </p:grpSpPr>
        <p:sp>
          <p:nvSpPr>
            <p:cNvPr id="11" name="Footer Placeholder 3"/>
            <p:cNvSpPr txBox="1">
              <a:spLocks/>
            </p:cNvSpPr>
            <p:nvPr/>
          </p:nvSpPr>
          <p:spPr>
            <a:xfrm>
              <a:off x="502920" y="7203864"/>
              <a:ext cx="3185160" cy="413808"/>
            </a:xfrm>
            <a:prstGeom prst="rect">
              <a:avLst/>
            </a:prstGeom>
          </p:spPr>
          <p:txBody>
            <a:bodyPr/>
            <a:lstStyle/>
            <a:p>
              <a:pPr defTabSz="914400">
                <a:defRPr/>
              </a:pPr>
              <a:r>
                <a:rPr lang="en-US" sz="1100" dirty="0" smtClean="0">
                  <a:solidFill>
                    <a:srgbClr val="FFFFFF"/>
                  </a:solidFill>
                  <a:latin typeface="Trebuchet MS" pitchFamily="34" charset="0"/>
                  <a:cs typeface="+mn-cs"/>
                </a:rPr>
                <a:t>www.profilesinternational.com</a:t>
              </a:r>
              <a:endParaRPr lang="en-US" sz="1100" dirty="0">
                <a:solidFill>
                  <a:srgbClr val="FFFFFF"/>
                </a:solidFill>
                <a:latin typeface="Trebuchet MS" pitchFamily="34" charset="0"/>
                <a:cs typeface="+mn-cs"/>
              </a:endParaRPr>
            </a:p>
          </p:txBody>
        </p:sp>
        <p:sp>
          <p:nvSpPr>
            <p:cNvPr id="12" name="TextBox 11"/>
            <p:cNvSpPr txBox="1"/>
            <p:nvPr/>
          </p:nvSpPr>
          <p:spPr>
            <a:xfrm>
              <a:off x="502920" y="7391400"/>
              <a:ext cx="3230880" cy="230832"/>
            </a:xfrm>
            <a:prstGeom prst="rect">
              <a:avLst/>
            </a:prstGeom>
            <a:noFill/>
          </p:spPr>
          <p:txBody>
            <a:bodyPr wrap="square" rtlCol="0">
              <a:spAutoFit/>
            </a:bodyPr>
            <a:lstStyle/>
            <a:p>
              <a:pPr defTabSz="914400" fontAlgn="auto">
                <a:spcBef>
                  <a:spcPts val="0"/>
                </a:spcBef>
                <a:spcAft>
                  <a:spcPts val="0"/>
                </a:spcAft>
              </a:pPr>
              <a:r>
                <a:rPr lang="en-US" sz="900" dirty="0" smtClean="0">
                  <a:solidFill>
                    <a:srgbClr val="FFFFFF"/>
                  </a:solidFill>
                  <a:latin typeface="Trebuchet MS" pitchFamily="34" charset="0"/>
                  <a:cs typeface="+mn-cs"/>
                </a:rPr>
                <a:t>©2013 Profiles International, Inc. All rights reserved.</a:t>
              </a:r>
              <a:endParaRPr lang="en-US" sz="900" dirty="0">
                <a:solidFill>
                  <a:srgbClr val="FFFFFF"/>
                </a:solidFill>
                <a:latin typeface="Trebuchet MS" pitchFamily="34" charset="0"/>
                <a:cs typeface="+mn-cs"/>
              </a:endParaRPr>
            </a:p>
          </p:txBody>
        </p:sp>
      </p:grpSp>
      <p:pic>
        <p:nvPicPr>
          <p:cNvPr id="13" name="Picture 2" descr="\\piicorp.org\commons\_Custom\Marketing_Media\Images\Branding\Profiles Logos\_White Logos\PI_white-R.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086600" y="6400800"/>
            <a:ext cx="1785937"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88166"/>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 id="2147484821" r:id="rId13"/>
    <p:sldLayoutId id="2147484822" r:id="rId14"/>
    <p:sldLayoutId id="2147484823" r:id="rId15"/>
    <p:sldLayoutId id="2147484824" r:id="rId16"/>
    <p:sldLayoutId id="2147484825" r:id="rId17"/>
    <p:sldLayoutId id="2147484826" r:id="rId18"/>
    <p:sldLayoutId id="2147484827" r:id="rId19"/>
    <p:sldLayoutId id="2147484828" r:id="rId20"/>
    <p:sldLayoutId id="2147484829" r:id="rId2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bg1"/>
          </a:solidFill>
          <a:latin typeface="Trebuchet MS" pitchFamily="34" charset="0"/>
          <a:ea typeface="+mj-ea"/>
          <a:cs typeface="+mj-cs"/>
        </a:defRPr>
      </a:lvl1pPr>
      <a:lvl2pPr algn="r" rtl="0" eaLnBrk="1" fontAlgn="base" hangingPunct="1">
        <a:spcBef>
          <a:spcPct val="0"/>
        </a:spcBef>
        <a:spcAft>
          <a:spcPct val="0"/>
        </a:spcAft>
        <a:defRPr sz="3600">
          <a:solidFill>
            <a:srgbClr val="1F474F"/>
          </a:solidFill>
          <a:latin typeface="Arial" charset="0"/>
        </a:defRPr>
      </a:lvl2pPr>
      <a:lvl3pPr algn="r" rtl="0" eaLnBrk="1" fontAlgn="base" hangingPunct="1">
        <a:spcBef>
          <a:spcPct val="0"/>
        </a:spcBef>
        <a:spcAft>
          <a:spcPct val="0"/>
        </a:spcAft>
        <a:defRPr sz="3600">
          <a:solidFill>
            <a:srgbClr val="1F474F"/>
          </a:solidFill>
          <a:latin typeface="Arial" charset="0"/>
        </a:defRPr>
      </a:lvl3pPr>
      <a:lvl4pPr algn="r" rtl="0" eaLnBrk="1" fontAlgn="base" hangingPunct="1">
        <a:spcBef>
          <a:spcPct val="0"/>
        </a:spcBef>
        <a:spcAft>
          <a:spcPct val="0"/>
        </a:spcAft>
        <a:defRPr sz="3600">
          <a:solidFill>
            <a:srgbClr val="1F474F"/>
          </a:solidFill>
          <a:latin typeface="Arial" charset="0"/>
        </a:defRPr>
      </a:lvl4pPr>
      <a:lvl5pPr algn="r" rtl="0" eaLnBrk="1" fontAlgn="base" hangingPunct="1">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1" fontAlgn="base" hangingPunct="1">
        <a:spcBef>
          <a:spcPct val="20000"/>
        </a:spcBef>
        <a:spcAft>
          <a:spcPct val="0"/>
        </a:spcAft>
        <a:buChar char="•"/>
        <a:defRPr sz="2500" b="1">
          <a:solidFill>
            <a:schemeClr val="bg1"/>
          </a:solidFill>
          <a:latin typeface="Trebuchet MS" pitchFamily="34" charset="0"/>
          <a:ea typeface="+mn-ea"/>
          <a:cs typeface="+mn-cs"/>
        </a:defRPr>
      </a:lvl1pPr>
      <a:lvl2pPr marL="742950" indent="-285750" algn="l" rtl="0" eaLnBrk="1" fontAlgn="base" hangingPunct="1">
        <a:spcBef>
          <a:spcPct val="20000"/>
        </a:spcBef>
        <a:spcAft>
          <a:spcPct val="0"/>
        </a:spcAft>
        <a:buChar char="–"/>
        <a:defRPr sz="2200" b="1">
          <a:solidFill>
            <a:schemeClr val="bg1"/>
          </a:solidFill>
          <a:latin typeface="Trebuchet MS" pitchFamily="34" charset="0"/>
        </a:defRPr>
      </a:lvl2pPr>
      <a:lvl3pPr marL="1143000" indent="-228600" algn="l" rtl="0" eaLnBrk="1" fontAlgn="base" hangingPunct="1">
        <a:spcBef>
          <a:spcPct val="20000"/>
        </a:spcBef>
        <a:spcAft>
          <a:spcPct val="0"/>
        </a:spcAft>
        <a:buChar char="•"/>
        <a:defRPr sz="2200" b="1">
          <a:solidFill>
            <a:schemeClr val="bg1"/>
          </a:solidFill>
          <a:latin typeface="Trebuchet MS" pitchFamily="34" charset="0"/>
        </a:defRPr>
      </a:lvl3pPr>
      <a:lvl4pPr marL="1600200" indent="-228600" algn="l" rtl="0" eaLnBrk="1" fontAlgn="base" hangingPunct="1">
        <a:spcBef>
          <a:spcPct val="20000"/>
        </a:spcBef>
        <a:spcAft>
          <a:spcPct val="0"/>
        </a:spcAft>
        <a:buChar char="–"/>
        <a:defRPr sz="1900" b="1">
          <a:solidFill>
            <a:schemeClr val="bg1"/>
          </a:solidFill>
          <a:latin typeface="Trebuchet MS" pitchFamily="34" charset="0"/>
        </a:defRPr>
      </a:lvl4pPr>
      <a:lvl5pPr marL="2057400" indent="-228600" algn="l" rtl="0" eaLnBrk="1" fontAlgn="base" hangingPunct="1">
        <a:spcBef>
          <a:spcPct val="20000"/>
        </a:spcBef>
        <a:spcAft>
          <a:spcPct val="0"/>
        </a:spcAft>
        <a:buChar char="»"/>
        <a:defRPr sz="1600" b="1">
          <a:solidFill>
            <a:schemeClr val="bg1"/>
          </a:solidFill>
          <a:latin typeface="Trebuchet MS" pitchFamily="34" charset="0"/>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B6ACEE3E-5579-4ADD-8C71-9EA961EC7241}" type="datetimeFigureOut">
              <a:rPr lang="en-US">
                <a:solidFill>
                  <a:prstClr val="black">
                    <a:tint val="75000"/>
                  </a:prstClr>
                </a:solidFill>
                <a:cs typeface="+mn-cs"/>
              </a:rPr>
              <a:pPr defTabSz="914400">
                <a:defRPr/>
              </a:pPr>
              <a:t>4/1/2015</a:t>
            </a:fld>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6DA06555-4A30-473C-953F-9AC7CA0AD9BA}" type="slidenum">
              <a:rPr lang="en-US">
                <a:solidFill>
                  <a:prstClr val="black">
                    <a:tint val="75000"/>
                  </a:prstClr>
                </a:solidFill>
                <a:cs typeface="+mn-cs"/>
              </a:rPr>
              <a:pPr defTabSz="914400">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389597379"/>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6.jpg"/><Relationship Id="rId4" Type="http://schemas.openxmlformats.org/officeDocument/2006/relationships/diagramData" Target="../diagrams/data1.xml"/><Relationship Id="rId9"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51.jp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0" y="5029200"/>
            <a:ext cx="4200196" cy="400110"/>
          </a:xfrm>
          <a:prstGeom prst="rect">
            <a:avLst/>
          </a:prstGeom>
          <a:noFill/>
        </p:spPr>
        <p:txBody>
          <a:bodyPr wrap="square" rtlCol="0">
            <a:spAutoFit/>
          </a:bodyPr>
          <a:lstStyle/>
          <a:p>
            <a:pPr defTabSz="914400" fontAlgn="auto">
              <a:spcBef>
                <a:spcPts val="0"/>
              </a:spcBef>
              <a:spcAft>
                <a:spcPts val="0"/>
              </a:spcAft>
            </a:pPr>
            <a:r>
              <a:rPr lang="en-US" sz="2000" dirty="0" smtClean="0">
                <a:solidFill>
                  <a:srgbClr val="FFFFFF"/>
                </a:solidFill>
                <a:latin typeface="Trebuchet MS" pitchFamily="34" charset="0"/>
                <a:cs typeface="+mn-cs"/>
              </a:rPr>
              <a:t>a </a:t>
            </a:r>
            <a:r>
              <a:rPr lang="en-US" sz="2000" dirty="0" smtClean="0">
                <a:solidFill>
                  <a:srgbClr val="009DDC"/>
                </a:solidFill>
                <a:latin typeface="Trebuchet MS" pitchFamily="34" charset="0"/>
                <a:cs typeface="+mn-cs"/>
              </a:rPr>
              <a:t>presentation</a:t>
            </a:r>
            <a:r>
              <a:rPr lang="en-US" sz="2000" dirty="0">
                <a:solidFill>
                  <a:srgbClr val="FFFFFF"/>
                </a:solidFill>
                <a:latin typeface="Trebuchet MS" pitchFamily="34" charset="0"/>
                <a:cs typeface="+mn-cs"/>
              </a:rPr>
              <a:t> </a:t>
            </a:r>
            <a:r>
              <a:rPr lang="en-US" sz="2000" dirty="0" smtClean="0">
                <a:solidFill>
                  <a:srgbClr val="FFFFFF"/>
                </a:solidFill>
                <a:latin typeface="Trebuchet MS" pitchFamily="34" charset="0"/>
                <a:cs typeface="+mn-cs"/>
              </a:rPr>
              <a:t>brought to you by:</a:t>
            </a:r>
            <a:endParaRPr lang="en-US" sz="2000" dirty="0">
              <a:solidFill>
                <a:srgbClr val="FFFFFF"/>
              </a:solidFill>
              <a:latin typeface="Trebuchet MS" pitchFamily="34" charset="0"/>
              <a:cs typeface="+mn-cs"/>
            </a:endParaRPr>
          </a:p>
        </p:txBody>
      </p:sp>
      <p:sp>
        <p:nvSpPr>
          <p:cNvPr id="3" name="Title 1"/>
          <p:cNvSpPr>
            <a:spLocks noGrp="1"/>
          </p:cNvSpPr>
          <p:nvPr>
            <p:ph type="ctrTitle"/>
          </p:nvPr>
        </p:nvSpPr>
        <p:spPr>
          <a:xfrm>
            <a:off x="2819400" y="1524000"/>
            <a:ext cx="6248400" cy="1447800"/>
          </a:xfrm>
        </p:spPr>
        <p:txBody>
          <a:bodyPr/>
          <a:lstStyle/>
          <a:p>
            <a:r>
              <a:rPr lang="en-US" sz="4400" dirty="0" smtClean="0"/>
              <a:t>Creating a Leadership</a:t>
            </a:r>
            <a:br>
              <a:rPr lang="en-US" sz="4400" dirty="0" smtClean="0"/>
            </a:br>
            <a:r>
              <a:rPr lang="en-US" sz="4400" dirty="0" smtClean="0"/>
              <a:t>Development Plan</a:t>
            </a:r>
            <a:endParaRPr lang="en-US" sz="4400" dirty="0"/>
          </a:p>
        </p:txBody>
      </p:sp>
      <p:sp>
        <p:nvSpPr>
          <p:cNvPr id="4" name="Subtitle 2"/>
          <p:cNvSpPr>
            <a:spLocks noGrp="1"/>
          </p:cNvSpPr>
          <p:nvPr>
            <p:ph type="subTitle" idx="1"/>
          </p:nvPr>
        </p:nvSpPr>
        <p:spPr>
          <a:xfrm>
            <a:off x="2930525" y="3276600"/>
            <a:ext cx="5984875" cy="838200"/>
          </a:xfrm>
        </p:spPr>
        <p:txBody>
          <a:bodyPr/>
          <a:lstStyle/>
          <a:p>
            <a:endParaRPr lang="en-US" sz="900" dirty="0" smtClean="0"/>
          </a:p>
          <a:p>
            <a:r>
              <a:rPr lang="en-US" dirty="0" smtClean="0"/>
              <a:t>Practical, Realistic, Empowering</a:t>
            </a:r>
            <a:endParaRPr lang="en-US" dirty="0"/>
          </a:p>
        </p:txBody>
      </p:sp>
      <p:sp>
        <p:nvSpPr>
          <p:cNvPr id="5" name="TextBox 4"/>
          <p:cNvSpPr txBox="1"/>
          <p:nvPr/>
        </p:nvSpPr>
        <p:spPr>
          <a:xfrm>
            <a:off x="4572000" y="5540514"/>
            <a:ext cx="4200196" cy="707886"/>
          </a:xfrm>
          <a:prstGeom prst="rect">
            <a:avLst/>
          </a:prstGeom>
          <a:noFill/>
        </p:spPr>
        <p:txBody>
          <a:bodyPr wrap="square" rtlCol="0">
            <a:spAutoFit/>
          </a:bodyPr>
          <a:lstStyle/>
          <a:p>
            <a:pPr defTabSz="914400" fontAlgn="auto">
              <a:spcBef>
                <a:spcPts val="0"/>
              </a:spcBef>
              <a:spcAft>
                <a:spcPts val="0"/>
              </a:spcAft>
            </a:pPr>
            <a:r>
              <a:rPr lang="en-US" sz="2000" dirty="0" smtClean="0">
                <a:solidFill>
                  <a:srgbClr val="00B0F0"/>
                </a:solidFill>
                <a:latin typeface="Trebuchet MS" pitchFamily="34" charset="0"/>
                <a:cs typeface="+mn-cs"/>
              </a:rPr>
              <a:t>John</a:t>
            </a:r>
            <a:r>
              <a:rPr lang="en-US" sz="2000" dirty="0" smtClean="0">
                <a:solidFill>
                  <a:srgbClr val="FFFFFF"/>
                </a:solidFill>
                <a:latin typeface="Trebuchet MS" pitchFamily="34" charset="0"/>
                <a:cs typeface="+mn-cs"/>
              </a:rPr>
              <a:t> Bradford, Sr. Vice President</a:t>
            </a:r>
          </a:p>
          <a:p>
            <a:pPr defTabSz="914400" fontAlgn="auto">
              <a:spcBef>
                <a:spcPts val="0"/>
              </a:spcBef>
              <a:spcAft>
                <a:spcPts val="0"/>
              </a:spcAft>
            </a:pPr>
            <a:r>
              <a:rPr lang="en-US" sz="2000" dirty="0" smtClean="0">
                <a:solidFill>
                  <a:srgbClr val="FFFFFF"/>
                </a:solidFill>
                <a:latin typeface="Trebuchet MS" pitchFamily="34" charset="0"/>
                <a:cs typeface="+mn-cs"/>
              </a:rPr>
              <a:t>Consulting and Coaching Services</a:t>
            </a:r>
            <a:endParaRPr lang="en-US" sz="2000" dirty="0">
              <a:solidFill>
                <a:srgbClr val="FFFFFF"/>
              </a:solidFill>
              <a:latin typeface="Trebuchet MS" pitchFamily="34" charset="0"/>
              <a:cs typeface="+mn-cs"/>
            </a:endParaRPr>
          </a:p>
        </p:txBody>
      </p:sp>
    </p:spTree>
    <p:extLst>
      <p:ext uri="{BB962C8B-B14F-4D97-AF65-F5344CB8AC3E}">
        <p14:creationId xmlns:p14="http://schemas.microsoft.com/office/powerpoint/2010/main" val="113903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2" name="TextBox 11"/>
          <p:cNvSpPr txBox="1"/>
          <p:nvPr/>
        </p:nvSpPr>
        <p:spPr>
          <a:xfrm>
            <a:off x="76200" y="1600200"/>
            <a:ext cx="6391493" cy="1200329"/>
          </a:xfrm>
          <a:prstGeom prst="rect">
            <a:avLst/>
          </a:prstGeom>
          <a:noFill/>
        </p:spPr>
        <p:txBody>
          <a:bodyPr wrap="none" rtlCol="0">
            <a:spAutoFit/>
          </a:bodyPr>
          <a:lstStyle/>
          <a:p>
            <a:pPr defTabSz="914400"/>
            <a:r>
              <a:rPr lang="en-US" sz="7200" dirty="0" smtClean="0">
                <a:solidFill>
                  <a:srgbClr val="000000"/>
                </a:solidFill>
                <a:latin typeface="Arial"/>
                <a:cs typeface="Arial" pitchFamily="34" charset="0"/>
              </a:rPr>
              <a:t>COMPLEXITY!</a:t>
            </a:r>
            <a:endParaRPr lang="en-US" sz="7200" dirty="0">
              <a:solidFill>
                <a:srgbClr val="000000"/>
              </a:solidFill>
              <a:latin typeface="Arial"/>
              <a:cs typeface="Arial" pitchFamily="34" charset="0"/>
            </a:endParaRPr>
          </a:p>
        </p:txBody>
      </p:sp>
      <p:pic>
        <p:nvPicPr>
          <p:cNvPr id="1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900" y="2868612"/>
            <a:ext cx="3368675"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Callout 2"/>
          <p:cNvSpPr>
            <a:spLocks noChangeArrowheads="1"/>
          </p:cNvSpPr>
          <p:nvPr/>
        </p:nvSpPr>
        <p:spPr bwMode="auto">
          <a:xfrm>
            <a:off x="6981825" y="1905000"/>
            <a:ext cx="1704975" cy="1574800"/>
          </a:xfrm>
          <a:prstGeom prst="cloudCallout">
            <a:avLst>
              <a:gd name="adj1" fmla="val -104801"/>
              <a:gd name="adj2" fmla="val 101685"/>
            </a:avLst>
          </a:prstGeom>
          <a:solidFill>
            <a:schemeClr val="accent1"/>
          </a:solidFill>
          <a:ln w="19050" algn="ctr">
            <a:solidFill>
              <a:schemeClr val="tx1"/>
            </a:solidFill>
            <a:round/>
            <a:headEnd/>
            <a:tailEnd/>
          </a:ln>
        </p:spPr>
        <p:txBody>
          <a:bodyPr wrap="none" anchor="ctr"/>
          <a:lstStyle/>
          <a:p>
            <a:pPr algn="ctr" defTabSz="914400">
              <a:lnSpc>
                <a:spcPct val="90000"/>
              </a:lnSpc>
            </a:pPr>
            <a:r>
              <a:rPr lang="en-US" dirty="0">
                <a:solidFill>
                  <a:srgbClr val="000000"/>
                </a:solidFill>
                <a:latin typeface="Arial"/>
                <a:cs typeface="Arial" pitchFamily="34" charset="0"/>
              </a:rPr>
              <a:t>This isn’t </a:t>
            </a:r>
          </a:p>
          <a:p>
            <a:pPr algn="ctr" defTabSz="914400">
              <a:lnSpc>
                <a:spcPct val="90000"/>
              </a:lnSpc>
            </a:pPr>
            <a:r>
              <a:rPr lang="en-US" dirty="0">
                <a:solidFill>
                  <a:srgbClr val="000000"/>
                </a:solidFill>
                <a:latin typeface="Arial"/>
                <a:cs typeface="Arial" pitchFamily="34" charset="0"/>
              </a:rPr>
              <a:t>realistic or</a:t>
            </a:r>
          </a:p>
          <a:p>
            <a:pPr algn="ctr" defTabSz="914400">
              <a:lnSpc>
                <a:spcPct val="90000"/>
              </a:lnSpc>
            </a:pPr>
            <a:r>
              <a:rPr lang="en-US" dirty="0">
                <a:solidFill>
                  <a:srgbClr val="000000"/>
                </a:solidFill>
                <a:latin typeface="Arial"/>
                <a:cs typeface="Arial" pitchFamily="34" charset="0"/>
              </a:rPr>
              <a:t> practical</a:t>
            </a:r>
          </a:p>
        </p:txBody>
      </p:sp>
    </p:spTree>
    <p:extLst>
      <p:ext uri="{BB962C8B-B14F-4D97-AF65-F5344CB8AC3E}">
        <p14:creationId xmlns:p14="http://schemas.microsoft.com/office/powerpoint/2010/main" val="1907009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Complexity</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90650"/>
            <a:ext cx="6172200" cy="4629150"/>
          </a:xfrm>
          <a:prstGeom prst="rect">
            <a:avLst/>
          </a:prstGeom>
        </p:spPr>
      </p:pic>
    </p:spTree>
    <p:extLst>
      <p:ext uri="{BB962C8B-B14F-4D97-AF65-F5344CB8AC3E}">
        <p14:creationId xmlns:p14="http://schemas.microsoft.com/office/powerpoint/2010/main" val="282451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How Do Leaders Develop?</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1" name="Text Box 1027"/>
          <p:cNvSpPr txBox="1">
            <a:spLocks noChangeArrowheads="1"/>
          </p:cNvSpPr>
          <p:nvPr/>
        </p:nvSpPr>
        <p:spPr bwMode="auto">
          <a:xfrm>
            <a:off x="306388" y="1035050"/>
            <a:ext cx="8504237" cy="396875"/>
          </a:xfrm>
          <a:prstGeom prst="rect">
            <a:avLst/>
          </a:prstGeom>
          <a:noFill/>
          <a:ln w="9525">
            <a:noFill/>
            <a:miter lim="800000"/>
            <a:headEnd/>
            <a:tailEnd/>
          </a:ln>
        </p:spPr>
        <p:txBody>
          <a:bodyPr>
            <a:spAutoFit/>
          </a:bodyPr>
          <a:lstStyle/>
          <a:p>
            <a:pPr defTabSz="914400" fontAlgn="auto">
              <a:spcBef>
                <a:spcPts val="0"/>
              </a:spcBef>
              <a:spcAft>
                <a:spcPts val="0"/>
              </a:spcAft>
            </a:pPr>
            <a:r>
              <a:rPr lang="en-US" sz="2000" b="1" i="1" dirty="0">
                <a:solidFill>
                  <a:srgbClr val="7C0041"/>
                </a:solidFill>
                <a:latin typeface="Arial"/>
                <a:cs typeface="+mn-cs"/>
              </a:rPr>
              <a:t>Development is most impactful when oriented to the 70/20/10 model</a:t>
            </a:r>
          </a:p>
        </p:txBody>
      </p:sp>
      <p:sp>
        <p:nvSpPr>
          <p:cNvPr id="13" name="Rectangle 12"/>
          <p:cNvSpPr/>
          <p:nvPr/>
        </p:nvSpPr>
        <p:spPr>
          <a:xfrm>
            <a:off x="766762" y="3181350"/>
            <a:ext cx="2611438"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600" b="1" dirty="0">
                <a:solidFill>
                  <a:srgbClr val="FFFFFF"/>
                </a:solidFill>
                <a:ea typeface="ＭＳ Ｐゴシック" pitchFamily="34" charset="-128"/>
              </a:rPr>
              <a:t>70% Experience Based</a:t>
            </a:r>
          </a:p>
        </p:txBody>
      </p:sp>
      <p:sp>
        <p:nvSpPr>
          <p:cNvPr id="14" name="Rectangle 13"/>
          <p:cNvSpPr/>
          <p:nvPr/>
        </p:nvSpPr>
        <p:spPr>
          <a:xfrm>
            <a:off x="3392488" y="3181350"/>
            <a:ext cx="2743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600" b="1" dirty="0">
                <a:solidFill>
                  <a:srgbClr val="FFFFFF"/>
                </a:solidFill>
                <a:ea typeface="ＭＳ Ｐゴシック" pitchFamily="34" charset="-128"/>
              </a:rPr>
              <a:t>20% Relationship Based</a:t>
            </a:r>
          </a:p>
        </p:txBody>
      </p:sp>
      <p:sp>
        <p:nvSpPr>
          <p:cNvPr id="15" name="Rectangle 14"/>
          <p:cNvSpPr/>
          <p:nvPr/>
        </p:nvSpPr>
        <p:spPr>
          <a:xfrm>
            <a:off x="6135688" y="3181350"/>
            <a:ext cx="2398712"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600" b="1" dirty="0">
                <a:solidFill>
                  <a:srgbClr val="000000"/>
                </a:solidFill>
              </a:rPr>
              <a:t>10% </a:t>
            </a:r>
            <a:r>
              <a:rPr lang="en-US" sz="1600" b="1" dirty="0" smtClean="0">
                <a:solidFill>
                  <a:srgbClr val="000000"/>
                </a:solidFill>
              </a:rPr>
              <a:t>Education Based</a:t>
            </a:r>
            <a:endParaRPr lang="en-US" sz="1600" b="1" dirty="0">
              <a:solidFill>
                <a:srgbClr val="000000"/>
              </a:solidFill>
            </a:endParaRPr>
          </a:p>
        </p:txBody>
      </p:sp>
      <p:sp>
        <p:nvSpPr>
          <p:cNvPr id="16" name="TextBox 22"/>
          <p:cNvSpPr txBox="1">
            <a:spLocks noChangeArrowheads="1"/>
          </p:cNvSpPr>
          <p:nvPr/>
        </p:nvSpPr>
        <p:spPr bwMode="auto">
          <a:xfrm>
            <a:off x="473075" y="5105400"/>
            <a:ext cx="8594725" cy="646331"/>
          </a:xfrm>
          <a:prstGeom prst="rect">
            <a:avLst/>
          </a:prstGeom>
          <a:noFill/>
          <a:ln w="9525">
            <a:noFill/>
            <a:miter lim="800000"/>
            <a:headEnd/>
            <a:tailEnd/>
          </a:ln>
        </p:spPr>
        <p:txBody>
          <a:bodyPr>
            <a:spAutoFit/>
          </a:bodyPr>
          <a:lstStyle/>
          <a:p>
            <a:pPr defTabSz="914400" fontAlgn="auto">
              <a:spcBef>
                <a:spcPts val="0"/>
              </a:spcBef>
              <a:spcAft>
                <a:spcPts val="0"/>
              </a:spcAft>
            </a:pPr>
            <a:r>
              <a:rPr lang="en-US" b="1" dirty="0" smtClean="0">
                <a:solidFill>
                  <a:srgbClr val="000000"/>
                </a:solidFill>
                <a:latin typeface="Arial"/>
                <a:cs typeface="+mn-cs"/>
              </a:rPr>
              <a:t>Your company can </a:t>
            </a:r>
            <a:r>
              <a:rPr lang="en-US" b="1" dirty="0">
                <a:solidFill>
                  <a:srgbClr val="000000"/>
                </a:solidFill>
                <a:latin typeface="Arial"/>
                <a:cs typeface="+mn-cs"/>
              </a:rPr>
              <a:t>only provide opportunities to learn</a:t>
            </a:r>
            <a:r>
              <a:rPr lang="en-US" b="1" dirty="0" smtClean="0">
                <a:solidFill>
                  <a:srgbClr val="000000"/>
                </a:solidFill>
                <a:latin typeface="Arial"/>
                <a:cs typeface="+mn-cs"/>
              </a:rPr>
              <a:t>.  </a:t>
            </a:r>
            <a:r>
              <a:rPr lang="en-US" b="1" dirty="0">
                <a:solidFill>
                  <a:srgbClr val="000000"/>
                </a:solidFill>
                <a:latin typeface="Arial"/>
                <a:cs typeface="+mn-cs"/>
              </a:rPr>
              <a:t>It is the </a:t>
            </a:r>
            <a:r>
              <a:rPr lang="en-US" b="1" dirty="0" smtClean="0">
                <a:solidFill>
                  <a:srgbClr val="000000"/>
                </a:solidFill>
                <a:latin typeface="Arial"/>
                <a:cs typeface="+mn-cs"/>
              </a:rPr>
              <a:t>leader’s responsibility </a:t>
            </a:r>
            <a:r>
              <a:rPr lang="en-US" b="1" dirty="0">
                <a:solidFill>
                  <a:srgbClr val="000000"/>
                </a:solidFill>
                <a:latin typeface="Arial"/>
                <a:cs typeface="+mn-cs"/>
              </a:rPr>
              <a:t>to take advantage of these opportunities. </a:t>
            </a:r>
            <a:endParaRPr lang="en-US" dirty="0">
              <a:solidFill>
                <a:srgbClr val="000000"/>
              </a:solidFill>
              <a:latin typeface="Arial"/>
              <a:cs typeface="+mn-cs"/>
            </a:endParaRPr>
          </a:p>
        </p:txBody>
      </p:sp>
      <p:sp>
        <p:nvSpPr>
          <p:cNvPr id="17" name="Text Box 1032"/>
          <p:cNvSpPr txBox="1">
            <a:spLocks noChangeArrowheads="1"/>
          </p:cNvSpPr>
          <p:nvPr/>
        </p:nvSpPr>
        <p:spPr bwMode="auto">
          <a:xfrm>
            <a:off x="1109663" y="3827463"/>
            <a:ext cx="2168525" cy="1190625"/>
          </a:xfrm>
          <a:prstGeom prst="rect">
            <a:avLst/>
          </a:prstGeom>
          <a:noFill/>
          <a:ln w="9525">
            <a:noFill/>
            <a:miter lim="800000"/>
            <a:headEnd/>
            <a:tailEnd/>
          </a:ln>
        </p:spPr>
        <p:txBody>
          <a:bodyPr wrap="none">
            <a:spAutoFit/>
          </a:bodyPr>
          <a:lstStyle/>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Job changes</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Assignments</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Daily work</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Special projects  </a:t>
            </a:r>
          </a:p>
        </p:txBody>
      </p:sp>
      <p:sp>
        <p:nvSpPr>
          <p:cNvPr id="18" name="Text Box 1033"/>
          <p:cNvSpPr txBox="1">
            <a:spLocks noChangeArrowheads="1"/>
          </p:cNvSpPr>
          <p:nvPr/>
        </p:nvSpPr>
        <p:spPr bwMode="auto">
          <a:xfrm>
            <a:off x="3657600" y="3836988"/>
            <a:ext cx="1760538" cy="1190625"/>
          </a:xfrm>
          <a:prstGeom prst="rect">
            <a:avLst/>
          </a:prstGeom>
          <a:noFill/>
          <a:ln w="9525">
            <a:noFill/>
            <a:miter lim="800000"/>
            <a:headEnd/>
            <a:tailEnd/>
          </a:ln>
        </p:spPr>
        <p:txBody>
          <a:bodyPr wrap="none">
            <a:spAutoFit/>
          </a:bodyPr>
          <a:lstStyle/>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Coaching</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Mentoring</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Communities</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Feedback</a:t>
            </a:r>
          </a:p>
        </p:txBody>
      </p:sp>
      <p:sp>
        <p:nvSpPr>
          <p:cNvPr id="19" name="Text Box 1034"/>
          <p:cNvSpPr txBox="1">
            <a:spLocks noChangeArrowheads="1"/>
          </p:cNvSpPr>
          <p:nvPr/>
        </p:nvSpPr>
        <p:spPr bwMode="auto">
          <a:xfrm>
            <a:off x="6392863" y="3838575"/>
            <a:ext cx="1747837" cy="1190625"/>
          </a:xfrm>
          <a:prstGeom prst="rect">
            <a:avLst/>
          </a:prstGeom>
          <a:noFill/>
          <a:ln w="9525">
            <a:noFill/>
            <a:miter lim="800000"/>
            <a:headEnd/>
            <a:tailEnd/>
          </a:ln>
        </p:spPr>
        <p:txBody>
          <a:bodyPr wrap="none">
            <a:spAutoFit/>
          </a:bodyPr>
          <a:lstStyle/>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Classes</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Courses</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Seminars</a:t>
            </a:r>
          </a:p>
          <a:p>
            <a:pPr defTabSz="914400" fontAlgn="auto">
              <a:spcBef>
                <a:spcPts val="0"/>
              </a:spcBef>
              <a:spcAft>
                <a:spcPts val="0"/>
              </a:spcAft>
              <a:buClr>
                <a:srgbClr val="000000"/>
              </a:buClr>
              <a:buSzPct val="110000"/>
              <a:buFont typeface="Wingdings" pitchFamily="2" charset="2"/>
              <a:buChar char="§"/>
            </a:pPr>
            <a:r>
              <a:rPr lang="en-US" dirty="0">
                <a:solidFill>
                  <a:srgbClr val="000000"/>
                </a:solidFill>
                <a:latin typeface="Arial"/>
                <a:cs typeface="+mn-cs"/>
              </a:rPr>
              <a:t>  Certifications</a:t>
            </a:r>
          </a:p>
        </p:txBody>
      </p:sp>
      <p:pic>
        <p:nvPicPr>
          <p:cNvPr id="20" name="Picture 1035" descr="Relationships Ic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98925" y="1676400"/>
            <a:ext cx="1387475" cy="1341438"/>
          </a:xfrm>
          <a:prstGeom prst="rect">
            <a:avLst/>
          </a:prstGeom>
          <a:noFill/>
          <a:ln w="9525">
            <a:noFill/>
            <a:miter lim="800000"/>
            <a:headEnd/>
            <a:tailEnd/>
          </a:ln>
        </p:spPr>
      </p:pic>
      <p:pic>
        <p:nvPicPr>
          <p:cNvPr id="21" name="Picture 1036" descr="Education 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3200" y="1676400"/>
            <a:ext cx="1371600" cy="1341438"/>
          </a:xfrm>
          <a:prstGeom prst="rect">
            <a:avLst/>
          </a:prstGeom>
          <a:noFill/>
          <a:ln w="9525">
            <a:noFill/>
            <a:miter lim="800000"/>
            <a:headEnd/>
            <a:tailEnd/>
          </a:ln>
        </p:spPr>
      </p:pic>
      <p:pic>
        <p:nvPicPr>
          <p:cNvPr id="22" name="Picture 1037" descr="Experience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1763" y="1676400"/>
            <a:ext cx="1341437" cy="1341438"/>
          </a:xfrm>
          <a:prstGeom prst="rect">
            <a:avLst/>
          </a:prstGeom>
          <a:noFill/>
          <a:ln w="9525">
            <a:noFill/>
            <a:miter lim="800000"/>
            <a:headEnd/>
            <a:tailEnd/>
          </a:ln>
        </p:spPr>
      </p:pic>
    </p:spTree>
    <p:extLst>
      <p:ext uri="{BB962C8B-B14F-4D97-AF65-F5344CB8AC3E}">
        <p14:creationId xmlns:p14="http://schemas.microsoft.com/office/powerpoint/2010/main" val="28348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How Do Leaders Develop?</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19" name="AutoShape 4"/>
          <p:cNvSpPr>
            <a:spLocks noChangeArrowheads="1"/>
          </p:cNvSpPr>
          <p:nvPr/>
        </p:nvSpPr>
        <p:spPr bwMode="auto">
          <a:xfrm>
            <a:off x="1313664" y="1851720"/>
            <a:ext cx="6645275" cy="4003675"/>
          </a:xfrm>
          <a:prstGeom prst="roundRect">
            <a:avLst>
              <a:gd name="adj" fmla="val 12486"/>
            </a:avLst>
          </a:prstGeom>
          <a:solidFill>
            <a:schemeClr val="bg1"/>
          </a:solidFill>
          <a:ln w="25400">
            <a:solidFill>
              <a:schemeClr val="tx2"/>
            </a:solidFill>
            <a:round/>
            <a:headEnd/>
            <a:tailEnd/>
          </a:ln>
          <a:effectLst>
            <a:outerShdw dist="107763" dir="2700000" algn="ctr" rotWithShape="0">
              <a:schemeClr val="bg2"/>
            </a:outerShdw>
          </a:effectLst>
        </p:spPr>
        <p:txBody>
          <a:bodyPr wrap="none" anchor="ctr"/>
          <a:lstStyle/>
          <a:p>
            <a:pPr defTabSz="914400">
              <a:defRPr/>
            </a:pPr>
            <a:endParaRPr lang="en-US" dirty="0">
              <a:solidFill>
                <a:srgbClr val="000000"/>
              </a:solidFill>
              <a:latin typeface="Arial"/>
              <a:cs typeface="Arial" pitchFamily="34" charset="0"/>
            </a:endParaRPr>
          </a:p>
        </p:txBody>
      </p:sp>
      <p:sp>
        <p:nvSpPr>
          <p:cNvPr id="20" name="Rectangle 5"/>
          <p:cNvSpPr>
            <a:spLocks noChangeArrowheads="1"/>
          </p:cNvSpPr>
          <p:nvPr/>
        </p:nvSpPr>
        <p:spPr bwMode="auto">
          <a:xfrm>
            <a:off x="3350874" y="2109401"/>
            <a:ext cx="2392973" cy="761506"/>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0963" tIns="39688" rIns="80963" bIns="39688">
            <a:spAutoFit/>
          </a:bodyPr>
          <a:lstStyle/>
          <a:p>
            <a:pPr algn="ctr" defTabSz="709613"/>
            <a:r>
              <a:rPr lang="en-CA" b="1" dirty="0">
                <a:solidFill>
                  <a:srgbClr val="000000"/>
                </a:solidFill>
                <a:latin typeface="Arial"/>
                <a:cs typeface="Arial" pitchFamily="34" charset="0"/>
              </a:rPr>
              <a:t>HAVE</a:t>
            </a:r>
          </a:p>
          <a:p>
            <a:pPr algn="ctr" defTabSz="709613"/>
            <a:r>
              <a:rPr lang="en-CA" b="1" dirty="0">
                <a:solidFill>
                  <a:srgbClr val="000000"/>
                </a:solidFill>
                <a:latin typeface="Arial"/>
                <a:cs typeface="Arial" pitchFamily="34" charset="0"/>
              </a:rPr>
              <a:t>AN EXPERIENCE</a:t>
            </a:r>
          </a:p>
        </p:txBody>
      </p:sp>
      <p:sp>
        <p:nvSpPr>
          <p:cNvPr id="21" name="Rectangle 8"/>
          <p:cNvSpPr>
            <a:spLocks noChangeArrowheads="1"/>
          </p:cNvSpPr>
          <p:nvPr/>
        </p:nvSpPr>
        <p:spPr bwMode="auto">
          <a:xfrm>
            <a:off x="6142676" y="3653566"/>
            <a:ext cx="1640254" cy="64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0963" tIns="39688" rIns="80963" bIns="39688">
            <a:spAutoFit/>
          </a:bodyPr>
          <a:lstStyle/>
          <a:p>
            <a:pPr algn="ctr" defTabSz="709613"/>
            <a:r>
              <a:rPr lang="en-CA" sz="1500" b="1" dirty="0">
                <a:solidFill>
                  <a:srgbClr val="000000"/>
                </a:solidFill>
                <a:latin typeface="Arial"/>
                <a:cs typeface="Arial" pitchFamily="34" charset="0"/>
              </a:rPr>
              <a:t>REVIEW THE</a:t>
            </a:r>
          </a:p>
          <a:p>
            <a:pPr algn="ctr" defTabSz="709613"/>
            <a:r>
              <a:rPr lang="en-CA" sz="1500" b="1" dirty="0">
                <a:solidFill>
                  <a:srgbClr val="000000"/>
                </a:solidFill>
                <a:latin typeface="Arial"/>
                <a:cs typeface="Arial" pitchFamily="34" charset="0"/>
              </a:rPr>
              <a:t>EXPERIENCE</a:t>
            </a:r>
          </a:p>
        </p:txBody>
      </p:sp>
      <p:sp>
        <p:nvSpPr>
          <p:cNvPr id="22" name="Rectangle 11"/>
          <p:cNvSpPr>
            <a:spLocks noChangeArrowheads="1"/>
          </p:cNvSpPr>
          <p:nvPr/>
        </p:nvSpPr>
        <p:spPr bwMode="auto">
          <a:xfrm>
            <a:off x="1379199" y="3653566"/>
            <a:ext cx="1587826" cy="64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0963" tIns="39688" rIns="80963" bIns="39688">
            <a:spAutoFit/>
          </a:bodyPr>
          <a:lstStyle/>
          <a:p>
            <a:pPr algn="ctr" defTabSz="709613"/>
            <a:r>
              <a:rPr lang="en-CA" sz="1500" b="1" dirty="0">
                <a:solidFill>
                  <a:srgbClr val="000000"/>
                </a:solidFill>
                <a:latin typeface="Arial"/>
                <a:cs typeface="Arial" pitchFamily="34" charset="0"/>
              </a:rPr>
              <a:t>PLAN THE</a:t>
            </a:r>
          </a:p>
          <a:p>
            <a:pPr algn="ctr" defTabSz="709613"/>
            <a:r>
              <a:rPr lang="en-CA" sz="1500" b="1" dirty="0">
                <a:solidFill>
                  <a:srgbClr val="000000"/>
                </a:solidFill>
                <a:latin typeface="Arial"/>
                <a:cs typeface="Arial" pitchFamily="34" charset="0"/>
              </a:rPr>
              <a:t>NEXT STEPS</a:t>
            </a:r>
          </a:p>
        </p:txBody>
      </p:sp>
      <p:sp>
        <p:nvSpPr>
          <p:cNvPr id="24" name="Rectangle 12"/>
          <p:cNvSpPr>
            <a:spLocks noChangeArrowheads="1"/>
          </p:cNvSpPr>
          <p:nvPr/>
        </p:nvSpPr>
        <p:spPr bwMode="auto">
          <a:xfrm>
            <a:off x="3199207" y="5120811"/>
            <a:ext cx="2874189" cy="649972"/>
          </a:xfrm>
          <a:prstGeom prst="rect">
            <a:avLst/>
          </a:prstGeom>
          <a:solidFill>
            <a:srgbClr val="BDC73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0963" tIns="39688" rIns="80963" bIns="39688">
            <a:spAutoFit/>
          </a:bodyPr>
          <a:lstStyle/>
          <a:p>
            <a:pPr algn="ctr" defTabSz="709613"/>
            <a:r>
              <a:rPr lang="en-CA" sz="1500" b="1" dirty="0">
                <a:solidFill>
                  <a:srgbClr val="000000"/>
                </a:solidFill>
                <a:latin typeface="Arial"/>
                <a:cs typeface="Arial" pitchFamily="34" charset="0"/>
              </a:rPr>
              <a:t>DRAW CONCLUSIONS</a:t>
            </a:r>
          </a:p>
          <a:p>
            <a:pPr algn="ctr" defTabSz="709613"/>
            <a:r>
              <a:rPr lang="en-CA" sz="1500" b="1" dirty="0">
                <a:solidFill>
                  <a:srgbClr val="000000"/>
                </a:solidFill>
                <a:latin typeface="Arial"/>
                <a:cs typeface="Arial" pitchFamily="34" charset="0"/>
              </a:rPr>
              <a:t>FROM THE EXPERIENCE</a:t>
            </a:r>
          </a:p>
        </p:txBody>
      </p:sp>
      <p:sp>
        <p:nvSpPr>
          <p:cNvPr id="25" name="Rectangle 13"/>
          <p:cNvSpPr>
            <a:spLocks noChangeArrowheads="1"/>
          </p:cNvSpPr>
          <p:nvPr/>
        </p:nvSpPr>
        <p:spPr bwMode="auto">
          <a:xfrm>
            <a:off x="3648592" y="3290120"/>
            <a:ext cx="2069042" cy="142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0963" tIns="39688" rIns="80963" bIns="39688">
            <a:spAutoFit/>
          </a:bodyPr>
          <a:lstStyle/>
          <a:p>
            <a:pPr algn="ctr" defTabSz="709613"/>
            <a:r>
              <a:rPr lang="en-CA" b="1" i="1" u="sng" dirty="0">
                <a:solidFill>
                  <a:srgbClr val="000000"/>
                </a:solidFill>
                <a:latin typeface="Arial"/>
                <a:cs typeface="Arial" pitchFamily="34" charset="0"/>
              </a:rPr>
              <a:t>NATURAL</a:t>
            </a:r>
          </a:p>
          <a:p>
            <a:pPr algn="ctr" defTabSz="709613"/>
            <a:r>
              <a:rPr lang="en-CA" b="1" i="1" u="sng" dirty="0">
                <a:solidFill>
                  <a:srgbClr val="000000"/>
                </a:solidFill>
                <a:latin typeface="Arial"/>
                <a:cs typeface="Arial" pitchFamily="34" charset="0"/>
              </a:rPr>
              <a:t>LEARNING</a:t>
            </a:r>
          </a:p>
          <a:p>
            <a:pPr algn="ctr" defTabSz="709613"/>
            <a:r>
              <a:rPr lang="en-CA" b="1" i="1" u="sng" dirty="0">
                <a:solidFill>
                  <a:srgbClr val="000000"/>
                </a:solidFill>
                <a:latin typeface="Arial"/>
                <a:cs typeface="Arial" pitchFamily="34" charset="0"/>
              </a:rPr>
              <a:t>CYCLE</a:t>
            </a:r>
          </a:p>
        </p:txBody>
      </p:sp>
      <p:sp>
        <p:nvSpPr>
          <p:cNvPr id="26" name="Arc 14"/>
          <p:cNvSpPr>
            <a:spLocks/>
          </p:cNvSpPr>
          <p:nvPr/>
        </p:nvSpPr>
        <p:spPr bwMode="auto">
          <a:xfrm rot="10800000">
            <a:off x="1963399" y="4536221"/>
            <a:ext cx="921238" cy="871117"/>
          </a:xfrm>
          <a:custGeom>
            <a:avLst/>
            <a:gdLst>
              <a:gd name="T0" fmla="*/ 0 w 21600"/>
              <a:gd name="T1" fmla="*/ 0 h 21600"/>
              <a:gd name="T2" fmla="*/ 492 w 21600"/>
              <a:gd name="T3" fmla="*/ 452 h 21600"/>
              <a:gd name="T4" fmla="*/ 0 w 21600"/>
              <a:gd name="T5" fmla="*/ 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0" cap="rnd">
            <a:solidFill>
              <a:srgbClr val="DC008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4400"/>
            <a:endParaRPr lang="en-US" dirty="0">
              <a:solidFill>
                <a:srgbClr val="000000"/>
              </a:solidFill>
              <a:latin typeface="Arial"/>
              <a:cs typeface="Arial" pitchFamily="34" charset="0"/>
            </a:endParaRPr>
          </a:p>
        </p:txBody>
      </p:sp>
      <p:sp>
        <p:nvSpPr>
          <p:cNvPr id="27" name="Arc 15"/>
          <p:cNvSpPr>
            <a:spLocks/>
          </p:cNvSpPr>
          <p:nvPr/>
        </p:nvSpPr>
        <p:spPr bwMode="auto">
          <a:xfrm>
            <a:off x="1989613" y="2459386"/>
            <a:ext cx="1190869" cy="1040340"/>
          </a:xfrm>
          <a:custGeom>
            <a:avLst/>
            <a:gdLst>
              <a:gd name="T0" fmla="*/ 0 w 21600"/>
              <a:gd name="T1" fmla="*/ 539 h 21600"/>
              <a:gd name="T2" fmla="*/ 635 w 21600"/>
              <a:gd name="T3" fmla="*/ 0 h 21600"/>
              <a:gd name="T4" fmla="*/ 636 w 21600"/>
              <a:gd name="T5" fmla="*/ 5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20"/>
                </a:moveTo>
                <a:cubicBezTo>
                  <a:pt x="44" y="9635"/>
                  <a:pt x="9681" y="18"/>
                  <a:pt x="21566" y="0"/>
                </a:cubicBezTo>
              </a:path>
              <a:path w="21600" h="21600" stroke="0" extrusionOk="0">
                <a:moveTo>
                  <a:pt x="0" y="21520"/>
                </a:moveTo>
                <a:cubicBezTo>
                  <a:pt x="44" y="9635"/>
                  <a:pt x="9681" y="18"/>
                  <a:pt x="21566" y="0"/>
                </a:cubicBezTo>
                <a:lnTo>
                  <a:pt x="21600" y="21600"/>
                </a:lnTo>
                <a:close/>
              </a:path>
            </a:pathLst>
          </a:custGeom>
          <a:noFill/>
          <a:ln w="127000" cap="rnd">
            <a:solidFill>
              <a:srgbClr val="DC008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4400"/>
            <a:endParaRPr lang="en-US" dirty="0">
              <a:solidFill>
                <a:srgbClr val="000000"/>
              </a:solidFill>
              <a:latin typeface="Arial"/>
              <a:cs typeface="Arial" pitchFamily="34" charset="0"/>
            </a:endParaRPr>
          </a:p>
        </p:txBody>
      </p:sp>
      <p:sp>
        <p:nvSpPr>
          <p:cNvPr id="28" name="Arc 16"/>
          <p:cNvSpPr>
            <a:spLocks/>
          </p:cNvSpPr>
          <p:nvPr/>
        </p:nvSpPr>
        <p:spPr bwMode="auto">
          <a:xfrm>
            <a:off x="5985392" y="2539500"/>
            <a:ext cx="988646" cy="994188"/>
          </a:xfrm>
          <a:custGeom>
            <a:avLst/>
            <a:gdLst>
              <a:gd name="T0" fmla="*/ 0 w 21600"/>
              <a:gd name="T1" fmla="*/ 0 h 21600"/>
              <a:gd name="T2" fmla="*/ 528 w 21600"/>
              <a:gd name="T3" fmla="*/ 516 h 21600"/>
              <a:gd name="T4" fmla="*/ 0 w 21600"/>
              <a:gd name="T5" fmla="*/ 5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2" y="0"/>
                  <a:pt x="21576" y="9645"/>
                  <a:pt x="21599" y="21558"/>
                </a:cubicBezTo>
              </a:path>
              <a:path w="21600" h="21600" stroke="0" extrusionOk="0">
                <a:moveTo>
                  <a:pt x="-1" y="0"/>
                </a:moveTo>
                <a:cubicBezTo>
                  <a:pt x="11912" y="0"/>
                  <a:pt x="21576" y="9645"/>
                  <a:pt x="21599" y="21558"/>
                </a:cubicBezTo>
                <a:lnTo>
                  <a:pt x="0" y="21600"/>
                </a:lnTo>
                <a:close/>
              </a:path>
            </a:pathLst>
          </a:custGeom>
          <a:noFill/>
          <a:ln w="127000" cap="rnd">
            <a:solidFill>
              <a:srgbClr val="DC008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4400"/>
            <a:endParaRPr lang="en-US" dirty="0">
              <a:solidFill>
                <a:srgbClr val="000000"/>
              </a:solidFill>
              <a:latin typeface="Arial"/>
              <a:cs typeface="Arial" pitchFamily="34" charset="0"/>
            </a:endParaRPr>
          </a:p>
        </p:txBody>
      </p:sp>
      <p:sp>
        <p:nvSpPr>
          <p:cNvPr id="29" name="Arc 17"/>
          <p:cNvSpPr>
            <a:spLocks/>
          </p:cNvSpPr>
          <p:nvPr/>
        </p:nvSpPr>
        <p:spPr bwMode="auto">
          <a:xfrm rot="10800000">
            <a:off x="6240043" y="4605448"/>
            <a:ext cx="943708" cy="886501"/>
          </a:xfrm>
          <a:custGeom>
            <a:avLst/>
            <a:gdLst>
              <a:gd name="T0" fmla="*/ 0 w 22657"/>
              <a:gd name="T1" fmla="*/ 459 h 21600"/>
              <a:gd name="T2" fmla="*/ 504 w 22657"/>
              <a:gd name="T3" fmla="*/ 1 h 21600"/>
              <a:gd name="T4" fmla="*/ 480 w 22657"/>
              <a:gd name="T5" fmla="*/ 461 h 21600"/>
              <a:gd name="T6" fmla="*/ 0 60000 65536"/>
              <a:gd name="T7" fmla="*/ 0 60000 65536"/>
              <a:gd name="T8" fmla="*/ 0 60000 65536"/>
              <a:gd name="T9" fmla="*/ 0 w 22657"/>
              <a:gd name="T10" fmla="*/ 0 h 21600"/>
              <a:gd name="T11" fmla="*/ 22657 w 22657"/>
              <a:gd name="T12" fmla="*/ 21600 h 21600"/>
            </a:gdLst>
            <a:ahLst/>
            <a:cxnLst>
              <a:cxn ang="T6">
                <a:pos x="T0" y="T1"/>
              </a:cxn>
              <a:cxn ang="T7">
                <a:pos x="T2" y="T3"/>
              </a:cxn>
              <a:cxn ang="T8">
                <a:pos x="T4" y="T5"/>
              </a:cxn>
            </a:cxnLst>
            <a:rect l="T9" t="T10" r="T11" b="T12"/>
            <a:pathLst>
              <a:path w="22657" h="21600" fill="none" extrusionOk="0">
                <a:moveTo>
                  <a:pt x="0" y="21516"/>
                </a:moveTo>
                <a:cubicBezTo>
                  <a:pt x="46" y="9619"/>
                  <a:pt x="9703" y="-1"/>
                  <a:pt x="21600" y="0"/>
                </a:cubicBezTo>
                <a:cubicBezTo>
                  <a:pt x="21952" y="0"/>
                  <a:pt x="22304" y="8"/>
                  <a:pt x="22657" y="25"/>
                </a:cubicBezTo>
              </a:path>
              <a:path w="22657" h="21600" stroke="0" extrusionOk="0">
                <a:moveTo>
                  <a:pt x="0" y="21516"/>
                </a:moveTo>
                <a:cubicBezTo>
                  <a:pt x="46" y="9619"/>
                  <a:pt x="9703" y="-1"/>
                  <a:pt x="21600" y="0"/>
                </a:cubicBezTo>
                <a:cubicBezTo>
                  <a:pt x="21952" y="0"/>
                  <a:pt x="22304" y="8"/>
                  <a:pt x="22657" y="25"/>
                </a:cubicBezTo>
                <a:lnTo>
                  <a:pt x="21600" y="21600"/>
                </a:lnTo>
                <a:close/>
              </a:path>
            </a:pathLst>
          </a:custGeom>
          <a:noFill/>
          <a:ln w="127000" cap="rnd">
            <a:solidFill>
              <a:srgbClr val="DC008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14400"/>
            <a:endParaRPr lang="en-US" dirty="0">
              <a:solidFill>
                <a:srgbClr val="000000"/>
              </a:solidFill>
              <a:latin typeface="Arial"/>
              <a:cs typeface="Arial" pitchFamily="34" charset="0"/>
            </a:endParaRPr>
          </a:p>
        </p:txBody>
      </p:sp>
    </p:spTree>
    <p:extLst>
      <p:ext uri="{BB962C8B-B14F-4D97-AF65-F5344CB8AC3E}">
        <p14:creationId xmlns:p14="http://schemas.microsoft.com/office/powerpoint/2010/main" val="324718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4" grpId="0" animBg="1"/>
      <p:bldP spid="25" grpId="0"/>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Meet Ron Sample</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grpSp>
        <p:nvGrpSpPr>
          <p:cNvPr id="18" name="Group 5"/>
          <p:cNvGrpSpPr>
            <a:grpSpLocks/>
          </p:cNvGrpSpPr>
          <p:nvPr/>
        </p:nvGrpSpPr>
        <p:grpSpPr bwMode="auto">
          <a:xfrm>
            <a:off x="5586413" y="2308225"/>
            <a:ext cx="2771775" cy="2481263"/>
            <a:chOff x="5586499" y="2307774"/>
            <a:chExt cx="2772228" cy="2481942"/>
          </a:xfrm>
        </p:grpSpPr>
        <p:sp>
          <p:nvSpPr>
            <p:cNvPr id="30" name="Rectangle 29"/>
            <p:cNvSpPr/>
            <p:nvPr/>
          </p:nvSpPr>
          <p:spPr>
            <a:xfrm>
              <a:off x="5586499" y="2307774"/>
              <a:ext cx="2772228" cy="2481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r>
                <a:rPr lang="en-US" dirty="0">
                  <a:ln>
                    <a:solidFill>
                      <a:srgbClr val="454548"/>
                    </a:solidFill>
                  </a:ln>
                  <a:solidFill>
                    <a:srgbClr val="FFFFFF"/>
                  </a:solidFill>
                </a:rPr>
                <a:t>Ron Sample</a:t>
              </a:r>
            </a:p>
          </p:txBody>
        </p:sp>
        <p:pic>
          <p:nvPicPr>
            <p:cNvPr id="3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47707" t="3430" r="11172" b="47227"/>
            <a:stretch>
              <a:fillRect/>
            </a:stretch>
          </p:blipFill>
          <p:spPr bwMode="auto">
            <a:xfrm>
              <a:off x="6146800" y="2387600"/>
              <a:ext cx="154622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39546" y="1274088"/>
            <a:ext cx="4894454" cy="5247590"/>
          </a:xfrm>
          <a:prstGeom prst="rect">
            <a:avLst/>
          </a:prstGeom>
          <a:noFill/>
        </p:spPr>
        <p:txBody>
          <a:bodyPr wrap="square" rtlCol="0">
            <a:spAutoFit/>
          </a:bodyPr>
          <a:lstStyle/>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33 Years in The Industry</a:t>
            </a:r>
          </a:p>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22 years as Grocery Store Manager</a:t>
            </a:r>
            <a:endParaRPr lang="en-US" dirty="0">
              <a:solidFill>
                <a:srgbClr val="454548"/>
              </a:solidFill>
              <a:latin typeface="Arial"/>
              <a:cs typeface="+mn-cs"/>
            </a:endParaRPr>
          </a:p>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Hits labor dollars every week, sales flat</a:t>
            </a:r>
            <a:endParaRPr lang="en-US" dirty="0">
              <a:solidFill>
                <a:srgbClr val="454548"/>
              </a:solidFill>
              <a:latin typeface="Arial"/>
              <a:cs typeface="+mn-cs"/>
            </a:endParaRPr>
          </a:p>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Customers </a:t>
            </a:r>
            <a:r>
              <a:rPr lang="en-US" dirty="0">
                <a:solidFill>
                  <a:srgbClr val="454548"/>
                </a:solidFill>
                <a:latin typeface="Arial"/>
                <a:cs typeface="+mn-cs"/>
              </a:rPr>
              <a:t>like Ron because nothing ever changes in his </a:t>
            </a:r>
            <a:r>
              <a:rPr lang="en-US" dirty="0" smtClean="0">
                <a:solidFill>
                  <a:srgbClr val="454548"/>
                </a:solidFill>
                <a:latin typeface="Arial"/>
                <a:cs typeface="+mn-cs"/>
              </a:rPr>
              <a:t>store</a:t>
            </a:r>
            <a:endParaRPr lang="en-US" dirty="0">
              <a:solidFill>
                <a:srgbClr val="454548"/>
              </a:solidFill>
              <a:latin typeface="Arial"/>
              <a:cs typeface="+mn-cs"/>
            </a:endParaRPr>
          </a:p>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Task driven manager who gets the most from his direct reports</a:t>
            </a:r>
            <a:endParaRPr lang="en-US" dirty="0">
              <a:solidFill>
                <a:srgbClr val="454548"/>
              </a:solidFill>
              <a:latin typeface="Arial"/>
              <a:cs typeface="+mn-cs"/>
            </a:endParaRPr>
          </a:p>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He directs and expects others to respond</a:t>
            </a:r>
            <a:endParaRPr lang="en-US" dirty="0">
              <a:solidFill>
                <a:srgbClr val="454548"/>
              </a:solidFill>
              <a:latin typeface="Arial"/>
              <a:cs typeface="+mn-cs"/>
            </a:endParaRPr>
          </a:p>
          <a:p>
            <a:pPr marL="285750" indent="-285750" defTabSz="914400" fontAlgn="auto">
              <a:spcBef>
                <a:spcPts val="600"/>
              </a:spcBef>
              <a:spcAft>
                <a:spcPts val="600"/>
              </a:spcAft>
              <a:buFont typeface="Arial" panose="020B0604020202020204" pitchFamily="34" charset="0"/>
              <a:buChar char="•"/>
            </a:pPr>
            <a:r>
              <a:rPr lang="en-US" dirty="0" smtClean="0">
                <a:solidFill>
                  <a:srgbClr val="454548"/>
                </a:solidFill>
                <a:latin typeface="Arial"/>
                <a:cs typeface="+mn-cs"/>
              </a:rPr>
              <a:t>Does not cultivate strong relationships with his team.</a:t>
            </a:r>
          </a:p>
          <a:p>
            <a:pPr marL="285750" indent="-285750" defTabSz="914400" fontAlgn="auto">
              <a:spcBef>
                <a:spcPts val="0"/>
              </a:spcBef>
              <a:spcAft>
                <a:spcPts val="0"/>
              </a:spcAft>
              <a:buFont typeface="Arial" panose="020B0604020202020204" pitchFamily="34" charset="0"/>
              <a:buChar char="•"/>
            </a:pPr>
            <a:r>
              <a:rPr lang="en-US" dirty="0" smtClean="0">
                <a:solidFill>
                  <a:srgbClr val="454548"/>
                </a:solidFill>
                <a:latin typeface="Arial"/>
                <a:cs typeface="+mn-cs"/>
              </a:rPr>
              <a:t>Team does what they are told</a:t>
            </a:r>
          </a:p>
          <a:p>
            <a:pPr marL="285750" indent="-285750" defTabSz="914400" fontAlgn="auto">
              <a:spcBef>
                <a:spcPts val="0"/>
              </a:spcBef>
              <a:spcAft>
                <a:spcPts val="0"/>
              </a:spcAft>
              <a:buFont typeface="Arial" panose="020B0604020202020204" pitchFamily="34" charset="0"/>
              <a:buChar char="•"/>
            </a:pPr>
            <a:endParaRPr lang="en-US" dirty="0">
              <a:solidFill>
                <a:srgbClr val="454548"/>
              </a:solidFill>
              <a:latin typeface="Arial"/>
              <a:cs typeface="+mn-cs"/>
            </a:endParaRPr>
          </a:p>
          <a:p>
            <a:pPr marL="285750" indent="-285750" defTabSz="914400" fontAlgn="auto">
              <a:spcBef>
                <a:spcPts val="0"/>
              </a:spcBef>
              <a:spcAft>
                <a:spcPts val="0"/>
              </a:spcAft>
              <a:buFont typeface="Arial" panose="020B0604020202020204" pitchFamily="34" charset="0"/>
              <a:buChar char="•"/>
            </a:pPr>
            <a:r>
              <a:rPr lang="en-US" dirty="0" smtClean="0">
                <a:solidFill>
                  <a:srgbClr val="454548"/>
                </a:solidFill>
                <a:latin typeface="Arial"/>
                <a:cs typeface="+mn-cs"/>
              </a:rPr>
              <a:t>Ron is resistant to new ideas</a:t>
            </a:r>
            <a:endParaRPr lang="en-US" dirty="0">
              <a:solidFill>
                <a:srgbClr val="454548"/>
              </a:solidFill>
              <a:latin typeface="Arial"/>
              <a:cs typeface="+mn-cs"/>
            </a:endParaRPr>
          </a:p>
          <a:p>
            <a:pPr marL="285750" indent="-285750" defTabSz="914400" fontAlgn="auto">
              <a:spcBef>
                <a:spcPts val="0"/>
              </a:spcBef>
              <a:spcAft>
                <a:spcPts val="0"/>
              </a:spcAft>
              <a:buFont typeface="Arial" panose="020B0604020202020204" pitchFamily="34" charset="0"/>
              <a:buChar char="•"/>
            </a:pPr>
            <a:endParaRPr lang="en-US" dirty="0">
              <a:solidFill>
                <a:srgbClr val="454548"/>
              </a:solidFill>
              <a:latin typeface="Arial"/>
              <a:cs typeface="+mn-cs"/>
            </a:endParaRPr>
          </a:p>
          <a:p>
            <a:pPr marL="285750" indent="-285750" defTabSz="914400" fontAlgn="auto">
              <a:spcBef>
                <a:spcPts val="0"/>
              </a:spcBef>
              <a:spcAft>
                <a:spcPts val="0"/>
              </a:spcAft>
              <a:buFont typeface="Arial" panose="020B0604020202020204" pitchFamily="34" charset="0"/>
              <a:buChar char="•"/>
            </a:pPr>
            <a:endParaRPr lang="en-US" dirty="0">
              <a:solidFill>
                <a:srgbClr val="454548"/>
              </a:solidFill>
              <a:latin typeface="Arial"/>
              <a:cs typeface="+mn-cs"/>
            </a:endParaRPr>
          </a:p>
        </p:txBody>
      </p:sp>
    </p:spTree>
    <p:extLst>
      <p:ext uri="{BB962C8B-B14F-4D97-AF65-F5344CB8AC3E}">
        <p14:creationId xmlns:p14="http://schemas.microsoft.com/office/powerpoint/2010/main" val="2113252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52754" y="1121568"/>
            <a:ext cx="2771775" cy="2481263"/>
            <a:chOff x="5521690" y="2942268"/>
            <a:chExt cx="2772228" cy="2481942"/>
          </a:xfrm>
        </p:grpSpPr>
        <p:sp>
          <p:nvSpPr>
            <p:cNvPr id="21" name="Rectangle 20"/>
            <p:cNvSpPr/>
            <p:nvPr/>
          </p:nvSpPr>
          <p:spPr>
            <a:xfrm>
              <a:off x="5521690" y="2942268"/>
              <a:ext cx="2772228" cy="2481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endParaRPr lang="en-US" dirty="0">
                <a:ln>
                  <a:solidFill>
                    <a:srgbClr val="454548"/>
                  </a:solidFill>
                </a:ln>
                <a:solidFill>
                  <a:srgbClr val="FFFFFF"/>
                </a:solidFill>
              </a:endParaRPr>
            </a:p>
            <a:p>
              <a:pPr algn="ctr" defTabSz="914400" fontAlgn="auto">
                <a:spcBef>
                  <a:spcPts val="0"/>
                </a:spcBef>
                <a:spcAft>
                  <a:spcPts val="0"/>
                </a:spcAft>
                <a:defRPr/>
              </a:pPr>
              <a:r>
                <a:rPr lang="en-US" dirty="0">
                  <a:ln>
                    <a:solidFill>
                      <a:srgbClr val="454548"/>
                    </a:solidFill>
                  </a:ln>
                  <a:solidFill>
                    <a:srgbClr val="FFFFFF"/>
                  </a:solidFill>
                </a:rPr>
                <a:t>Ron Sample</a:t>
              </a:r>
            </a:p>
          </p:txBody>
        </p:sp>
        <p:pic>
          <p:nvPicPr>
            <p:cNvPr id="2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47707" t="3430" r="11172" b="47227"/>
            <a:stretch>
              <a:fillRect/>
            </a:stretch>
          </p:blipFill>
          <p:spPr bwMode="auto">
            <a:xfrm>
              <a:off x="6076800" y="2985143"/>
              <a:ext cx="154622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8" descr="Icebe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9712" y="1536700"/>
            <a:ext cx="2579688"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787613" y="2146840"/>
            <a:ext cx="2192239" cy="40744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8014" y="3830638"/>
            <a:ext cx="2144713" cy="62772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19"/>
          <p:cNvSpPr txBox="1">
            <a:spLocks noChangeArrowheads="1"/>
          </p:cNvSpPr>
          <p:nvPr/>
        </p:nvSpPr>
        <p:spPr bwMode="auto">
          <a:xfrm rot="635325">
            <a:off x="2855134" y="1934525"/>
            <a:ext cx="12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auto" hangingPunct="1">
              <a:spcBef>
                <a:spcPts val="0"/>
              </a:spcBef>
              <a:spcAft>
                <a:spcPts val="0"/>
              </a:spcAft>
            </a:pPr>
            <a:r>
              <a:rPr lang="en-US" altLang="en-US" dirty="0" smtClean="0">
                <a:solidFill>
                  <a:srgbClr val="454548"/>
                </a:solidFill>
                <a:cs typeface="+mn-cs"/>
              </a:rPr>
              <a:t>Observed</a:t>
            </a:r>
          </a:p>
          <a:p>
            <a:pPr defTabSz="914400" eaLnBrk="1" fontAlgn="auto" hangingPunct="1">
              <a:spcBef>
                <a:spcPts val="0"/>
              </a:spcBef>
              <a:spcAft>
                <a:spcPts val="0"/>
              </a:spcAft>
            </a:pPr>
            <a:r>
              <a:rPr lang="en-US" altLang="en-US" dirty="0" smtClean="0">
                <a:solidFill>
                  <a:srgbClr val="454548"/>
                </a:solidFill>
                <a:cs typeface="+mn-cs"/>
              </a:rPr>
              <a:t>Behaviors</a:t>
            </a:r>
            <a:endParaRPr lang="en-US" altLang="en-US" dirty="0">
              <a:solidFill>
                <a:srgbClr val="454548"/>
              </a:solidFill>
              <a:cs typeface="+mn-cs"/>
            </a:endParaRPr>
          </a:p>
        </p:txBody>
      </p:sp>
      <p:sp>
        <p:nvSpPr>
          <p:cNvPr id="10" name="TextBox 20"/>
          <p:cNvSpPr txBox="1">
            <a:spLocks noChangeArrowheads="1"/>
          </p:cNvSpPr>
          <p:nvPr/>
        </p:nvSpPr>
        <p:spPr bwMode="auto">
          <a:xfrm rot="20552286">
            <a:off x="2889070" y="3972891"/>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auto" hangingPunct="1">
              <a:spcBef>
                <a:spcPts val="0"/>
              </a:spcBef>
              <a:spcAft>
                <a:spcPts val="0"/>
              </a:spcAft>
            </a:pPr>
            <a:r>
              <a:rPr lang="en-US" altLang="en-US" dirty="0" smtClean="0">
                <a:solidFill>
                  <a:srgbClr val="454548"/>
                </a:solidFill>
                <a:cs typeface="+mn-cs"/>
              </a:rPr>
              <a:t>Inside</a:t>
            </a:r>
          </a:p>
          <a:p>
            <a:pPr algn="ctr" defTabSz="914400" eaLnBrk="1" fontAlgn="auto" hangingPunct="1">
              <a:spcBef>
                <a:spcPts val="0"/>
              </a:spcBef>
              <a:spcAft>
                <a:spcPts val="0"/>
              </a:spcAft>
            </a:pPr>
            <a:r>
              <a:rPr lang="en-US" altLang="en-US" dirty="0" smtClean="0">
                <a:solidFill>
                  <a:srgbClr val="454548"/>
                </a:solidFill>
                <a:cs typeface="+mn-cs"/>
              </a:rPr>
              <a:t>Intentions</a:t>
            </a:r>
            <a:endParaRPr lang="en-US" altLang="en-US" dirty="0">
              <a:solidFill>
                <a:srgbClr val="454548"/>
              </a:solidFill>
              <a:cs typeface="+mn-cs"/>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760" y="1447800"/>
            <a:ext cx="1463040" cy="9144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0440" y="4152900"/>
            <a:ext cx="1508760" cy="952500"/>
          </a:xfrm>
          <a:prstGeom prst="rect">
            <a:avLst/>
          </a:prstGeom>
        </p:spPr>
      </p:pic>
      <p:cxnSp>
        <p:nvCxnSpPr>
          <p:cNvPr id="12" name="Straight Arrow Connector 11"/>
          <p:cNvCxnSpPr/>
          <p:nvPr/>
        </p:nvCxnSpPr>
        <p:spPr>
          <a:xfrm rot="10800000">
            <a:off x="5821227" y="3789363"/>
            <a:ext cx="1901825" cy="814387"/>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94239" y="1905000"/>
            <a:ext cx="1928813" cy="454025"/>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9"/>
          <p:cNvSpPr txBox="1">
            <a:spLocks noChangeArrowheads="1"/>
          </p:cNvSpPr>
          <p:nvPr/>
        </p:nvSpPr>
        <p:spPr bwMode="auto">
          <a:xfrm rot="20758625">
            <a:off x="6576537" y="1709272"/>
            <a:ext cx="979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auto" hangingPunct="1">
              <a:spcBef>
                <a:spcPts val="0"/>
              </a:spcBef>
              <a:spcAft>
                <a:spcPts val="0"/>
              </a:spcAft>
            </a:pPr>
            <a:r>
              <a:rPr lang="en-US" altLang="en-US" dirty="0" smtClean="0">
                <a:solidFill>
                  <a:srgbClr val="454548"/>
                </a:solidFill>
                <a:cs typeface="+mn-cs"/>
              </a:rPr>
              <a:t>Above</a:t>
            </a:r>
          </a:p>
          <a:p>
            <a:pPr algn="ctr" defTabSz="914400" eaLnBrk="1" fontAlgn="auto" hangingPunct="1">
              <a:spcBef>
                <a:spcPts val="0"/>
              </a:spcBef>
              <a:spcAft>
                <a:spcPts val="0"/>
              </a:spcAft>
            </a:pPr>
            <a:r>
              <a:rPr lang="en-US" altLang="en-US" dirty="0" smtClean="0">
                <a:solidFill>
                  <a:srgbClr val="454548"/>
                </a:solidFill>
                <a:cs typeface="+mn-cs"/>
              </a:rPr>
              <a:t>Surface</a:t>
            </a:r>
            <a:endParaRPr lang="en-US" altLang="en-US" dirty="0">
              <a:solidFill>
                <a:srgbClr val="454548"/>
              </a:solidFill>
              <a:cs typeface="+mn-cs"/>
            </a:endParaRPr>
          </a:p>
        </p:txBody>
      </p:sp>
      <p:sp>
        <p:nvSpPr>
          <p:cNvPr id="19" name="TextBox 19"/>
          <p:cNvSpPr txBox="1">
            <a:spLocks noChangeArrowheads="1"/>
          </p:cNvSpPr>
          <p:nvPr/>
        </p:nvSpPr>
        <p:spPr bwMode="auto">
          <a:xfrm rot="1342091">
            <a:off x="6561298" y="3972111"/>
            <a:ext cx="979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auto" hangingPunct="1">
              <a:spcBef>
                <a:spcPts val="0"/>
              </a:spcBef>
              <a:spcAft>
                <a:spcPts val="0"/>
              </a:spcAft>
            </a:pPr>
            <a:r>
              <a:rPr lang="en-US" altLang="en-US" dirty="0" smtClean="0">
                <a:solidFill>
                  <a:srgbClr val="454548"/>
                </a:solidFill>
                <a:cs typeface="+mn-cs"/>
              </a:rPr>
              <a:t>Below</a:t>
            </a:r>
          </a:p>
          <a:p>
            <a:pPr algn="ctr" defTabSz="914400" eaLnBrk="1" fontAlgn="auto" hangingPunct="1">
              <a:spcBef>
                <a:spcPts val="0"/>
              </a:spcBef>
              <a:spcAft>
                <a:spcPts val="0"/>
              </a:spcAft>
            </a:pPr>
            <a:r>
              <a:rPr lang="en-US" altLang="en-US" dirty="0" smtClean="0">
                <a:solidFill>
                  <a:srgbClr val="454548"/>
                </a:solidFill>
                <a:cs typeface="+mn-cs"/>
              </a:rPr>
              <a:t>Surface</a:t>
            </a:r>
            <a:endParaRPr lang="en-US" altLang="en-US" dirty="0">
              <a:solidFill>
                <a:srgbClr val="454548"/>
              </a:solidFill>
              <a:cs typeface="+mn-cs"/>
            </a:endParaRPr>
          </a:p>
        </p:txBody>
      </p:sp>
      <p:sp>
        <p:nvSpPr>
          <p:cNvPr id="20" name="TextBox 4"/>
          <p:cNvSpPr txBox="1">
            <a:spLocks noChangeArrowheads="1"/>
          </p:cNvSpPr>
          <p:nvPr/>
        </p:nvSpPr>
        <p:spPr bwMode="auto">
          <a:xfrm>
            <a:off x="1856852" y="381000"/>
            <a:ext cx="72009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auto" hangingPunct="1">
              <a:spcBef>
                <a:spcPts val="0"/>
              </a:spcBef>
              <a:spcAft>
                <a:spcPts val="0"/>
              </a:spcAft>
            </a:pPr>
            <a:r>
              <a:rPr lang="en-US" altLang="en-US" sz="3900" dirty="0" smtClean="0">
                <a:solidFill>
                  <a:srgbClr val="FFFFFF"/>
                </a:solidFill>
                <a:latin typeface="Trebuchet MS" panose="020B0603020202020204" pitchFamily="34" charset="0"/>
                <a:cs typeface="+mn-cs"/>
              </a:rPr>
              <a:t>Objective Data!</a:t>
            </a:r>
            <a:endParaRPr lang="en-US" altLang="en-US" sz="3900" dirty="0">
              <a:solidFill>
                <a:srgbClr val="FFFFFF"/>
              </a:solidFill>
              <a:latin typeface="Trebuchet MS" panose="020B0603020202020204" pitchFamily="34" charset="0"/>
              <a:cs typeface="+mn-cs"/>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54" y="3719309"/>
            <a:ext cx="2753302" cy="2622193"/>
          </a:xfrm>
          <a:prstGeom prst="rect">
            <a:avLst/>
          </a:prstGeom>
          <a:ln w="28575">
            <a:solidFill>
              <a:schemeClr val="bg2"/>
            </a:solidFill>
          </a:ln>
        </p:spPr>
      </p:pic>
    </p:spTree>
    <p:extLst>
      <p:ext uri="{BB962C8B-B14F-4D97-AF65-F5344CB8AC3E}">
        <p14:creationId xmlns:p14="http://schemas.microsoft.com/office/powerpoint/2010/main" val="9194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How Do Leaders Develop?</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8" name="Rectangle 17"/>
          <p:cNvSpPr/>
          <p:nvPr/>
        </p:nvSpPr>
        <p:spPr>
          <a:xfrm>
            <a:off x="5791200" y="1828800"/>
            <a:ext cx="3276600" cy="3581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600" dirty="0">
                <a:solidFill>
                  <a:srgbClr val="000000"/>
                </a:solidFill>
              </a:rPr>
              <a:t>Name</a:t>
            </a:r>
          </a:p>
          <a:p>
            <a:pPr algn="ctr" defTabSz="914400">
              <a:defRPr/>
            </a:pPr>
            <a:endParaRPr lang="en-US" sz="800" dirty="0" smtClean="0">
              <a:solidFill>
                <a:srgbClr val="000000"/>
              </a:solidFill>
            </a:endParaRPr>
          </a:p>
          <a:p>
            <a:pPr defTabSz="914400">
              <a:defRPr/>
            </a:pPr>
            <a:r>
              <a:rPr lang="en-US" sz="1600" dirty="0" smtClean="0">
                <a:ln>
                  <a:solidFill>
                    <a:sysClr val="windowText" lastClr="000000"/>
                  </a:solidFill>
                </a:ln>
                <a:solidFill>
                  <a:srgbClr val="C0C0C0"/>
                </a:solidFill>
                <a:latin typeface="Times New Roman" pitchFamily="18" charset="0"/>
                <a:cs typeface="Times New Roman" pitchFamily="18" charset="0"/>
              </a:rPr>
              <a:t>_____________________________</a:t>
            </a:r>
            <a:endParaRPr lang="en-US" sz="1600" dirty="0">
              <a:ln>
                <a:solidFill>
                  <a:sysClr val="windowText" lastClr="000000"/>
                </a:solidFill>
              </a:ln>
              <a:solidFill>
                <a:srgbClr val="C0C0C0"/>
              </a:solidFill>
              <a:latin typeface="Times New Roman" pitchFamily="18" charset="0"/>
              <a:cs typeface="Times New Roman" pitchFamily="18" charset="0"/>
            </a:endParaRPr>
          </a:p>
          <a:p>
            <a:pPr algn="ctr" defTabSz="914400">
              <a:defRPr/>
            </a:pPr>
            <a:endParaRPr lang="en-US" sz="1600" dirty="0">
              <a:ln>
                <a:solidFill>
                  <a:sysClr val="windowText" lastClr="000000"/>
                </a:solidFill>
              </a:ln>
              <a:solidFill>
                <a:srgbClr val="C0C0C0"/>
              </a:solidFill>
              <a:latin typeface="Times New Roman" pitchFamily="18" charset="0"/>
              <a:cs typeface="Times New Roman" pitchFamily="18" charset="0"/>
            </a:endParaRPr>
          </a:p>
          <a:p>
            <a:pPr algn="ctr" defTabSz="914400">
              <a:defRPr/>
            </a:pPr>
            <a:r>
              <a:rPr lang="en-US" sz="1600" dirty="0">
                <a:solidFill>
                  <a:srgbClr val="000000"/>
                </a:solidFill>
              </a:rPr>
              <a:t>My Strength</a:t>
            </a:r>
            <a:endParaRPr lang="en-US" sz="1600" dirty="0">
              <a:ln>
                <a:solidFill>
                  <a:sysClr val="windowText" lastClr="000000"/>
                </a:solidFill>
              </a:ln>
              <a:solidFill>
                <a:srgbClr val="C0C0C0"/>
              </a:solidFill>
              <a:latin typeface="Times New Roman" pitchFamily="18" charset="0"/>
              <a:cs typeface="Times New Roman" pitchFamily="18" charset="0"/>
            </a:endParaRPr>
          </a:p>
          <a:p>
            <a:pPr algn="ctr" defTabSz="914400">
              <a:defRPr/>
            </a:pPr>
            <a:endParaRPr lang="en-US" sz="800" dirty="0">
              <a:ln>
                <a:solidFill>
                  <a:sysClr val="windowText" lastClr="000000"/>
                </a:solidFill>
              </a:ln>
              <a:solidFill>
                <a:srgbClr val="C0C0C0"/>
              </a:solidFill>
              <a:latin typeface="Times New Roman" pitchFamily="18" charset="0"/>
              <a:cs typeface="Times New Roman" pitchFamily="18" charset="0"/>
            </a:endParaRPr>
          </a:p>
          <a:p>
            <a:pPr defTabSz="914400">
              <a:defRPr/>
            </a:pPr>
            <a:r>
              <a:rPr lang="en-US" sz="1600" dirty="0">
                <a:ln>
                  <a:solidFill>
                    <a:sysClr val="windowText" lastClr="000000"/>
                  </a:solidFill>
                </a:ln>
                <a:solidFill>
                  <a:srgbClr val="C0C0C0"/>
                </a:solidFill>
                <a:latin typeface="Times New Roman" pitchFamily="18" charset="0"/>
                <a:cs typeface="Times New Roman" pitchFamily="18" charset="0"/>
              </a:rPr>
              <a:t>_____________________________</a:t>
            </a:r>
          </a:p>
          <a:p>
            <a:pPr algn="ctr" defTabSz="914400">
              <a:defRPr/>
            </a:pPr>
            <a:endParaRPr lang="en-US" sz="1600" dirty="0">
              <a:ln>
                <a:solidFill>
                  <a:sysClr val="windowText" lastClr="000000"/>
                </a:solidFill>
              </a:ln>
              <a:solidFill>
                <a:srgbClr val="C0C0C0"/>
              </a:solidFill>
              <a:latin typeface="Times New Roman" pitchFamily="18" charset="0"/>
              <a:cs typeface="Times New Roman" pitchFamily="18" charset="0"/>
            </a:endParaRPr>
          </a:p>
          <a:p>
            <a:pPr algn="ctr" defTabSz="914400">
              <a:defRPr/>
            </a:pPr>
            <a:r>
              <a:rPr lang="en-US" sz="1600" dirty="0">
                <a:solidFill>
                  <a:srgbClr val="000000"/>
                </a:solidFill>
              </a:rPr>
              <a:t>My Opportunity</a:t>
            </a:r>
            <a:endParaRPr lang="en-US" sz="1600" dirty="0">
              <a:ln>
                <a:solidFill>
                  <a:sysClr val="windowText" lastClr="000000"/>
                </a:solidFill>
              </a:ln>
              <a:solidFill>
                <a:srgbClr val="C0C0C0"/>
              </a:solidFill>
              <a:latin typeface="Times New Roman" pitchFamily="18" charset="0"/>
              <a:cs typeface="Times New Roman" pitchFamily="18" charset="0"/>
            </a:endParaRPr>
          </a:p>
          <a:p>
            <a:pPr algn="ctr" defTabSz="914400">
              <a:defRPr/>
            </a:pPr>
            <a:endParaRPr lang="en-US" sz="800" dirty="0">
              <a:ln>
                <a:solidFill>
                  <a:sysClr val="windowText" lastClr="000000"/>
                </a:solidFill>
              </a:ln>
              <a:solidFill>
                <a:srgbClr val="C0C0C0"/>
              </a:solidFill>
              <a:latin typeface="Times New Roman" pitchFamily="18" charset="0"/>
              <a:cs typeface="Times New Roman" pitchFamily="18" charset="0"/>
            </a:endParaRPr>
          </a:p>
          <a:p>
            <a:pPr defTabSz="914400">
              <a:defRPr/>
            </a:pPr>
            <a:r>
              <a:rPr lang="en-US" sz="1600" b="1" dirty="0">
                <a:ln>
                  <a:solidFill>
                    <a:sysClr val="windowText" lastClr="000000"/>
                  </a:solidFill>
                </a:ln>
                <a:solidFill>
                  <a:srgbClr val="C0C0C0"/>
                </a:solidFill>
                <a:latin typeface="Times New Roman" pitchFamily="18" charset="0"/>
                <a:cs typeface="Times New Roman" pitchFamily="18" charset="0"/>
              </a:rPr>
              <a:t>_____________________________</a:t>
            </a:r>
          </a:p>
          <a:p>
            <a:pPr algn="ctr" defTabSz="914400">
              <a:defRPr/>
            </a:pPr>
            <a:endParaRPr lang="en-US" sz="1600" dirty="0">
              <a:ln>
                <a:solidFill>
                  <a:sysClr val="windowText" lastClr="000000"/>
                </a:solidFill>
              </a:ln>
              <a:solidFill>
                <a:srgbClr val="C0C0C0"/>
              </a:solidFill>
              <a:latin typeface="Times New Roman" pitchFamily="18" charset="0"/>
              <a:cs typeface="Times New Roman" pitchFamily="18" charset="0"/>
            </a:endParaRPr>
          </a:p>
          <a:p>
            <a:pPr algn="ctr" defTabSz="914400">
              <a:defRPr/>
            </a:pPr>
            <a:r>
              <a:rPr lang="en-US" sz="1600" dirty="0">
                <a:solidFill>
                  <a:srgbClr val="000000"/>
                </a:solidFill>
              </a:rPr>
              <a:t>My Opportunity </a:t>
            </a:r>
          </a:p>
          <a:p>
            <a:pPr algn="ctr" defTabSz="914400">
              <a:defRPr/>
            </a:pPr>
            <a:endParaRPr lang="en-US" sz="800" dirty="0">
              <a:ln>
                <a:solidFill>
                  <a:sysClr val="windowText" lastClr="000000"/>
                </a:solidFill>
              </a:ln>
              <a:solidFill>
                <a:srgbClr val="000000"/>
              </a:solidFill>
              <a:latin typeface="Times New Roman" pitchFamily="18" charset="0"/>
              <a:cs typeface="Times New Roman" pitchFamily="18" charset="0"/>
            </a:endParaRPr>
          </a:p>
          <a:p>
            <a:pPr defTabSz="914400">
              <a:defRPr/>
            </a:pPr>
            <a:r>
              <a:rPr lang="en-US" sz="1600" b="1" dirty="0">
                <a:ln>
                  <a:solidFill>
                    <a:sysClr val="windowText" lastClr="000000"/>
                  </a:solidFill>
                </a:ln>
                <a:solidFill>
                  <a:srgbClr val="C0C0C0"/>
                </a:solidFill>
                <a:latin typeface="Times New Roman" pitchFamily="18" charset="0"/>
                <a:cs typeface="Times New Roman" pitchFamily="18" charset="0"/>
              </a:rPr>
              <a:t>_____________________________</a:t>
            </a:r>
          </a:p>
          <a:p>
            <a:pPr algn="ctr" defTabSz="914400">
              <a:defRPr/>
            </a:pPr>
            <a:endParaRPr lang="en-US" sz="1600" dirty="0">
              <a:ln>
                <a:solidFill>
                  <a:sysClr val="windowText" lastClr="000000"/>
                </a:solidFill>
              </a:ln>
              <a:solidFill>
                <a:srgbClr val="C0C0C0"/>
              </a:solidFill>
              <a:latin typeface="Times New Roman" pitchFamily="18" charset="0"/>
              <a:cs typeface="Times New Roman" pitchFamily="18" charset="0"/>
            </a:endParaRPr>
          </a:p>
        </p:txBody>
      </p:sp>
      <p:pic>
        <p:nvPicPr>
          <p:cNvPr id="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49450"/>
            <a:ext cx="316071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6"/>
          <p:cNvSpPr txBox="1">
            <a:spLocks noChangeArrowheads="1"/>
          </p:cNvSpPr>
          <p:nvPr/>
        </p:nvSpPr>
        <p:spPr bwMode="auto">
          <a:xfrm>
            <a:off x="3302000" y="2370138"/>
            <a:ext cx="10795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sz="4000" dirty="0">
                <a:solidFill>
                  <a:srgbClr val="000000"/>
                </a:solidFill>
              </a:rPr>
              <a:t>Dial In</a:t>
            </a:r>
          </a:p>
        </p:txBody>
      </p:sp>
      <p:cxnSp>
        <p:nvCxnSpPr>
          <p:cNvPr id="32" name="Straight Arrow Connector 31"/>
          <p:cNvCxnSpPr>
            <a:endCxn id="31" idx="1"/>
          </p:cNvCxnSpPr>
          <p:nvPr/>
        </p:nvCxnSpPr>
        <p:spPr>
          <a:xfrm flipV="1">
            <a:off x="1471613" y="2606675"/>
            <a:ext cx="1830387" cy="9890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5" idx="1"/>
          </p:cNvCxnSpPr>
          <p:nvPr/>
        </p:nvCxnSpPr>
        <p:spPr>
          <a:xfrm>
            <a:off x="1509713" y="3603625"/>
            <a:ext cx="1817687" cy="19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6" idx="1"/>
          </p:cNvCxnSpPr>
          <p:nvPr/>
        </p:nvCxnSpPr>
        <p:spPr>
          <a:xfrm>
            <a:off x="1471613" y="3603625"/>
            <a:ext cx="1851025" cy="1019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TextBox 10"/>
          <p:cNvSpPr txBox="1">
            <a:spLocks noChangeArrowheads="1"/>
          </p:cNvSpPr>
          <p:nvPr/>
        </p:nvSpPr>
        <p:spPr bwMode="auto">
          <a:xfrm>
            <a:off x="3327400" y="3386138"/>
            <a:ext cx="12287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sz="4000" dirty="0">
                <a:solidFill>
                  <a:srgbClr val="000000"/>
                </a:solidFill>
              </a:rPr>
              <a:t>Dial Up</a:t>
            </a:r>
          </a:p>
        </p:txBody>
      </p:sp>
      <p:sp>
        <p:nvSpPr>
          <p:cNvPr id="36" name="TextBox 11"/>
          <p:cNvSpPr txBox="1">
            <a:spLocks noChangeArrowheads="1"/>
          </p:cNvSpPr>
          <p:nvPr/>
        </p:nvSpPr>
        <p:spPr bwMode="auto">
          <a:xfrm>
            <a:off x="3322638" y="4387850"/>
            <a:ext cx="16605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sz="4000" dirty="0">
                <a:solidFill>
                  <a:srgbClr val="000000"/>
                </a:solidFill>
              </a:rPr>
              <a:t>Dial Down</a:t>
            </a:r>
          </a:p>
        </p:txBody>
      </p:sp>
      <p:sp>
        <p:nvSpPr>
          <p:cNvPr id="2" name="TextBox 1"/>
          <p:cNvSpPr txBox="1"/>
          <p:nvPr/>
        </p:nvSpPr>
        <p:spPr>
          <a:xfrm>
            <a:off x="2362200" y="1143000"/>
            <a:ext cx="4926349" cy="461665"/>
          </a:xfrm>
          <a:prstGeom prst="rect">
            <a:avLst/>
          </a:prstGeom>
          <a:noFill/>
        </p:spPr>
        <p:txBody>
          <a:bodyPr wrap="none" rtlCol="0">
            <a:spAutoFit/>
          </a:bodyPr>
          <a:lstStyle/>
          <a:p>
            <a:pPr defTabSz="914400" fontAlgn="auto">
              <a:spcBef>
                <a:spcPts val="0"/>
              </a:spcBef>
              <a:spcAft>
                <a:spcPts val="0"/>
              </a:spcAft>
            </a:pPr>
            <a:r>
              <a:rPr lang="en-US" sz="2400" dirty="0" smtClean="0">
                <a:solidFill>
                  <a:srgbClr val="454548"/>
                </a:solidFill>
                <a:latin typeface="Arial"/>
                <a:cs typeface="+mn-cs"/>
              </a:rPr>
              <a:t>On-The-Job Development Process</a:t>
            </a:r>
            <a:endParaRPr lang="en-US" sz="2400" dirty="0">
              <a:solidFill>
                <a:srgbClr val="454548"/>
              </a:solidFill>
              <a:latin typeface="Arial"/>
              <a:cs typeface="+mn-cs"/>
            </a:endParaRPr>
          </a:p>
        </p:txBody>
      </p:sp>
    </p:spTree>
    <p:extLst>
      <p:ext uri="{BB962C8B-B14F-4D97-AF65-F5344CB8AC3E}">
        <p14:creationId xmlns:p14="http://schemas.microsoft.com/office/powerpoint/2010/main" val="2325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On-The-Job Development Process</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9" name="TextBox 8"/>
          <p:cNvSpPr txBox="1"/>
          <p:nvPr/>
        </p:nvSpPr>
        <p:spPr>
          <a:xfrm>
            <a:off x="439546" y="6477000"/>
            <a:ext cx="3230880" cy="230832"/>
          </a:xfrm>
          <a:prstGeom prst="rect">
            <a:avLst/>
          </a:prstGeom>
          <a:noFill/>
        </p:spPr>
        <p:txBody>
          <a:bodyPr wrap="square" rtlCol="0">
            <a:spAutoFit/>
          </a:bodyPr>
          <a:lstStyle/>
          <a:p>
            <a:pPr defTabSz="914400" fontAlgn="auto">
              <a:spcBef>
                <a:spcPts val="0"/>
              </a:spcBef>
              <a:spcAft>
                <a:spcPts val="0"/>
              </a:spcAft>
            </a:pPr>
            <a:r>
              <a:rPr lang="en-US" sz="900" dirty="0" smtClean="0">
                <a:solidFill>
                  <a:srgbClr val="898989"/>
                </a:solidFill>
                <a:latin typeface="Trebuchet MS" pitchFamily="34" charset="0"/>
                <a:cs typeface="+mn-cs"/>
              </a:rPr>
              <a:t>©2012 Profiles International, Inc. All rights reserved.</a:t>
            </a:r>
            <a:endParaRPr lang="en-US" sz="900" dirty="0">
              <a:solidFill>
                <a:srgbClr val="898989"/>
              </a:solidFill>
              <a:latin typeface="Trebuchet MS" pitchFamily="34" charset="0"/>
              <a:cs typeface="+mn-cs"/>
            </a:endParaRPr>
          </a:p>
        </p:txBody>
      </p:sp>
      <p:sp>
        <p:nvSpPr>
          <p:cNvPr id="17" name="TextBox 3"/>
          <p:cNvSpPr txBox="1">
            <a:spLocks noChangeArrowheads="1"/>
          </p:cNvSpPr>
          <p:nvPr/>
        </p:nvSpPr>
        <p:spPr bwMode="auto">
          <a:xfrm>
            <a:off x="1981200" y="5848290"/>
            <a:ext cx="4343400" cy="400110"/>
          </a:xfrm>
          <a:prstGeom prst="rect">
            <a:avLst/>
          </a:prstGeom>
          <a:solidFill>
            <a:schemeClr val="bg1">
              <a:lumMod val="95000"/>
            </a:schemeClr>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r>
              <a:rPr lang="en-US" sz="2000" b="1" dirty="0" smtClean="0">
                <a:solidFill>
                  <a:srgbClr val="000000"/>
                </a:solidFill>
                <a:latin typeface="Calibri" pitchFamily="34" charset="0"/>
              </a:rPr>
              <a:t>Dial In,  Dial Up, Dial Down A Behavior</a:t>
            </a:r>
            <a:endParaRPr lang="en-US" sz="2000" b="1" dirty="0">
              <a:solidFill>
                <a:srgbClr val="000000"/>
              </a:solidFill>
              <a:latin typeface="Calibri" pitchFamily="34" charset="0"/>
            </a:endParaRPr>
          </a:p>
        </p:txBody>
      </p:sp>
      <p:sp>
        <p:nvSpPr>
          <p:cNvPr id="20" name="Rectangle 19"/>
          <p:cNvSpPr/>
          <p:nvPr/>
        </p:nvSpPr>
        <p:spPr>
          <a:xfrm>
            <a:off x="381000" y="1066800"/>
            <a:ext cx="1524000" cy="7620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Leadership</a:t>
            </a:r>
          </a:p>
          <a:p>
            <a:pPr algn="ctr" defTabSz="914400" fontAlgn="auto">
              <a:spcBef>
                <a:spcPts val="0"/>
              </a:spcBef>
              <a:spcAft>
                <a:spcPts val="0"/>
              </a:spcAft>
              <a:defRPr/>
            </a:pPr>
            <a:r>
              <a:rPr lang="en-US" sz="1900" dirty="0">
                <a:solidFill>
                  <a:srgbClr val="000000"/>
                </a:solidFill>
              </a:rPr>
              <a:t>Awareness</a:t>
            </a:r>
          </a:p>
        </p:txBody>
      </p:sp>
      <p:sp>
        <p:nvSpPr>
          <p:cNvPr id="21" name="Rectangle 20"/>
          <p:cNvSpPr/>
          <p:nvPr/>
        </p:nvSpPr>
        <p:spPr>
          <a:xfrm>
            <a:off x="2514600" y="1066800"/>
            <a:ext cx="1371600" cy="7620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Self</a:t>
            </a:r>
          </a:p>
        </p:txBody>
      </p:sp>
      <p:cxnSp>
        <p:nvCxnSpPr>
          <p:cNvPr id="24" name="Straight Arrow Connector 23"/>
          <p:cNvCxnSpPr/>
          <p:nvPr/>
        </p:nvCxnSpPr>
        <p:spPr>
          <a:xfrm>
            <a:off x="1905000" y="1446212"/>
            <a:ext cx="609600" cy="15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4800" y="3429000"/>
            <a:ext cx="1600200" cy="9144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Leadership</a:t>
            </a:r>
          </a:p>
          <a:p>
            <a:pPr algn="ctr" defTabSz="914400" fontAlgn="auto">
              <a:spcBef>
                <a:spcPts val="0"/>
              </a:spcBef>
              <a:spcAft>
                <a:spcPts val="0"/>
              </a:spcAft>
              <a:defRPr/>
            </a:pPr>
            <a:r>
              <a:rPr lang="en-US" sz="1900" dirty="0">
                <a:solidFill>
                  <a:srgbClr val="000000"/>
                </a:solidFill>
              </a:rPr>
              <a:t>Actions</a:t>
            </a:r>
          </a:p>
        </p:txBody>
      </p:sp>
      <p:cxnSp>
        <p:nvCxnSpPr>
          <p:cNvPr id="15" name="Straight Arrow Connector 14"/>
          <p:cNvCxnSpPr/>
          <p:nvPr/>
        </p:nvCxnSpPr>
        <p:spPr>
          <a:xfrm rot="10800000" flipV="1">
            <a:off x="1905000" y="3124200"/>
            <a:ext cx="609600" cy="304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14600" y="2209800"/>
            <a:ext cx="1371600" cy="9144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Situation </a:t>
            </a:r>
            <a:r>
              <a:rPr lang="en-US" sz="1600" dirty="0">
                <a:solidFill>
                  <a:srgbClr val="000000"/>
                </a:solidFill>
              </a:rPr>
              <a:t>On-The-Job</a:t>
            </a:r>
          </a:p>
        </p:txBody>
      </p:sp>
      <p:cxnSp>
        <p:nvCxnSpPr>
          <p:cNvPr id="18" name="Straight Arrow Connector 17"/>
          <p:cNvCxnSpPr/>
          <p:nvPr/>
        </p:nvCxnSpPr>
        <p:spPr>
          <a:xfrm rot="5400000">
            <a:off x="3009106" y="2018506"/>
            <a:ext cx="381000" cy="15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a:endCxn id="26" idx="1"/>
          </p:cNvCxnSpPr>
          <p:nvPr/>
        </p:nvCxnSpPr>
        <p:spPr>
          <a:xfrm>
            <a:off x="1905000" y="3886200"/>
            <a:ext cx="5334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38400" y="3429000"/>
            <a:ext cx="1447800" cy="9144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Internal</a:t>
            </a:r>
          </a:p>
          <a:p>
            <a:pPr algn="ctr" defTabSz="914400" fontAlgn="auto">
              <a:spcBef>
                <a:spcPts val="0"/>
              </a:spcBef>
              <a:spcAft>
                <a:spcPts val="0"/>
              </a:spcAft>
              <a:defRPr/>
            </a:pPr>
            <a:r>
              <a:rPr lang="en-US" sz="1900" dirty="0">
                <a:solidFill>
                  <a:srgbClr val="000000"/>
                </a:solidFill>
              </a:rPr>
              <a:t>To Yourself</a:t>
            </a:r>
          </a:p>
        </p:txBody>
      </p:sp>
      <p:sp>
        <p:nvSpPr>
          <p:cNvPr id="27" name="Rectangle 26"/>
          <p:cNvSpPr/>
          <p:nvPr/>
        </p:nvSpPr>
        <p:spPr>
          <a:xfrm>
            <a:off x="2362200" y="4724399"/>
            <a:ext cx="1524000" cy="962025"/>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Your Action</a:t>
            </a:r>
          </a:p>
          <a:p>
            <a:pPr algn="ctr" defTabSz="914400" fontAlgn="auto">
              <a:spcBef>
                <a:spcPts val="0"/>
              </a:spcBef>
              <a:spcAft>
                <a:spcPts val="0"/>
              </a:spcAft>
              <a:defRPr/>
            </a:pPr>
            <a:r>
              <a:rPr lang="en-US" sz="1900" dirty="0">
                <a:solidFill>
                  <a:srgbClr val="000000"/>
                </a:solidFill>
              </a:rPr>
              <a:t>On-The-Job</a:t>
            </a:r>
          </a:p>
        </p:txBody>
      </p:sp>
      <p:cxnSp>
        <p:nvCxnSpPr>
          <p:cNvPr id="28" name="Straight Arrow Connector 27"/>
          <p:cNvCxnSpPr>
            <a:stCxn id="27" idx="3"/>
          </p:cNvCxnSpPr>
          <p:nvPr/>
        </p:nvCxnSpPr>
        <p:spPr>
          <a:xfrm flipV="1">
            <a:off x="3886200" y="5181600"/>
            <a:ext cx="457200" cy="2381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009106" y="4533106"/>
            <a:ext cx="381000" cy="15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343400" y="4733924"/>
            <a:ext cx="1981200" cy="952501"/>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Leader Engaging</a:t>
            </a:r>
          </a:p>
          <a:p>
            <a:pPr algn="ctr" defTabSz="914400" fontAlgn="auto">
              <a:spcBef>
                <a:spcPts val="0"/>
              </a:spcBef>
              <a:spcAft>
                <a:spcPts val="0"/>
              </a:spcAft>
              <a:defRPr/>
            </a:pPr>
            <a:r>
              <a:rPr lang="en-US" sz="1900" dirty="0">
                <a:solidFill>
                  <a:srgbClr val="000000"/>
                </a:solidFill>
              </a:rPr>
              <a:t>With Employee</a:t>
            </a:r>
          </a:p>
        </p:txBody>
      </p:sp>
      <p:grpSp>
        <p:nvGrpSpPr>
          <p:cNvPr id="32" name="Group 71"/>
          <p:cNvGrpSpPr>
            <a:grpSpLocks/>
          </p:cNvGrpSpPr>
          <p:nvPr/>
        </p:nvGrpSpPr>
        <p:grpSpPr bwMode="auto">
          <a:xfrm>
            <a:off x="6781800" y="4724399"/>
            <a:ext cx="1981200" cy="962026"/>
            <a:chOff x="6248400" y="4343400"/>
            <a:chExt cx="1295400" cy="762000"/>
          </a:xfrm>
          <a:solidFill>
            <a:schemeClr val="accent5">
              <a:lumMod val="40000"/>
              <a:lumOff val="60000"/>
            </a:schemeClr>
          </a:solidFill>
        </p:grpSpPr>
        <p:sp>
          <p:nvSpPr>
            <p:cNvPr id="33" name="Rectangle 32"/>
            <p:cNvSpPr/>
            <p:nvPr/>
          </p:nvSpPr>
          <p:spPr>
            <a:xfrm>
              <a:off x="6248400" y="4343400"/>
              <a:ext cx="1295400" cy="762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lang="en-US" sz="1900" dirty="0">
                  <a:solidFill>
                    <a:srgbClr val="000000"/>
                  </a:solidFill>
                </a:rPr>
                <a:t>     Results </a:t>
              </a:r>
            </a:p>
          </p:txBody>
        </p:sp>
        <p:sp>
          <p:nvSpPr>
            <p:cNvPr id="34" name="Oval 33"/>
            <p:cNvSpPr/>
            <p:nvPr/>
          </p:nvSpPr>
          <p:spPr>
            <a:xfrm>
              <a:off x="7151443" y="4473922"/>
              <a:ext cx="305166" cy="304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b="1" dirty="0">
                  <a:solidFill>
                    <a:srgbClr val="000000"/>
                  </a:solidFill>
                </a:rPr>
                <a:t>+</a:t>
              </a:r>
            </a:p>
          </p:txBody>
        </p:sp>
        <p:sp>
          <p:nvSpPr>
            <p:cNvPr id="35" name="Oval 34"/>
            <p:cNvSpPr/>
            <p:nvPr/>
          </p:nvSpPr>
          <p:spPr>
            <a:xfrm>
              <a:off x="7145215" y="4702521"/>
              <a:ext cx="305166" cy="3048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b="1" dirty="0">
                  <a:solidFill>
                    <a:srgbClr val="000000"/>
                  </a:solidFill>
                </a:rPr>
                <a:t>_</a:t>
              </a:r>
            </a:p>
          </p:txBody>
        </p:sp>
      </p:grpSp>
      <p:sp>
        <p:nvSpPr>
          <p:cNvPr id="36" name="Rectangle 35"/>
          <p:cNvSpPr/>
          <p:nvPr/>
        </p:nvSpPr>
        <p:spPr>
          <a:xfrm>
            <a:off x="6858000" y="6096000"/>
            <a:ext cx="1905000" cy="7620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en-US" sz="1900" dirty="0">
                <a:solidFill>
                  <a:srgbClr val="000000"/>
                </a:solidFill>
              </a:rPr>
              <a:t>Lessons Learned</a:t>
            </a:r>
          </a:p>
        </p:txBody>
      </p:sp>
      <p:cxnSp>
        <p:nvCxnSpPr>
          <p:cNvPr id="37" name="Straight Arrow Connector 36"/>
          <p:cNvCxnSpPr/>
          <p:nvPr/>
        </p:nvCxnSpPr>
        <p:spPr>
          <a:xfrm rot="5400000">
            <a:off x="7658894" y="5904706"/>
            <a:ext cx="381000" cy="158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636" y="1066800"/>
            <a:ext cx="3158055" cy="3467100"/>
          </a:xfrm>
          <a:prstGeom prst="rect">
            <a:avLst/>
          </a:prstGeom>
        </p:spPr>
      </p:pic>
      <p:cxnSp>
        <p:nvCxnSpPr>
          <p:cNvPr id="45" name="Straight Arrow Connector 44"/>
          <p:cNvCxnSpPr/>
          <p:nvPr/>
        </p:nvCxnSpPr>
        <p:spPr>
          <a:xfrm>
            <a:off x="6324600" y="5169877"/>
            <a:ext cx="4572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50812" y="1447800"/>
            <a:ext cx="1588" cy="51054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4300" y="1447006"/>
            <a:ext cx="342900" cy="79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2400" y="6551613"/>
            <a:ext cx="6705600" cy="40803"/>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284" y="4711001"/>
            <a:ext cx="1469124" cy="14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94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4" grpId="0" animBg="1"/>
      <p:bldP spid="16" grpId="0" animBg="1"/>
      <p:bldP spid="26" grpId="0" animBg="1"/>
      <p:bldP spid="27" grpId="0" animBg="1"/>
      <p:bldP spid="30"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Types of Development Plans</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11" name="TextBox 2"/>
          <p:cNvSpPr txBox="1">
            <a:spLocks noChangeArrowheads="1"/>
          </p:cNvSpPr>
          <p:nvPr/>
        </p:nvSpPr>
        <p:spPr bwMode="auto">
          <a:xfrm>
            <a:off x="1209205" y="1143000"/>
            <a:ext cx="1000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971550" indent="-5143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defTabSz="914400" eaLnBrk="1" fontAlgn="auto" hangingPunct="1">
              <a:spcBef>
                <a:spcPct val="0"/>
              </a:spcBef>
              <a:spcAft>
                <a:spcPts val="0"/>
              </a:spcAft>
              <a:buFontTx/>
              <a:buNone/>
            </a:pPr>
            <a:r>
              <a:rPr lang="en-US" altLang="en-US" sz="2000" dirty="0">
                <a:solidFill>
                  <a:srgbClr val="454548"/>
                </a:solidFill>
                <a:cs typeface="+mn-cs"/>
              </a:rPr>
              <a:t>1.  </a:t>
            </a:r>
          </a:p>
        </p:txBody>
      </p:sp>
      <p:pic>
        <p:nvPicPr>
          <p:cNvPr id="12" name="Picture 4" descr="Action Mem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81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4763" y="5467290"/>
            <a:ext cx="8682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971550" indent="-5143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defTabSz="914400" eaLnBrk="1" fontAlgn="auto" hangingPunct="1">
              <a:spcBef>
                <a:spcPct val="0"/>
              </a:spcBef>
              <a:spcAft>
                <a:spcPts val="0"/>
              </a:spcAft>
              <a:buFontTx/>
              <a:buNone/>
            </a:pPr>
            <a:r>
              <a:rPr lang="en-US" altLang="en-US" sz="2000" dirty="0" smtClean="0">
                <a:solidFill>
                  <a:srgbClr val="454548"/>
                </a:solidFill>
                <a:cs typeface="+mn-cs"/>
              </a:rPr>
              <a:t>Result</a:t>
            </a:r>
            <a:r>
              <a:rPr lang="en-US" altLang="en-US" sz="2000" dirty="0">
                <a:solidFill>
                  <a:srgbClr val="454548"/>
                </a:solidFill>
                <a:cs typeface="+mn-cs"/>
              </a:rPr>
              <a:t>:  Minimal </a:t>
            </a:r>
            <a:r>
              <a:rPr lang="en-US" altLang="en-US" sz="2000" dirty="0" smtClean="0">
                <a:solidFill>
                  <a:srgbClr val="454548"/>
                </a:solidFill>
                <a:cs typeface="+mn-cs"/>
              </a:rPr>
              <a:t>without Accountability </a:t>
            </a:r>
            <a:r>
              <a:rPr lang="en-US" altLang="en-US" sz="2000" dirty="0">
                <a:solidFill>
                  <a:srgbClr val="454548"/>
                </a:solidFill>
                <a:cs typeface="+mn-cs"/>
              </a:rPr>
              <a:t>by </a:t>
            </a:r>
            <a:r>
              <a:rPr lang="en-US" altLang="en-US" sz="2000" dirty="0" smtClean="0">
                <a:solidFill>
                  <a:srgbClr val="454548"/>
                </a:solidFill>
                <a:cs typeface="+mn-cs"/>
              </a:rPr>
              <a:t>Management!</a:t>
            </a:r>
            <a:endParaRPr lang="en-US" altLang="en-US" sz="2000" dirty="0">
              <a:solidFill>
                <a:srgbClr val="454548"/>
              </a:solidFill>
              <a:cs typeface="+mn-cs"/>
            </a:endParaRPr>
          </a:p>
        </p:txBody>
      </p:sp>
      <p:sp>
        <p:nvSpPr>
          <p:cNvPr id="15" name="TextBox 2"/>
          <p:cNvSpPr txBox="1">
            <a:spLocks noChangeArrowheads="1"/>
          </p:cNvSpPr>
          <p:nvPr/>
        </p:nvSpPr>
        <p:spPr bwMode="auto">
          <a:xfrm>
            <a:off x="4038600" y="1123890"/>
            <a:ext cx="93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971550" indent="-5143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defTabSz="914400" eaLnBrk="1" fontAlgn="auto" hangingPunct="1">
              <a:spcBef>
                <a:spcPct val="0"/>
              </a:spcBef>
              <a:spcAft>
                <a:spcPts val="0"/>
              </a:spcAft>
              <a:buFontTx/>
              <a:buNone/>
            </a:pPr>
            <a:r>
              <a:rPr lang="en-US" altLang="en-US" sz="2000" dirty="0">
                <a:solidFill>
                  <a:srgbClr val="454548"/>
                </a:solidFill>
                <a:cs typeface="+mn-cs"/>
              </a:rPr>
              <a:t>2. </a:t>
            </a:r>
          </a:p>
        </p:txBody>
      </p:sp>
      <p:pic>
        <p:nvPicPr>
          <p:cNvPr id="16" name="Picture 1" descr="idpoxt1.png"/>
          <p:cNvPicPr>
            <a:picLocks noChangeAspect="1"/>
          </p:cNvPicPr>
          <p:nvPr/>
        </p:nvPicPr>
        <p:blipFill>
          <a:blip r:embed="rId4" cstate="print">
            <a:extLst>
              <a:ext uri="{28A0092B-C50C-407E-A947-70E740481C1C}">
                <a14:useLocalDpi xmlns:a14="http://schemas.microsoft.com/office/drawing/2010/main" val="0"/>
              </a:ext>
            </a:extLst>
          </a:blip>
          <a:srcRect l="1805" t="813" r="2179" b="1460"/>
          <a:stretch>
            <a:fillRect/>
          </a:stretch>
        </p:blipFill>
        <p:spPr bwMode="auto">
          <a:xfrm>
            <a:off x="6176742" y="1707946"/>
            <a:ext cx="2814858" cy="3473654"/>
          </a:xfrm>
          <a:prstGeom prst="rect">
            <a:avLst/>
          </a:prstGeom>
          <a:noFill/>
          <a:ln w="9525">
            <a:solidFill>
              <a:srgbClr val="2A65AC"/>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2"/>
          <p:cNvSpPr txBox="1">
            <a:spLocks noChangeArrowheads="1"/>
          </p:cNvSpPr>
          <p:nvPr/>
        </p:nvSpPr>
        <p:spPr bwMode="auto">
          <a:xfrm>
            <a:off x="6918537" y="1200090"/>
            <a:ext cx="93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971550" indent="-5143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defTabSz="914400" eaLnBrk="1" fontAlgn="auto" hangingPunct="1">
              <a:spcBef>
                <a:spcPct val="0"/>
              </a:spcBef>
              <a:spcAft>
                <a:spcPts val="0"/>
              </a:spcAft>
              <a:buFontTx/>
              <a:buNone/>
            </a:pPr>
            <a:r>
              <a:rPr lang="en-US" altLang="en-US" sz="2000" dirty="0">
                <a:solidFill>
                  <a:srgbClr val="454548"/>
                </a:solidFill>
                <a:cs typeface="+mn-cs"/>
              </a:rPr>
              <a:t>3</a:t>
            </a:r>
            <a:r>
              <a:rPr lang="en-US" altLang="en-US" sz="2000" dirty="0" smtClean="0">
                <a:solidFill>
                  <a:srgbClr val="454548"/>
                </a:solidFill>
                <a:cs typeface="+mn-cs"/>
              </a:rPr>
              <a:t>. </a:t>
            </a:r>
            <a:endParaRPr lang="en-US" altLang="en-US" sz="2000" dirty="0">
              <a:solidFill>
                <a:srgbClr val="454548"/>
              </a:solidFill>
              <a:cs typeface="+mn-cs"/>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866" y="1663700"/>
            <a:ext cx="2979134" cy="3505200"/>
          </a:xfrm>
          <a:prstGeom prst="rect">
            <a:avLst/>
          </a:prstGeom>
        </p:spPr>
      </p:pic>
    </p:spTree>
    <p:extLst>
      <p:ext uri="{BB962C8B-B14F-4D97-AF65-F5344CB8AC3E}">
        <p14:creationId xmlns:p14="http://schemas.microsoft.com/office/powerpoint/2010/main" val="2030297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Drafting An Action Memo</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1" name="TextBox 2"/>
          <p:cNvSpPr txBox="1">
            <a:spLocks noChangeArrowheads="1"/>
          </p:cNvSpPr>
          <p:nvPr/>
        </p:nvSpPr>
        <p:spPr bwMode="auto">
          <a:xfrm>
            <a:off x="1137070" y="1447800"/>
            <a:ext cx="1072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971550" indent="-5143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defTabSz="914400" eaLnBrk="1" fontAlgn="auto" hangingPunct="1">
              <a:spcBef>
                <a:spcPct val="0"/>
              </a:spcBef>
              <a:spcAft>
                <a:spcPts val="0"/>
              </a:spcAft>
              <a:buFontTx/>
              <a:buNone/>
            </a:pPr>
            <a:r>
              <a:rPr lang="en-US" altLang="en-US" sz="2400" dirty="0">
                <a:solidFill>
                  <a:srgbClr val="454548"/>
                </a:solidFill>
                <a:cs typeface="+mn-cs"/>
              </a:rPr>
              <a:t>1.  </a:t>
            </a:r>
          </a:p>
        </p:txBody>
      </p:sp>
      <p:pic>
        <p:nvPicPr>
          <p:cNvPr id="12" name="Picture 4" descr="Action Mem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81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3429000" y="3429000"/>
            <a:ext cx="5286904"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auto" hangingPunct="1">
              <a:lnSpc>
                <a:spcPct val="120000"/>
              </a:lnSpc>
              <a:spcBef>
                <a:spcPct val="0"/>
              </a:spcBef>
              <a:spcAft>
                <a:spcPts val="0"/>
              </a:spcAft>
              <a:buFontTx/>
              <a:buNone/>
            </a:pPr>
            <a:r>
              <a:rPr lang="en-US" altLang="en-US" sz="1800" i="1" dirty="0">
                <a:solidFill>
                  <a:srgbClr val="454548"/>
                </a:solidFill>
                <a:cs typeface="+mn-cs"/>
              </a:rPr>
              <a:t>2.  What are you going to “keep doing,” “stop doing” and “start doing” as a leader so you continue to grow as a leader?</a:t>
            </a:r>
          </a:p>
        </p:txBody>
      </p:sp>
      <p:sp>
        <p:nvSpPr>
          <p:cNvPr id="19" name="Rectangle 18"/>
          <p:cNvSpPr/>
          <p:nvPr/>
        </p:nvSpPr>
        <p:spPr>
          <a:xfrm>
            <a:off x="3530600" y="4800600"/>
            <a:ext cx="5177896" cy="757130"/>
          </a:xfrm>
          <a:prstGeom prst="rect">
            <a:avLst/>
          </a:prstGeom>
        </p:spPr>
        <p:txBody>
          <a:bodyPr wrap="square">
            <a:spAutoFit/>
          </a:bodyPr>
          <a:lstStyle/>
          <a:p>
            <a:pPr defTabSz="914400" eaLnBrk="0" fontAlgn="auto" hangingPunct="0">
              <a:lnSpc>
                <a:spcPct val="120000"/>
              </a:lnSpc>
              <a:spcBef>
                <a:spcPts val="0"/>
              </a:spcBef>
              <a:spcAft>
                <a:spcPts val="0"/>
              </a:spcAft>
              <a:tabLst>
                <a:tab pos="1096963" algn="l"/>
              </a:tabLst>
              <a:defRPr/>
            </a:pPr>
            <a:r>
              <a:rPr lang="en-US" dirty="0">
                <a:solidFill>
                  <a:srgbClr val="454548"/>
                </a:solidFill>
                <a:latin typeface="Arial"/>
                <a:cs typeface="Times New Roman" pitchFamily="18" charset="0"/>
              </a:rPr>
              <a:t>3.  </a:t>
            </a:r>
            <a:r>
              <a:rPr lang="en-US" i="1" dirty="0">
                <a:solidFill>
                  <a:srgbClr val="454548"/>
                </a:solidFill>
                <a:latin typeface="Arial"/>
                <a:cs typeface="Times New Roman" pitchFamily="18" charset="0"/>
              </a:rPr>
              <a:t>How would your boss know if you succeeded with your plan?</a:t>
            </a:r>
          </a:p>
        </p:txBody>
      </p:sp>
      <p:sp>
        <p:nvSpPr>
          <p:cNvPr id="20" name="Rectangle 5"/>
          <p:cNvSpPr>
            <a:spLocks noChangeArrowheads="1"/>
          </p:cNvSpPr>
          <p:nvPr/>
        </p:nvSpPr>
        <p:spPr bwMode="auto">
          <a:xfrm>
            <a:off x="3581400" y="1519535"/>
            <a:ext cx="8585200" cy="461665"/>
          </a:xfrm>
          <a:prstGeom prst="rect">
            <a:avLst/>
          </a:prstGeom>
          <a:noFill/>
          <a:ln w="9525">
            <a:noFill/>
            <a:miter lim="800000"/>
            <a:headEnd/>
            <a:tailEnd/>
          </a:ln>
        </p:spPr>
        <p:txBody>
          <a:bodyPr>
            <a:spAutoFit/>
          </a:bodyPr>
          <a:lstStyle/>
          <a:p>
            <a:pPr marL="342900" indent="-342900" defTabSz="914400" fontAlgn="auto">
              <a:spcBef>
                <a:spcPts val="0"/>
              </a:spcBef>
              <a:spcAft>
                <a:spcPts val="0"/>
              </a:spcAft>
              <a:defRPr/>
            </a:pPr>
            <a:r>
              <a:rPr lang="en-US" sz="2400" b="1" dirty="0" smtClean="0">
                <a:solidFill>
                  <a:srgbClr val="454548"/>
                </a:solidFill>
                <a:latin typeface="Arial"/>
                <a:cs typeface="+mn-cs"/>
              </a:rPr>
              <a:t>Identify </a:t>
            </a:r>
            <a:r>
              <a:rPr lang="en-US" sz="2400" b="1" dirty="0">
                <a:solidFill>
                  <a:srgbClr val="454548"/>
                </a:solidFill>
                <a:latin typeface="Arial"/>
                <a:cs typeface="+mn-cs"/>
              </a:rPr>
              <a:t>your focus questions:</a:t>
            </a:r>
            <a:endParaRPr lang="en-US" sz="2400" dirty="0">
              <a:solidFill>
                <a:srgbClr val="454548"/>
              </a:solidFill>
              <a:latin typeface="Arial"/>
              <a:cs typeface="+mn-cs"/>
            </a:endParaRPr>
          </a:p>
        </p:txBody>
      </p:sp>
      <p:sp>
        <p:nvSpPr>
          <p:cNvPr id="21" name="Rectangle 5"/>
          <p:cNvSpPr>
            <a:spLocks noChangeArrowheads="1"/>
          </p:cNvSpPr>
          <p:nvPr/>
        </p:nvSpPr>
        <p:spPr bwMode="auto">
          <a:xfrm>
            <a:off x="3429000" y="2057400"/>
            <a:ext cx="523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auto" hangingPunct="1">
              <a:spcBef>
                <a:spcPct val="0"/>
              </a:spcBef>
              <a:spcAft>
                <a:spcPts val="0"/>
              </a:spcAft>
              <a:buFontTx/>
              <a:buNone/>
            </a:pPr>
            <a:r>
              <a:rPr lang="en-US" altLang="en-US" sz="1800" i="1" dirty="0">
                <a:solidFill>
                  <a:srgbClr val="454548"/>
                </a:solidFill>
                <a:cs typeface="+mn-cs"/>
              </a:rPr>
              <a:t>1.  What did you learn about yourself (strengths and development opportunities) as a leader as a result of the feedback you received from your leadership assessment?</a:t>
            </a:r>
            <a:endParaRPr lang="en-US" altLang="en-US" sz="1800" dirty="0">
              <a:solidFill>
                <a:srgbClr val="454548"/>
              </a:solidFill>
              <a:cs typeface="+mn-cs"/>
            </a:endParaRPr>
          </a:p>
        </p:txBody>
      </p:sp>
    </p:spTree>
    <p:extLst>
      <p:ext uri="{BB962C8B-B14F-4D97-AF65-F5344CB8AC3E}">
        <p14:creationId xmlns:p14="http://schemas.microsoft.com/office/powerpoint/2010/main" val="208442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Objectives</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2" name="TextBox 1"/>
          <p:cNvSpPr txBox="1"/>
          <p:nvPr/>
        </p:nvSpPr>
        <p:spPr>
          <a:xfrm>
            <a:off x="439546" y="1560016"/>
            <a:ext cx="4691254" cy="4154984"/>
          </a:xfrm>
          <a:prstGeom prst="rect">
            <a:avLst/>
          </a:prstGeom>
          <a:noFill/>
        </p:spPr>
        <p:txBody>
          <a:bodyPr wrap="square" rtlCol="0">
            <a:spAutoFit/>
          </a:bodyPr>
          <a:lstStyle/>
          <a:p>
            <a:pPr marL="342900" indent="-342900" defTabSz="914400" fontAlgn="auto">
              <a:spcBef>
                <a:spcPts val="0"/>
              </a:spcBef>
              <a:spcAft>
                <a:spcPts val="0"/>
              </a:spcAft>
              <a:buFontTx/>
              <a:buAutoNum type="arabicPeriod"/>
            </a:pPr>
            <a:r>
              <a:rPr lang="en-US" sz="2400" dirty="0" smtClean="0">
                <a:solidFill>
                  <a:srgbClr val="454548"/>
                </a:solidFill>
                <a:latin typeface="Trebuchet MS" panose="020B0603020202020204" pitchFamily="34" charset="0"/>
                <a:cs typeface="+mn-cs"/>
              </a:rPr>
              <a:t>Self-awareness</a:t>
            </a:r>
          </a:p>
          <a:p>
            <a:pPr defTabSz="914400" fontAlgn="auto">
              <a:spcBef>
                <a:spcPts val="0"/>
              </a:spcBef>
              <a:spcAft>
                <a:spcPts val="0"/>
              </a:spcAft>
            </a:pPr>
            <a:endParaRPr lang="en-US" sz="2400" dirty="0" smtClean="0">
              <a:solidFill>
                <a:srgbClr val="454548"/>
              </a:solidFill>
              <a:latin typeface="Trebuchet MS" panose="020B0603020202020204" pitchFamily="34" charset="0"/>
              <a:cs typeface="+mn-cs"/>
            </a:endParaRPr>
          </a:p>
          <a:p>
            <a:pPr defTabSz="914400" fontAlgn="auto">
              <a:spcBef>
                <a:spcPts val="0"/>
              </a:spcBef>
              <a:spcAft>
                <a:spcPts val="0"/>
              </a:spcAft>
            </a:pPr>
            <a:r>
              <a:rPr lang="en-US" sz="2400" dirty="0" smtClean="0">
                <a:solidFill>
                  <a:srgbClr val="454548"/>
                </a:solidFill>
                <a:latin typeface="Trebuchet MS" panose="020B0603020202020204" pitchFamily="34" charset="0"/>
                <a:cs typeface="+mn-cs"/>
              </a:rPr>
              <a:t>2. Actionable data</a:t>
            </a:r>
          </a:p>
          <a:p>
            <a:pPr defTabSz="914400" fontAlgn="auto">
              <a:spcBef>
                <a:spcPts val="0"/>
              </a:spcBef>
              <a:spcAft>
                <a:spcPts val="0"/>
              </a:spcAft>
            </a:pPr>
            <a:endParaRPr lang="en-US" sz="2400" dirty="0" smtClean="0">
              <a:solidFill>
                <a:srgbClr val="454548"/>
              </a:solidFill>
              <a:latin typeface="Trebuchet MS" panose="020B0603020202020204" pitchFamily="34" charset="0"/>
              <a:cs typeface="+mn-cs"/>
            </a:endParaRPr>
          </a:p>
          <a:p>
            <a:pPr defTabSz="914400" fontAlgn="auto">
              <a:spcBef>
                <a:spcPts val="0"/>
              </a:spcBef>
              <a:spcAft>
                <a:spcPts val="0"/>
              </a:spcAft>
            </a:pPr>
            <a:r>
              <a:rPr lang="en-US" sz="2400" dirty="0" smtClean="0">
                <a:solidFill>
                  <a:srgbClr val="454548"/>
                </a:solidFill>
                <a:latin typeface="Trebuchet MS" panose="020B0603020202020204" pitchFamily="34" charset="0"/>
                <a:cs typeface="+mn-cs"/>
              </a:rPr>
              <a:t>3. Prioritization</a:t>
            </a:r>
          </a:p>
          <a:p>
            <a:pPr defTabSz="914400" fontAlgn="auto">
              <a:spcBef>
                <a:spcPts val="0"/>
              </a:spcBef>
              <a:spcAft>
                <a:spcPts val="0"/>
              </a:spcAft>
            </a:pPr>
            <a:endParaRPr lang="en-US" sz="2400" dirty="0">
              <a:solidFill>
                <a:srgbClr val="454548"/>
              </a:solidFill>
              <a:latin typeface="Trebuchet MS" panose="020B0603020202020204" pitchFamily="34" charset="0"/>
              <a:cs typeface="+mn-cs"/>
            </a:endParaRPr>
          </a:p>
          <a:p>
            <a:pPr defTabSz="914400" fontAlgn="auto">
              <a:spcBef>
                <a:spcPts val="0"/>
              </a:spcBef>
              <a:spcAft>
                <a:spcPts val="0"/>
              </a:spcAft>
            </a:pPr>
            <a:r>
              <a:rPr lang="en-US" sz="2400" dirty="0" smtClean="0">
                <a:solidFill>
                  <a:srgbClr val="454548"/>
                </a:solidFill>
                <a:latin typeface="Trebuchet MS" panose="020B0603020202020204" pitchFamily="34" charset="0"/>
                <a:cs typeface="+mn-cs"/>
              </a:rPr>
              <a:t>4. Build upon strengths</a:t>
            </a:r>
          </a:p>
          <a:p>
            <a:pPr defTabSz="914400" fontAlgn="auto">
              <a:spcBef>
                <a:spcPts val="0"/>
              </a:spcBef>
              <a:spcAft>
                <a:spcPts val="0"/>
              </a:spcAft>
            </a:pPr>
            <a:endParaRPr lang="en-US" sz="2400" dirty="0">
              <a:solidFill>
                <a:srgbClr val="454548"/>
              </a:solidFill>
              <a:latin typeface="Trebuchet MS" panose="020B0603020202020204" pitchFamily="34" charset="0"/>
              <a:cs typeface="+mn-cs"/>
            </a:endParaRPr>
          </a:p>
          <a:p>
            <a:pPr defTabSz="914400" fontAlgn="auto">
              <a:spcBef>
                <a:spcPts val="0"/>
              </a:spcBef>
              <a:spcAft>
                <a:spcPts val="0"/>
              </a:spcAft>
            </a:pPr>
            <a:r>
              <a:rPr lang="en-US" sz="2400" dirty="0" smtClean="0">
                <a:solidFill>
                  <a:srgbClr val="454548"/>
                </a:solidFill>
                <a:latin typeface="Trebuchet MS" panose="020B0603020202020204" pitchFamily="34" charset="0"/>
                <a:cs typeface="+mn-cs"/>
              </a:rPr>
              <a:t>5. Create a plan</a:t>
            </a:r>
          </a:p>
          <a:p>
            <a:pPr defTabSz="914400" fontAlgn="auto">
              <a:spcBef>
                <a:spcPts val="0"/>
              </a:spcBef>
              <a:spcAft>
                <a:spcPts val="0"/>
              </a:spcAft>
            </a:pPr>
            <a:endParaRPr lang="en-US" sz="2400" dirty="0">
              <a:solidFill>
                <a:srgbClr val="454548"/>
              </a:solidFill>
              <a:latin typeface="Trebuchet MS" panose="020B0603020202020204" pitchFamily="34" charset="0"/>
              <a:cs typeface="+mn-cs"/>
            </a:endParaRPr>
          </a:p>
          <a:p>
            <a:pPr defTabSz="914400" fontAlgn="auto">
              <a:spcBef>
                <a:spcPts val="0"/>
              </a:spcBef>
              <a:spcAft>
                <a:spcPts val="0"/>
              </a:spcAft>
            </a:pPr>
            <a:r>
              <a:rPr lang="en-US" sz="2400" dirty="0" smtClean="0">
                <a:solidFill>
                  <a:srgbClr val="454548"/>
                </a:solidFill>
                <a:latin typeface="Trebuchet MS" panose="020B0603020202020204" pitchFamily="34" charset="0"/>
                <a:cs typeface="+mn-cs"/>
              </a:rPr>
              <a:t>6. Accountability &amp; Follow-up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087" y="1837884"/>
            <a:ext cx="3543607" cy="3802710"/>
          </a:xfrm>
          <a:prstGeom prst="rect">
            <a:avLst/>
          </a:prstGeom>
        </p:spPr>
      </p:pic>
    </p:spTree>
    <p:extLst>
      <p:ext uri="{BB962C8B-B14F-4D97-AF65-F5344CB8AC3E}">
        <p14:creationId xmlns:p14="http://schemas.microsoft.com/office/powerpoint/2010/main" val="59680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Drafting An Action Memo</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graphicFrame>
        <p:nvGraphicFramePr>
          <p:cNvPr id="14" name="Group 22"/>
          <p:cNvGraphicFramePr>
            <a:graphicFrameLocks noGrp="1"/>
          </p:cNvGraphicFramePr>
          <p:nvPr>
            <p:extLst/>
          </p:nvPr>
        </p:nvGraphicFramePr>
        <p:xfrm>
          <a:off x="228600" y="182560"/>
          <a:ext cx="8534400" cy="960440"/>
        </p:xfrm>
        <a:graphic>
          <a:graphicData uri="http://schemas.openxmlformats.org/drawingml/2006/table">
            <a:tbl>
              <a:tblPr/>
              <a:tblGrid>
                <a:gridCol w="1651000"/>
                <a:gridCol w="6883400"/>
              </a:tblGrid>
              <a:tr h="24011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r>
                        <a:rPr kumimoji="0" lang="en-US" sz="1100" b="0" i="0" u="none" strike="noStrike" cap="none" normalizeH="0" baseline="0" dirty="0" smtClean="0">
                          <a:ln>
                            <a:noFill/>
                          </a:ln>
                          <a:solidFill>
                            <a:schemeClr val="tx2"/>
                          </a:solidFill>
                          <a:effectLst/>
                          <a:latin typeface="Arial" charset="0"/>
                          <a:ea typeface="Times New Roman" pitchFamily="18" charset="0"/>
                          <a:cs typeface="Arial" charset="0"/>
                        </a:rPr>
                        <a:t>To:</a:t>
                      </a: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endParaRPr kumimoji="0" lang="en-US" sz="1100" b="0" i="0" u="none" strike="noStrike" cap="none" normalizeH="0" baseline="0" smtClean="0">
                        <a:ln>
                          <a:noFill/>
                        </a:ln>
                        <a:solidFill>
                          <a:schemeClr val="tx2"/>
                        </a:solidFill>
                        <a:effectLst/>
                        <a:latin typeface="Arial" charset="0"/>
                      </a:endParaRP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4011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r>
                        <a:rPr kumimoji="0" lang="en-US" sz="1100" b="0" i="0" u="none" strike="noStrike" cap="none" normalizeH="0" baseline="0" dirty="0" smtClean="0">
                          <a:ln>
                            <a:noFill/>
                          </a:ln>
                          <a:solidFill>
                            <a:schemeClr val="tx2"/>
                          </a:solidFill>
                          <a:effectLst/>
                          <a:latin typeface="Arial" charset="0"/>
                          <a:ea typeface="Times New Roman" pitchFamily="18" charset="0"/>
                          <a:cs typeface="Arial" charset="0"/>
                        </a:rPr>
                        <a:t>From:</a:t>
                      </a: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endParaRPr kumimoji="0" lang="en-US" sz="1100" b="0" i="0" u="none" strike="noStrike" cap="none" normalizeH="0" baseline="0" smtClean="0">
                        <a:ln>
                          <a:noFill/>
                        </a:ln>
                        <a:solidFill>
                          <a:schemeClr val="tx2"/>
                        </a:solidFill>
                        <a:effectLst/>
                        <a:latin typeface="Arial" charset="0"/>
                      </a:endParaRP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4011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r>
                        <a:rPr kumimoji="0" lang="en-US" sz="1100" b="0" i="0" u="none" strike="noStrike" cap="none" normalizeH="0" baseline="0" smtClean="0">
                          <a:ln>
                            <a:noFill/>
                          </a:ln>
                          <a:solidFill>
                            <a:schemeClr val="tx2"/>
                          </a:solidFill>
                          <a:effectLst/>
                          <a:latin typeface="Arial" charset="0"/>
                          <a:ea typeface="Times New Roman" pitchFamily="18" charset="0"/>
                          <a:cs typeface="Arial" charset="0"/>
                        </a:rPr>
                        <a:t>Date:</a:t>
                      </a: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endParaRPr kumimoji="0" lang="en-US" sz="1100" b="0" i="0" u="none" strike="noStrike" cap="none" normalizeH="0" baseline="0" smtClean="0">
                        <a:ln>
                          <a:noFill/>
                        </a:ln>
                        <a:solidFill>
                          <a:schemeClr val="tx2"/>
                        </a:solidFill>
                        <a:effectLst/>
                        <a:latin typeface="Arial" charset="0"/>
                      </a:endParaRP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4011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r>
                        <a:rPr kumimoji="0" lang="en-US" sz="1100" b="0" i="0" u="none" strike="noStrike" cap="none" normalizeH="0" baseline="0" smtClean="0">
                          <a:ln>
                            <a:noFill/>
                          </a:ln>
                          <a:solidFill>
                            <a:schemeClr val="tx2"/>
                          </a:solidFill>
                          <a:effectLst/>
                          <a:latin typeface="Arial" charset="0"/>
                          <a:ea typeface="Times New Roman" pitchFamily="18" charset="0"/>
                          <a:cs typeface="Arial" charset="0"/>
                        </a:rPr>
                        <a:t>Subject:</a:t>
                      </a: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tab pos="1978025" algn="l"/>
                        </a:tabLst>
                      </a:pPr>
                      <a:r>
                        <a:rPr kumimoji="0" lang="en-US" sz="1100" b="0" i="1" u="none" strike="noStrike" cap="none" normalizeH="0" baseline="0" dirty="0" smtClean="0">
                          <a:ln>
                            <a:noFill/>
                          </a:ln>
                          <a:solidFill>
                            <a:schemeClr val="tx2"/>
                          </a:solidFill>
                          <a:effectLst/>
                          <a:latin typeface="Arial" charset="0"/>
                          <a:ea typeface="Times New Roman" pitchFamily="18" charset="0"/>
                          <a:cs typeface="Arial" charset="0"/>
                        </a:rPr>
                        <a:t>Leadership Assessment Feedback</a:t>
                      </a:r>
                    </a:p>
                  </a:txBody>
                  <a:tcPr marL="121920" marR="121920" marT="34301" marB="343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5" name="Rectangle 21"/>
          <p:cNvSpPr>
            <a:spLocks noChangeArrowheads="1"/>
          </p:cNvSpPr>
          <p:nvPr/>
        </p:nvSpPr>
        <p:spPr bwMode="auto">
          <a:xfrm>
            <a:off x="215900" y="1248116"/>
            <a:ext cx="8775700" cy="509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tabLst>
                <a:tab pos="1096963" algn="l"/>
              </a:tabLst>
              <a:defRPr sz="3200">
                <a:solidFill>
                  <a:schemeClr val="tx1"/>
                </a:solidFill>
                <a:latin typeface="Arial" charset="0"/>
              </a:defRPr>
            </a:lvl1pPr>
            <a:lvl2pPr marL="742950" indent="-285750" eaLnBrk="0" hangingPunct="0">
              <a:spcBef>
                <a:spcPct val="20000"/>
              </a:spcBef>
              <a:buChar char="–"/>
              <a:tabLst>
                <a:tab pos="1096963" algn="l"/>
              </a:tabLst>
              <a:defRPr sz="2800">
                <a:solidFill>
                  <a:schemeClr val="tx1"/>
                </a:solidFill>
                <a:latin typeface="Arial" charset="0"/>
              </a:defRPr>
            </a:lvl2pPr>
            <a:lvl3pPr marL="1143000" indent="-228600" eaLnBrk="0" hangingPunct="0">
              <a:spcBef>
                <a:spcPct val="20000"/>
              </a:spcBef>
              <a:buChar char="•"/>
              <a:tabLst>
                <a:tab pos="1096963" algn="l"/>
              </a:tabLst>
              <a:defRPr sz="2400">
                <a:solidFill>
                  <a:schemeClr val="tx1"/>
                </a:solidFill>
                <a:latin typeface="Arial" charset="0"/>
              </a:defRPr>
            </a:lvl3pPr>
            <a:lvl4pPr marL="1600200" indent="-228600" eaLnBrk="0" hangingPunct="0">
              <a:spcBef>
                <a:spcPct val="20000"/>
              </a:spcBef>
              <a:buChar char="–"/>
              <a:tabLst>
                <a:tab pos="1096963" algn="l"/>
              </a:tabLst>
              <a:defRPr sz="2000">
                <a:solidFill>
                  <a:schemeClr val="tx1"/>
                </a:solidFill>
                <a:latin typeface="Arial" charset="0"/>
              </a:defRPr>
            </a:lvl4pPr>
            <a:lvl5pPr marL="2057400" indent="-228600" eaLnBrk="0" hangingPunct="0">
              <a:spcBef>
                <a:spcPct val="20000"/>
              </a:spcBef>
              <a:buChar char="»"/>
              <a:tabLst>
                <a:tab pos="10969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10969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10969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10969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1096963" algn="l"/>
              </a:tabLst>
              <a:defRPr sz="2000">
                <a:solidFill>
                  <a:schemeClr val="tx1"/>
                </a:solidFill>
                <a:latin typeface="Arial" charset="0"/>
              </a:defRPr>
            </a:lvl9pPr>
          </a:lstStyle>
          <a:p>
            <a:pPr algn="just" defTabSz="914400" eaLnBrk="1" fontAlgn="auto" hangingPunct="1">
              <a:lnSpc>
                <a:spcPct val="120000"/>
              </a:lnSpc>
              <a:spcBef>
                <a:spcPct val="0"/>
              </a:spcBef>
              <a:spcAft>
                <a:spcPts val="0"/>
              </a:spcAft>
              <a:buFontTx/>
              <a:buNone/>
            </a:pPr>
            <a:r>
              <a:rPr lang="en-US" altLang="en-US" sz="1100" b="1" dirty="0" smtClean="0">
                <a:solidFill>
                  <a:srgbClr val="454548"/>
                </a:solidFill>
                <a:latin typeface="Trebuchet MS" pitchFamily="34" charset="0"/>
                <a:cs typeface="Times New Roman" pitchFamily="18" charset="0"/>
              </a:rPr>
              <a:t>1</a:t>
            </a:r>
            <a:r>
              <a:rPr lang="en-US" altLang="en-US" sz="1100" b="1" dirty="0">
                <a:solidFill>
                  <a:srgbClr val="454548"/>
                </a:solidFill>
                <a:latin typeface="Trebuchet MS" pitchFamily="34" charset="0"/>
                <a:cs typeface="Times New Roman" pitchFamily="18" charset="0"/>
              </a:rPr>
              <a:t>.  </a:t>
            </a:r>
            <a:r>
              <a:rPr lang="en-US" altLang="en-US" sz="1100" b="1" i="1" dirty="0">
                <a:solidFill>
                  <a:srgbClr val="454548"/>
                </a:solidFill>
                <a:latin typeface="Trebuchet MS" pitchFamily="34" charset="0"/>
                <a:cs typeface="Times New Roman" pitchFamily="18" charset="0"/>
              </a:rPr>
              <a:t>What did you learn about yourself, as a leader, as a result of the feedback you received from your leadership assessment?</a:t>
            </a:r>
          </a:p>
          <a:p>
            <a:pPr algn="just" defTabSz="914400" fontAlgn="auto">
              <a:lnSpc>
                <a:spcPct val="120000"/>
              </a:lnSpc>
              <a:spcBef>
                <a:spcPct val="0"/>
              </a:spcBef>
              <a:spcAft>
                <a:spcPts val="0"/>
              </a:spcAft>
              <a:buFontTx/>
              <a:buNone/>
            </a:pPr>
            <a:endParaRPr lang="en-US" altLang="en-US" sz="800" i="1" dirty="0">
              <a:solidFill>
                <a:srgbClr val="454548"/>
              </a:solidFill>
              <a:latin typeface="Trebuchet MS" pitchFamily="34" charset="0"/>
              <a:cs typeface="Times New Roman" pitchFamily="18" charset="0"/>
            </a:endParaRPr>
          </a:p>
          <a:p>
            <a:pPr algn="just" defTabSz="914400" fontAlgn="auto">
              <a:lnSpc>
                <a:spcPct val="120000"/>
              </a:lnSpc>
              <a:spcBef>
                <a:spcPct val="0"/>
              </a:spcBef>
              <a:spcAft>
                <a:spcPts val="0"/>
              </a:spcAft>
              <a:buFontTx/>
              <a:buNone/>
            </a:pPr>
            <a:r>
              <a:rPr lang="en-US" altLang="en-US" sz="1100" dirty="0">
                <a:solidFill>
                  <a:srgbClr val="454548"/>
                </a:solidFill>
                <a:latin typeface="Trebuchet MS" pitchFamily="34" charset="0"/>
                <a:cs typeface="Times New Roman" pitchFamily="18" charset="0"/>
              </a:rPr>
              <a:t>I have learned my greatest strengths are working competently, displaying commitment, instilling trust, achieving results and cultivating individual talents.  Overall, my skill sets are within the </a:t>
            </a:r>
            <a:r>
              <a:rPr lang="en-US" altLang="en-US" sz="1100" i="1" dirty="0">
                <a:solidFill>
                  <a:srgbClr val="454548"/>
                </a:solidFill>
                <a:latin typeface="Trebuchet MS" pitchFamily="34" charset="0"/>
                <a:cs typeface="Times New Roman" pitchFamily="18" charset="0"/>
              </a:rPr>
              <a:t>Favorable Zone</a:t>
            </a:r>
            <a:r>
              <a:rPr lang="en-US" altLang="en-US" sz="1100" dirty="0">
                <a:solidFill>
                  <a:srgbClr val="454548"/>
                </a:solidFill>
                <a:latin typeface="Trebuchet MS" pitchFamily="34" charset="0"/>
                <a:cs typeface="Times New Roman" pitchFamily="18" charset="0"/>
              </a:rPr>
              <a:t>, and the survey comments I received were well thought out and helpful.  I will strive to improve upon skills to process information, delegate responsibility, provide direction and think creatively.  From the written comments I received, I will also strive to be more proactive in addressing personnel issues within the XYZ Group.</a:t>
            </a:r>
          </a:p>
          <a:p>
            <a:pPr algn="just" defTabSz="914400" fontAlgn="auto">
              <a:lnSpc>
                <a:spcPct val="120000"/>
              </a:lnSpc>
              <a:spcBef>
                <a:spcPct val="0"/>
              </a:spcBef>
              <a:spcAft>
                <a:spcPts val="0"/>
              </a:spcAft>
              <a:buFontTx/>
              <a:buNone/>
            </a:pPr>
            <a:endParaRPr lang="en-US" altLang="en-US" sz="800" dirty="0">
              <a:solidFill>
                <a:srgbClr val="454548"/>
              </a:solidFill>
              <a:latin typeface="Trebuchet MS" pitchFamily="34" charset="0"/>
              <a:cs typeface="Times New Roman" pitchFamily="18" charset="0"/>
            </a:endParaRPr>
          </a:p>
          <a:p>
            <a:pPr algn="just" defTabSz="914400" fontAlgn="auto">
              <a:lnSpc>
                <a:spcPct val="120000"/>
              </a:lnSpc>
              <a:spcBef>
                <a:spcPct val="0"/>
              </a:spcBef>
              <a:spcAft>
                <a:spcPts val="0"/>
              </a:spcAft>
              <a:buFontTx/>
              <a:buNone/>
            </a:pPr>
            <a:r>
              <a:rPr lang="en-US" altLang="en-US" sz="1100" b="1" dirty="0">
                <a:solidFill>
                  <a:srgbClr val="454548"/>
                </a:solidFill>
                <a:latin typeface="Trebuchet MS" pitchFamily="34" charset="0"/>
                <a:cs typeface="Times New Roman" pitchFamily="18" charset="0"/>
              </a:rPr>
              <a:t>2.  </a:t>
            </a:r>
            <a:r>
              <a:rPr lang="en-US" altLang="en-US" sz="1100" b="1" i="1" dirty="0">
                <a:solidFill>
                  <a:srgbClr val="454548"/>
                </a:solidFill>
                <a:latin typeface="Trebuchet MS" pitchFamily="34" charset="0"/>
                <a:cs typeface="Times New Roman" pitchFamily="18" charset="0"/>
              </a:rPr>
              <a:t>How do you plan to leverage your leadership skills to help your direct reports to increase their level of employee engagement?</a:t>
            </a:r>
          </a:p>
          <a:p>
            <a:pPr algn="just" defTabSz="914400" fontAlgn="auto">
              <a:lnSpc>
                <a:spcPct val="120000"/>
              </a:lnSpc>
              <a:spcBef>
                <a:spcPct val="0"/>
              </a:spcBef>
              <a:spcAft>
                <a:spcPts val="0"/>
              </a:spcAft>
              <a:buFontTx/>
              <a:buNone/>
            </a:pPr>
            <a:endParaRPr lang="en-US" altLang="en-US" sz="800" i="1" dirty="0">
              <a:solidFill>
                <a:srgbClr val="454548"/>
              </a:solidFill>
              <a:latin typeface="Trebuchet MS" pitchFamily="34" charset="0"/>
              <a:cs typeface="Times New Roman" pitchFamily="18" charset="0"/>
            </a:endParaRPr>
          </a:p>
          <a:p>
            <a:pPr algn="just" defTabSz="914400" fontAlgn="auto">
              <a:lnSpc>
                <a:spcPct val="120000"/>
              </a:lnSpc>
              <a:spcBef>
                <a:spcPct val="0"/>
              </a:spcBef>
              <a:spcAft>
                <a:spcPts val="0"/>
              </a:spcAft>
              <a:buFontTx/>
              <a:buNone/>
            </a:pPr>
            <a:r>
              <a:rPr lang="en-US" altLang="en-US" sz="1100" dirty="0">
                <a:solidFill>
                  <a:srgbClr val="454548"/>
                </a:solidFill>
                <a:latin typeface="Trebuchet MS" pitchFamily="34" charset="0"/>
                <a:cs typeface="Times New Roman" pitchFamily="18" charset="0"/>
              </a:rPr>
              <a:t>I will continue to use my strengths to build confidence and technical skills in my direct reports.  This includes using key skill sets to instill trust, achieve results, cultivate individual talents, communicate effectively, motivate successfully and facilitate team success.  </a:t>
            </a:r>
            <a:r>
              <a:rPr lang="en-US" altLang="en-US" sz="1100" dirty="0" smtClean="0">
                <a:solidFill>
                  <a:srgbClr val="454548"/>
                </a:solidFill>
                <a:latin typeface="Trebuchet MS" pitchFamily="34" charset="0"/>
                <a:cs typeface="Times New Roman" pitchFamily="18" charset="0"/>
              </a:rPr>
              <a:t>   I </a:t>
            </a:r>
            <a:r>
              <a:rPr lang="en-US" altLang="en-US" sz="1100" dirty="0">
                <a:solidFill>
                  <a:srgbClr val="454548"/>
                </a:solidFill>
                <a:latin typeface="Trebuchet MS" pitchFamily="34" charset="0"/>
                <a:cs typeface="Times New Roman" pitchFamily="18" charset="0"/>
              </a:rPr>
              <a:t>will continue to support all staff in the traffic group by listening to them, encouraging them and providing them with new challenges.      I believe this will increase their level of employee engagement by increasing their technical skills, leadership skills and confidence.  </a:t>
            </a:r>
            <a:r>
              <a:rPr lang="en-US" altLang="en-US" sz="1100" dirty="0" smtClean="0">
                <a:solidFill>
                  <a:srgbClr val="454548"/>
                </a:solidFill>
                <a:latin typeface="Trebuchet MS" pitchFamily="34" charset="0"/>
                <a:cs typeface="Times New Roman" pitchFamily="18" charset="0"/>
              </a:rPr>
              <a:t>      I </a:t>
            </a:r>
            <a:r>
              <a:rPr lang="en-US" altLang="en-US" sz="1100" dirty="0">
                <a:solidFill>
                  <a:srgbClr val="454548"/>
                </a:solidFill>
                <a:latin typeface="Trebuchet MS" pitchFamily="34" charset="0"/>
                <a:cs typeface="Times New Roman" pitchFamily="18" charset="0"/>
              </a:rPr>
              <a:t>will work with staff to improve my skills in thinking creatively and providing direction.  I will accomplish this by encouraging staff to contribute ideas and recognize their contributions and innovations that make a positive impact.  I will also make expectations clear, incorporate checkpoints into project schedules to recognize progress, and request feedback from all staff regarding their individual work status.  I believe this will also result in higher levels of employee engagement.</a:t>
            </a:r>
          </a:p>
          <a:p>
            <a:pPr algn="just" defTabSz="914400" fontAlgn="auto">
              <a:lnSpc>
                <a:spcPct val="120000"/>
              </a:lnSpc>
              <a:spcBef>
                <a:spcPct val="0"/>
              </a:spcBef>
              <a:spcAft>
                <a:spcPts val="0"/>
              </a:spcAft>
              <a:buFontTx/>
              <a:buNone/>
            </a:pPr>
            <a:endParaRPr lang="en-US" altLang="en-US" sz="800" dirty="0">
              <a:solidFill>
                <a:srgbClr val="454548"/>
              </a:solidFill>
              <a:latin typeface="Trebuchet MS" pitchFamily="34" charset="0"/>
              <a:cs typeface="Times New Roman" pitchFamily="18" charset="0"/>
            </a:endParaRPr>
          </a:p>
          <a:p>
            <a:pPr algn="just" defTabSz="914400" fontAlgn="auto">
              <a:lnSpc>
                <a:spcPct val="120000"/>
              </a:lnSpc>
              <a:spcBef>
                <a:spcPct val="0"/>
              </a:spcBef>
              <a:spcAft>
                <a:spcPts val="0"/>
              </a:spcAft>
              <a:buFontTx/>
              <a:buNone/>
            </a:pPr>
            <a:r>
              <a:rPr lang="en-US" altLang="en-US" sz="1100" b="1" dirty="0">
                <a:solidFill>
                  <a:srgbClr val="454548"/>
                </a:solidFill>
                <a:latin typeface="Trebuchet MS" pitchFamily="34" charset="0"/>
                <a:cs typeface="Times New Roman" pitchFamily="18" charset="0"/>
              </a:rPr>
              <a:t>3.  </a:t>
            </a:r>
            <a:r>
              <a:rPr lang="en-US" altLang="en-US" sz="1100" b="1" i="1" dirty="0">
                <a:solidFill>
                  <a:srgbClr val="454548"/>
                </a:solidFill>
                <a:latin typeface="Trebuchet MS" pitchFamily="34" charset="0"/>
                <a:cs typeface="Times New Roman" pitchFamily="18" charset="0"/>
              </a:rPr>
              <a:t>How would your boss know if you succeeded with your plan?</a:t>
            </a:r>
          </a:p>
          <a:p>
            <a:pPr algn="just" defTabSz="914400" fontAlgn="auto">
              <a:lnSpc>
                <a:spcPct val="120000"/>
              </a:lnSpc>
              <a:spcBef>
                <a:spcPct val="0"/>
              </a:spcBef>
              <a:spcAft>
                <a:spcPts val="0"/>
              </a:spcAft>
              <a:buFontTx/>
              <a:buNone/>
            </a:pPr>
            <a:endParaRPr lang="en-US" altLang="en-US" sz="800" i="1" dirty="0">
              <a:solidFill>
                <a:srgbClr val="454548"/>
              </a:solidFill>
              <a:latin typeface="Trebuchet MS" pitchFamily="34" charset="0"/>
              <a:cs typeface="Times New Roman" pitchFamily="18" charset="0"/>
            </a:endParaRPr>
          </a:p>
          <a:p>
            <a:pPr algn="just" defTabSz="914400" fontAlgn="auto">
              <a:lnSpc>
                <a:spcPct val="120000"/>
              </a:lnSpc>
              <a:spcBef>
                <a:spcPct val="0"/>
              </a:spcBef>
              <a:spcAft>
                <a:spcPts val="0"/>
              </a:spcAft>
              <a:buFontTx/>
              <a:buNone/>
            </a:pPr>
            <a:r>
              <a:rPr lang="en-US" altLang="en-US" sz="1100" dirty="0">
                <a:solidFill>
                  <a:srgbClr val="454548"/>
                </a:solidFill>
                <a:latin typeface="Trebuchet MS" pitchFamily="34" charset="0"/>
                <a:cs typeface="Times New Roman" pitchFamily="18" charset="0"/>
              </a:rPr>
              <a:t>I will use my strengths to develop technical and leadership skills in my direct reports, and I will strive to pass on elements of the skill sets that are important to achieving success.  By providing better direction and encouraging creative thinking, I will engage all staff in project deliverables and group goals.  An increased level of employee engagement will be the result of staff improvements in technical knowledge and leadership skills, which will be visible to my boss in their achievements, increased level of responsibility and overall satisfaction within the group and the company.</a:t>
            </a:r>
          </a:p>
        </p:txBody>
      </p:sp>
    </p:spTree>
    <p:extLst>
      <p:ext uri="{BB962C8B-B14F-4D97-AF65-F5344CB8AC3E}">
        <p14:creationId xmlns:p14="http://schemas.microsoft.com/office/powerpoint/2010/main" val="2845326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Types of Development Plans</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14" name="Picture 5" descr="DevPlan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2667000" cy="348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
          <p:cNvSpPr txBox="1">
            <a:spLocks noChangeArrowheads="1"/>
          </p:cNvSpPr>
          <p:nvPr/>
        </p:nvSpPr>
        <p:spPr bwMode="auto">
          <a:xfrm>
            <a:off x="838200" y="1981200"/>
            <a:ext cx="93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971550" indent="-5143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defTabSz="914400" eaLnBrk="1" fontAlgn="auto" hangingPunct="1">
              <a:spcBef>
                <a:spcPct val="0"/>
              </a:spcBef>
              <a:spcAft>
                <a:spcPts val="0"/>
              </a:spcAft>
              <a:buFontTx/>
              <a:buNone/>
            </a:pPr>
            <a:r>
              <a:rPr lang="en-US" altLang="en-US" sz="2000" dirty="0">
                <a:solidFill>
                  <a:srgbClr val="454548"/>
                </a:solidFill>
                <a:cs typeface="+mn-cs"/>
              </a:rPr>
              <a:t>2. </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799" r="5395"/>
          <a:stretch/>
        </p:blipFill>
        <p:spPr>
          <a:xfrm>
            <a:off x="3240175" y="1150793"/>
            <a:ext cx="5486399" cy="5169653"/>
          </a:xfrm>
          <a:prstGeom prst="rect">
            <a:avLst/>
          </a:prstGeom>
          <a:ln>
            <a:solidFill>
              <a:schemeClr val="accent1"/>
            </a:solidFill>
          </a:ln>
        </p:spPr>
      </p:pic>
      <p:sp>
        <p:nvSpPr>
          <p:cNvPr id="17" name="Title 1"/>
          <p:cNvSpPr txBox="1">
            <a:spLocks/>
          </p:cNvSpPr>
          <p:nvPr/>
        </p:nvSpPr>
        <p:spPr bwMode="auto">
          <a:xfrm>
            <a:off x="3235988" y="838200"/>
            <a:ext cx="41554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ctr" rtl="0" eaLnBrk="1" fontAlgn="base" hangingPunct="1">
              <a:spcBef>
                <a:spcPct val="0"/>
              </a:spcBef>
              <a:spcAft>
                <a:spcPct val="0"/>
              </a:spcAft>
              <a:defRPr sz="3600" b="1">
                <a:solidFill>
                  <a:schemeClr val="bg1"/>
                </a:solidFill>
                <a:latin typeface="Trebuchet MS" pitchFamily="34" charset="0"/>
                <a:ea typeface="+mj-ea"/>
                <a:cs typeface="+mj-cs"/>
              </a:defRPr>
            </a:lvl1pPr>
            <a:lvl2pPr algn="r" rtl="0" eaLnBrk="1" fontAlgn="base" hangingPunct="1">
              <a:spcBef>
                <a:spcPct val="0"/>
              </a:spcBef>
              <a:spcAft>
                <a:spcPct val="0"/>
              </a:spcAft>
              <a:defRPr sz="3600">
                <a:solidFill>
                  <a:srgbClr val="1F474F"/>
                </a:solidFill>
                <a:latin typeface="Arial" charset="0"/>
              </a:defRPr>
            </a:lvl2pPr>
            <a:lvl3pPr algn="r" rtl="0" eaLnBrk="1" fontAlgn="base" hangingPunct="1">
              <a:spcBef>
                <a:spcPct val="0"/>
              </a:spcBef>
              <a:spcAft>
                <a:spcPct val="0"/>
              </a:spcAft>
              <a:defRPr sz="3600">
                <a:solidFill>
                  <a:srgbClr val="1F474F"/>
                </a:solidFill>
                <a:latin typeface="Arial" charset="0"/>
              </a:defRPr>
            </a:lvl3pPr>
            <a:lvl4pPr algn="r" rtl="0" eaLnBrk="1" fontAlgn="base" hangingPunct="1">
              <a:spcBef>
                <a:spcPct val="0"/>
              </a:spcBef>
              <a:spcAft>
                <a:spcPct val="0"/>
              </a:spcAft>
              <a:defRPr sz="3600">
                <a:solidFill>
                  <a:srgbClr val="1F474F"/>
                </a:solidFill>
                <a:latin typeface="Arial" charset="0"/>
              </a:defRPr>
            </a:lvl4pPr>
            <a:lvl5pPr algn="r" rtl="0" eaLnBrk="1" fontAlgn="base" hangingPunct="1">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a:lstStyle>
          <a:p>
            <a:pPr defTabSz="914400"/>
            <a:r>
              <a:rPr lang="en-US" sz="2400" kern="0" dirty="0" smtClean="0">
                <a:solidFill>
                  <a:srgbClr val="454548"/>
                </a:solidFill>
              </a:rPr>
              <a:t>Checkpoint360°</a:t>
            </a:r>
            <a:endParaRPr lang="en-US" sz="2400" kern="0" dirty="0">
              <a:solidFill>
                <a:srgbClr val="454548"/>
              </a:solidFill>
            </a:endParaRPr>
          </a:p>
        </p:txBody>
      </p:sp>
      <p:sp>
        <p:nvSpPr>
          <p:cNvPr id="18" name="Title 1"/>
          <p:cNvSpPr txBox="1">
            <a:spLocks/>
          </p:cNvSpPr>
          <p:nvPr/>
        </p:nvSpPr>
        <p:spPr bwMode="auto">
          <a:xfrm>
            <a:off x="381000" y="9906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1" fontAlgn="base" hangingPunct="1">
              <a:spcBef>
                <a:spcPct val="0"/>
              </a:spcBef>
              <a:spcAft>
                <a:spcPct val="0"/>
              </a:spcAft>
              <a:defRPr sz="3600">
                <a:solidFill>
                  <a:srgbClr val="FFFFFF"/>
                </a:solidFill>
                <a:latin typeface="+mj-lt"/>
                <a:ea typeface="+mj-ea"/>
                <a:cs typeface="+mj-cs"/>
              </a:defRPr>
            </a:lvl1pPr>
            <a:lvl2pPr algn="r" rtl="0" eaLnBrk="1" fontAlgn="base" hangingPunct="1">
              <a:spcBef>
                <a:spcPct val="0"/>
              </a:spcBef>
              <a:spcAft>
                <a:spcPct val="0"/>
              </a:spcAft>
              <a:defRPr sz="3600">
                <a:solidFill>
                  <a:srgbClr val="1F474F"/>
                </a:solidFill>
                <a:latin typeface="Arial" charset="0"/>
              </a:defRPr>
            </a:lvl2pPr>
            <a:lvl3pPr algn="r" rtl="0" eaLnBrk="1" fontAlgn="base" hangingPunct="1">
              <a:spcBef>
                <a:spcPct val="0"/>
              </a:spcBef>
              <a:spcAft>
                <a:spcPct val="0"/>
              </a:spcAft>
              <a:defRPr sz="3600">
                <a:solidFill>
                  <a:srgbClr val="1F474F"/>
                </a:solidFill>
                <a:latin typeface="Arial" charset="0"/>
              </a:defRPr>
            </a:lvl3pPr>
            <a:lvl4pPr algn="r" rtl="0" eaLnBrk="1" fontAlgn="base" hangingPunct="1">
              <a:spcBef>
                <a:spcPct val="0"/>
              </a:spcBef>
              <a:spcAft>
                <a:spcPct val="0"/>
              </a:spcAft>
              <a:defRPr sz="3600">
                <a:solidFill>
                  <a:srgbClr val="1F474F"/>
                </a:solidFill>
                <a:latin typeface="Arial" charset="0"/>
              </a:defRPr>
            </a:lvl4pPr>
            <a:lvl5pPr algn="r" rtl="0" eaLnBrk="1" fontAlgn="base" hangingPunct="1">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a:lstStyle>
          <a:p>
            <a:pPr algn="ctr" defTabSz="914400"/>
            <a:r>
              <a:rPr lang="en-US" sz="2400" dirty="0" smtClean="0">
                <a:solidFill>
                  <a:srgbClr val="000000"/>
                </a:solidFill>
              </a:rPr>
              <a:t>Actionable</a:t>
            </a:r>
          </a:p>
          <a:p>
            <a:pPr algn="ctr" defTabSz="914400"/>
            <a:r>
              <a:rPr lang="en-US" sz="2400" dirty="0" smtClean="0">
                <a:solidFill>
                  <a:srgbClr val="000000"/>
                </a:solidFill>
              </a:rPr>
              <a:t>Data!</a:t>
            </a:r>
            <a:endParaRPr lang="en-US" sz="2400" dirty="0">
              <a:solidFill>
                <a:srgbClr val="000000"/>
              </a:solidFill>
            </a:endParaRPr>
          </a:p>
        </p:txBody>
      </p:sp>
    </p:spTree>
    <p:extLst>
      <p:ext uri="{BB962C8B-B14F-4D97-AF65-F5344CB8AC3E}">
        <p14:creationId xmlns:p14="http://schemas.microsoft.com/office/powerpoint/2010/main" val="1716793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CheckPoint360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57600"/>
            <a:ext cx="7912100" cy="1864512"/>
          </a:xfrm>
          <a:prstGeom prst="rect">
            <a:avLst/>
          </a:prstGeom>
          <a:ln w="57150">
            <a:solidFill>
              <a:schemeClr val="accent1"/>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143000"/>
            <a:ext cx="7912100" cy="913597"/>
          </a:xfrm>
          <a:prstGeom prst="rect">
            <a:avLst/>
          </a:prstGeom>
          <a:ln w="57150">
            <a:solidFill>
              <a:schemeClr val="accent1"/>
            </a:solidFill>
          </a:ln>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255950"/>
            <a:ext cx="7912100" cy="1173050"/>
          </a:xfrm>
          <a:prstGeom prst="rect">
            <a:avLst/>
          </a:prstGeom>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94902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CheckPoint360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454548"/>
                </a:solidFill>
                <a:latin typeface="Trebuchet MS" pitchFamily="34" charset="0"/>
                <a:cs typeface="+mn-cs"/>
              </a:rPr>
              <a:t>www.profilesinternational.com</a:t>
            </a:r>
            <a:endParaRPr lang="en-US" sz="1100" dirty="0">
              <a:solidFill>
                <a:srgbClr val="454548"/>
              </a:solidFill>
              <a:latin typeface="Trebuchet MS" pitchFamily="34" charset="0"/>
              <a:cs typeface="+mn-cs"/>
            </a:endParaRPr>
          </a:p>
        </p:txBody>
      </p:sp>
      <p:sp>
        <p:nvSpPr>
          <p:cNvPr id="11" name="Title 1"/>
          <p:cNvSpPr txBox="1">
            <a:spLocks/>
          </p:cNvSpPr>
          <p:nvPr/>
        </p:nvSpPr>
        <p:spPr bwMode="auto">
          <a:xfrm>
            <a:off x="6509657" y="152400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1" fontAlgn="base" hangingPunct="1">
              <a:spcBef>
                <a:spcPct val="0"/>
              </a:spcBef>
              <a:spcAft>
                <a:spcPct val="0"/>
              </a:spcAft>
              <a:defRPr sz="3600">
                <a:solidFill>
                  <a:srgbClr val="FFFFFF"/>
                </a:solidFill>
                <a:latin typeface="+mj-lt"/>
                <a:ea typeface="+mj-ea"/>
                <a:cs typeface="+mj-cs"/>
              </a:defRPr>
            </a:lvl1pPr>
            <a:lvl2pPr algn="r" rtl="0" eaLnBrk="1" fontAlgn="base" hangingPunct="1">
              <a:spcBef>
                <a:spcPct val="0"/>
              </a:spcBef>
              <a:spcAft>
                <a:spcPct val="0"/>
              </a:spcAft>
              <a:defRPr sz="3600">
                <a:solidFill>
                  <a:srgbClr val="1F474F"/>
                </a:solidFill>
                <a:latin typeface="Arial" charset="0"/>
              </a:defRPr>
            </a:lvl2pPr>
            <a:lvl3pPr algn="r" rtl="0" eaLnBrk="1" fontAlgn="base" hangingPunct="1">
              <a:spcBef>
                <a:spcPct val="0"/>
              </a:spcBef>
              <a:spcAft>
                <a:spcPct val="0"/>
              </a:spcAft>
              <a:defRPr sz="3600">
                <a:solidFill>
                  <a:srgbClr val="1F474F"/>
                </a:solidFill>
                <a:latin typeface="Arial" charset="0"/>
              </a:defRPr>
            </a:lvl3pPr>
            <a:lvl4pPr algn="r" rtl="0" eaLnBrk="1" fontAlgn="base" hangingPunct="1">
              <a:spcBef>
                <a:spcPct val="0"/>
              </a:spcBef>
              <a:spcAft>
                <a:spcPct val="0"/>
              </a:spcAft>
              <a:defRPr sz="3600">
                <a:solidFill>
                  <a:srgbClr val="1F474F"/>
                </a:solidFill>
                <a:latin typeface="Arial" charset="0"/>
              </a:defRPr>
            </a:lvl4pPr>
            <a:lvl5pPr algn="r" rtl="0" eaLnBrk="1" fontAlgn="base" hangingPunct="1">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a:lstStyle>
          <a:p>
            <a:pPr algn="ctr" defTabSz="914400"/>
            <a:r>
              <a:rPr lang="en-US" dirty="0" smtClean="0">
                <a:solidFill>
                  <a:srgbClr val="454548"/>
                </a:solidFill>
              </a:rPr>
              <a:t>Actionable</a:t>
            </a:r>
          </a:p>
          <a:p>
            <a:pPr algn="ctr" defTabSz="914400"/>
            <a:r>
              <a:rPr lang="en-US" dirty="0" smtClean="0">
                <a:solidFill>
                  <a:srgbClr val="454548"/>
                </a:solidFill>
              </a:rPr>
              <a:t>Data!</a:t>
            </a:r>
            <a:endParaRPr lang="en-US" dirty="0">
              <a:solidFill>
                <a:srgbClr val="454548"/>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380" y="1382486"/>
            <a:ext cx="5003244" cy="4180114"/>
          </a:xfrm>
          <a:prstGeom prst="rect">
            <a:avLst/>
          </a:prstGeom>
          <a:ln w="28575">
            <a:solidFill>
              <a:srgbClr val="002060"/>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5799" r="5395"/>
          <a:stretch/>
        </p:blipFill>
        <p:spPr>
          <a:xfrm>
            <a:off x="6324600" y="3048000"/>
            <a:ext cx="2528779" cy="2382784"/>
          </a:xfrm>
          <a:prstGeom prst="rect">
            <a:avLst/>
          </a:prstGeom>
          <a:ln w="28575">
            <a:solidFill>
              <a:srgbClr val="002060"/>
            </a:solidFill>
          </a:ln>
        </p:spPr>
      </p:pic>
      <p:cxnSp>
        <p:nvCxnSpPr>
          <p:cNvPr id="9" name="Straight Arrow Connector 8"/>
          <p:cNvCxnSpPr/>
          <p:nvPr/>
        </p:nvCxnSpPr>
        <p:spPr bwMode="auto">
          <a:xfrm flipH="1">
            <a:off x="4267200" y="2133600"/>
            <a:ext cx="1714500" cy="0"/>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2740561" y="4013200"/>
            <a:ext cx="3486778" cy="0"/>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579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CheckPoint360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10" name="Picture 2" descr="\\piicorp.org\commons\_Custom\Marketing_Media\Images\Branding\Profiles Logos\_Color Logos\PI_color-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400800"/>
            <a:ext cx="1783080" cy="3235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1066800"/>
            <a:ext cx="4999899" cy="5791200"/>
          </a:xfrm>
          <a:prstGeom prst="rect">
            <a:avLst/>
          </a:prstGeom>
          <a:ln w="28575">
            <a:solidFill>
              <a:srgbClr val="002060"/>
            </a:solidFill>
          </a:ln>
        </p:spPr>
      </p:pic>
      <p:pic>
        <p:nvPicPr>
          <p:cNvPr id="1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525" y="4953000"/>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1987550" y="49530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17" name="TextBox 5"/>
          <p:cNvSpPr txBox="1">
            <a:spLocks noChangeArrowheads="1"/>
          </p:cNvSpPr>
          <p:nvPr/>
        </p:nvSpPr>
        <p:spPr bwMode="auto">
          <a:xfrm>
            <a:off x="1976437" y="54102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sp>
        <p:nvSpPr>
          <p:cNvPr id="18" name="TextBox 6"/>
          <p:cNvSpPr txBox="1">
            <a:spLocks noChangeArrowheads="1"/>
          </p:cNvSpPr>
          <p:nvPr/>
        </p:nvSpPr>
        <p:spPr bwMode="auto">
          <a:xfrm>
            <a:off x="1976437" y="5878513"/>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Down!</a:t>
            </a:r>
          </a:p>
        </p:txBody>
      </p:sp>
    </p:spTree>
    <p:extLst>
      <p:ext uri="{BB962C8B-B14F-4D97-AF65-F5344CB8AC3E}">
        <p14:creationId xmlns:p14="http://schemas.microsoft.com/office/powerpoint/2010/main" val="1640271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CheckPoint360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xfrm>
            <a:off x="8066314" y="6664316"/>
            <a:ext cx="1905000" cy="233362"/>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454548"/>
                </a:solidFill>
                <a:latin typeface="Trebuchet MS" pitchFamily="34" charset="0"/>
                <a:cs typeface="+mn-cs"/>
              </a:rPr>
              <a:t>www.profilesinternational.com</a:t>
            </a:r>
            <a:endParaRPr lang="en-US" sz="1100" dirty="0">
              <a:solidFill>
                <a:srgbClr val="454548"/>
              </a:solidFill>
              <a:latin typeface="Trebuchet MS" pitchFamily="34" charset="0"/>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60" y="1106478"/>
            <a:ext cx="4549140" cy="3672840"/>
          </a:xfrm>
          <a:prstGeom prst="rect">
            <a:avLst/>
          </a:prstGeom>
          <a:ln w="28575">
            <a:solidFill>
              <a:srgbClr val="00206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60" y="4837738"/>
            <a:ext cx="4549140" cy="1965960"/>
          </a:xfrm>
          <a:prstGeom prst="rect">
            <a:avLst/>
          </a:prstGeom>
          <a:ln w="28575">
            <a:solidFill>
              <a:srgbClr val="002060"/>
            </a:solidFill>
          </a:ln>
        </p:spPr>
      </p:pic>
      <p:pic>
        <p:nvPicPr>
          <p:cNvPr id="1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525" y="4953000"/>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1987550" y="49530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16" name="TextBox 5"/>
          <p:cNvSpPr txBox="1">
            <a:spLocks noChangeArrowheads="1"/>
          </p:cNvSpPr>
          <p:nvPr/>
        </p:nvSpPr>
        <p:spPr bwMode="auto">
          <a:xfrm>
            <a:off x="1976437" y="54102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sp>
        <p:nvSpPr>
          <p:cNvPr id="17" name="TextBox 6"/>
          <p:cNvSpPr txBox="1">
            <a:spLocks noChangeArrowheads="1"/>
          </p:cNvSpPr>
          <p:nvPr/>
        </p:nvSpPr>
        <p:spPr bwMode="auto">
          <a:xfrm>
            <a:off x="1976437" y="5878513"/>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Down!</a:t>
            </a:r>
          </a:p>
        </p:txBody>
      </p:sp>
    </p:spTree>
    <p:extLst>
      <p:ext uri="{BB962C8B-B14F-4D97-AF65-F5344CB8AC3E}">
        <p14:creationId xmlns:p14="http://schemas.microsoft.com/office/powerpoint/2010/main" val="984431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ProfileXT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454548"/>
                </a:solidFill>
                <a:latin typeface="Trebuchet MS" pitchFamily="34" charset="0"/>
                <a:cs typeface="+mn-cs"/>
              </a:rPr>
              <a:t>www.profilesinternational.com</a:t>
            </a:r>
            <a:endParaRPr lang="en-US" sz="1100" dirty="0">
              <a:solidFill>
                <a:srgbClr val="454548"/>
              </a:solidFill>
              <a:latin typeface="Trebuchet MS" pitchFamily="34" charset="0"/>
              <a:cs typeface="+mn-cs"/>
            </a:endParaRPr>
          </a:p>
        </p:txBody>
      </p:sp>
      <p:pic>
        <p:nvPicPr>
          <p:cNvPr id="10" name="Picture 2" descr="\\piicorp.org\commons\_Custom\Marketing_Media\Images\Branding\Profiles Logos\_Color Logos\PI_color-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400800"/>
            <a:ext cx="1783080" cy="3235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525" y="4953000"/>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1987550" y="49530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16" name="TextBox 5"/>
          <p:cNvSpPr txBox="1">
            <a:spLocks noChangeArrowheads="1"/>
          </p:cNvSpPr>
          <p:nvPr/>
        </p:nvSpPr>
        <p:spPr bwMode="auto">
          <a:xfrm>
            <a:off x="1976437" y="54102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sp>
        <p:nvSpPr>
          <p:cNvPr id="17" name="TextBox 6"/>
          <p:cNvSpPr txBox="1">
            <a:spLocks noChangeArrowheads="1"/>
          </p:cNvSpPr>
          <p:nvPr/>
        </p:nvSpPr>
        <p:spPr bwMode="auto">
          <a:xfrm>
            <a:off x="1976437" y="5878513"/>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Down!</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5194" y="1066800"/>
            <a:ext cx="4770206" cy="5775147"/>
          </a:xfrm>
          <a:prstGeom prst="rect">
            <a:avLst/>
          </a:prstGeom>
          <a:ln>
            <a:solidFill>
              <a:schemeClr val="accent1"/>
            </a:solidFill>
          </a:ln>
        </p:spPr>
      </p:pic>
    </p:spTree>
    <p:extLst>
      <p:ext uri="{BB962C8B-B14F-4D97-AF65-F5344CB8AC3E}">
        <p14:creationId xmlns:p14="http://schemas.microsoft.com/office/powerpoint/2010/main" val="2828382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ProfileXT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10" name="Picture 2" descr="\\piicorp.org\commons\_Custom\Marketing_Media\Images\Branding\Profiles Logos\_Color Logos\PI_color-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400800"/>
            <a:ext cx="1783080" cy="3235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4"/>
          <p:cNvSpPr txBox="1">
            <a:spLocks noChangeArrowheads="1"/>
          </p:cNvSpPr>
          <p:nvPr/>
        </p:nvSpPr>
        <p:spPr bwMode="auto">
          <a:xfrm>
            <a:off x="1763713" y="52578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16" name="TextBox 5"/>
          <p:cNvSpPr txBox="1">
            <a:spLocks noChangeArrowheads="1"/>
          </p:cNvSpPr>
          <p:nvPr/>
        </p:nvSpPr>
        <p:spPr bwMode="auto">
          <a:xfrm>
            <a:off x="1752600" y="57150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306" y="1828800"/>
            <a:ext cx="2643494" cy="3200400"/>
          </a:xfrm>
          <a:prstGeom prst="rect">
            <a:avLst/>
          </a:prstGeom>
          <a:ln w="57150">
            <a:solidFill>
              <a:schemeClr val="accent1"/>
            </a:solid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152211"/>
            <a:ext cx="5913448" cy="4965627"/>
          </a:xfrm>
          <a:prstGeom prst="rect">
            <a:avLst/>
          </a:prstGeom>
          <a:ln w="57150">
            <a:solidFill>
              <a:schemeClr val="accent1"/>
            </a:solidFill>
          </a:ln>
        </p:spPr>
      </p:pic>
      <p:cxnSp>
        <p:nvCxnSpPr>
          <p:cNvPr id="20" name="Straight Arrow Connector 19"/>
          <p:cNvCxnSpPr/>
          <p:nvPr/>
        </p:nvCxnSpPr>
        <p:spPr bwMode="auto">
          <a:xfrm flipH="1">
            <a:off x="2438400" y="2362200"/>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438400" y="2362200"/>
            <a:ext cx="4038600" cy="1676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2553537" y="2286000"/>
            <a:ext cx="3429000" cy="0"/>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2456822" y="4114800"/>
            <a:ext cx="3486778" cy="0"/>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402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ProfileXT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cxnSp>
        <p:nvCxnSpPr>
          <p:cNvPr id="20" name="Straight Arrow Connector 19"/>
          <p:cNvCxnSpPr/>
          <p:nvPr/>
        </p:nvCxnSpPr>
        <p:spPr bwMode="auto">
          <a:xfrm flipH="1">
            <a:off x="2438400" y="2362200"/>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438400" y="2362200"/>
            <a:ext cx="4038600" cy="1676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 descr="idpoxt1.png"/>
          <p:cNvPicPr>
            <a:picLocks noChangeAspect="1"/>
          </p:cNvPicPr>
          <p:nvPr/>
        </p:nvPicPr>
        <p:blipFill>
          <a:blip r:embed="rId3" cstate="print">
            <a:extLst>
              <a:ext uri="{28A0092B-C50C-407E-A947-70E740481C1C}">
                <a14:useLocalDpi xmlns:a14="http://schemas.microsoft.com/office/drawing/2010/main" val="0"/>
              </a:ext>
            </a:extLst>
          </a:blip>
          <a:srcRect l="1805" t="813" r="2179" b="1460"/>
          <a:stretch>
            <a:fillRect/>
          </a:stretch>
        </p:blipFill>
        <p:spPr bwMode="auto">
          <a:xfrm>
            <a:off x="3988358" y="1001654"/>
            <a:ext cx="4332513" cy="5346505"/>
          </a:xfrm>
          <a:prstGeom prst="rect">
            <a:avLst/>
          </a:prstGeom>
          <a:noFill/>
          <a:ln w="9525">
            <a:solidFill>
              <a:srgbClr val="2A65AC"/>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4030" y="4783930"/>
            <a:ext cx="2750701" cy="1293813"/>
            <a:chOff x="602099" y="4876800"/>
            <a:chExt cx="2750701" cy="1293813"/>
          </a:xfrm>
        </p:grpSpPr>
        <p:sp>
          <p:nvSpPr>
            <p:cNvPr id="18" name="TextBox 6"/>
            <p:cNvSpPr txBox="1">
              <a:spLocks noChangeArrowheads="1"/>
            </p:cNvSpPr>
            <p:nvPr/>
          </p:nvSpPr>
          <p:spPr bwMode="auto">
            <a:xfrm>
              <a:off x="2052637" y="5740461"/>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Down!</a:t>
              </a:r>
            </a:p>
          </p:txBody>
        </p:sp>
        <p:pic>
          <p:nvPicPr>
            <p:cNvPr id="2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099" y="4876800"/>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4"/>
            <p:cNvSpPr txBox="1">
              <a:spLocks noChangeArrowheads="1"/>
            </p:cNvSpPr>
            <p:nvPr/>
          </p:nvSpPr>
          <p:spPr bwMode="auto">
            <a:xfrm>
              <a:off x="2063750" y="48768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27" name="TextBox 5"/>
            <p:cNvSpPr txBox="1">
              <a:spLocks noChangeArrowheads="1"/>
            </p:cNvSpPr>
            <p:nvPr/>
          </p:nvSpPr>
          <p:spPr bwMode="auto">
            <a:xfrm>
              <a:off x="2052637" y="53340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grpSp>
    </p:spTree>
    <p:extLst>
      <p:ext uri="{BB962C8B-B14F-4D97-AF65-F5344CB8AC3E}">
        <p14:creationId xmlns:p14="http://schemas.microsoft.com/office/powerpoint/2010/main" val="517526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ProfileXT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454548"/>
                </a:solidFill>
                <a:latin typeface="Trebuchet MS" pitchFamily="34" charset="0"/>
                <a:cs typeface="+mn-cs"/>
              </a:rPr>
              <a:t>www.profilesinternational.com</a:t>
            </a:r>
            <a:endParaRPr lang="en-US" sz="1100" dirty="0">
              <a:solidFill>
                <a:srgbClr val="454548"/>
              </a:solidFill>
              <a:latin typeface="Trebuchet MS" pitchFamily="34" charset="0"/>
              <a:cs typeface="+mn-cs"/>
            </a:endParaRPr>
          </a:p>
        </p:txBody>
      </p:sp>
      <p:cxnSp>
        <p:nvCxnSpPr>
          <p:cNvPr id="20" name="Straight Arrow Connector 19"/>
          <p:cNvCxnSpPr/>
          <p:nvPr/>
        </p:nvCxnSpPr>
        <p:spPr bwMode="auto">
          <a:xfrm flipH="1">
            <a:off x="2438400" y="2362200"/>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438400" y="2362200"/>
            <a:ext cx="4038600" cy="1676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6"/>
          <p:cNvSpPr txBox="1">
            <a:spLocks noChangeArrowheads="1"/>
          </p:cNvSpPr>
          <p:nvPr/>
        </p:nvSpPr>
        <p:spPr bwMode="auto">
          <a:xfrm>
            <a:off x="2052637" y="5818248"/>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Down!</a:t>
            </a:r>
          </a:p>
        </p:txBody>
      </p:sp>
      <p:pic>
        <p:nvPicPr>
          <p:cNvPr id="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099" y="4954587"/>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4"/>
          <p:cNvSpPr txBox="1">
            <a:spLocks noChangeArrowheads="1"/>
          </p:cNvSpPr>
          <p:nvPr/>
        </p:nvSpPr>
        <p:spPr bwMode="auto">
          <a:xfrm>
            <a:off x="2063750" y="4954587"/>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27" name="TextBox 5"/>
          <p:cNvSpPr txBox="1">
            <a:spLocks noChangeArrowheads="1"/>
          </p:cNvSpPr>
          <p:nvPr/>
        </p:nvSpPr>
        <p:spPr bwMode="auto">
          <a:xfrm>
            <a:off x="2052637" y="5411787"/>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426" y="1025950"/>
            <a:ext cx="5027442" cy="5263513"/>
          </a:xfrm>
          <a:prstGeom prst="rect">
            <a:avLst/>
          </a:prstGeom>
          <a:ln>
            <a:solidFill>
              <a:schemeClr val="bg2"/>
            </a:solidFill>
          </a:ln>
        </p:spPr>
      </p:pic>
    </p:spTree>
    <p:extLst>
      <p:ext uri="{BB962C8B-B14F-4D97-AF65-F5344CB8AC3E}">
        <p14:creationId xmlns:p14="http://schemas.microsoft.com/office/powerpoint/2010/main" val="153783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Introduction</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1" name="Rectangle 10"/>
          <p:cNvSpPr/>
          <p:nvPr/>
        </p:nvSpPr>
        <p:spPr>
          <a:xfrm>
            <a:off x="439546" y="1219200"/>
            <a:ext cx="8229600" cy="461665"/>
          </a:xfrm>
          <a:prstGeom prst="rect">
            <a:avLst/>
          </a:prstGeom>
        </p:spPr>
        <p:txBody>
          <a:bodyPr wrap="square">
            <a:spAutoFit/>
          </a:bodyPr>
          <a:lstStyle/>
          <a:p>
            <a:pPr algn="ctr" defTabSz="914400" fontAlgn="auto">
              <a:spcBef>
                <a:spcPts val="0"/>
              </a:spcBef>
              <a:spcAft>
                <a:spcPts val="0"/>
              </a:spcAft>
            </a:pPr>
            <a:r>
              <a:rPr lang="en-US" sz="2400" b="1" dirty="0" smtClean="0">
                <a:solidFill>
                  <a:srgbClr val="454548"/>
                </a:solidFill>
                <a:latin typeface="Arial"/>
                <a:cs typeface="+mn-cs"/>
              </a:rPr>
              <a:t>What I Know For Sure About Leadership Development!</a:t>
            </a:r>
            <a:endParaRPr lang="en-US" sz="2400" b="1" dirty="0">
              <a:solidFill>
                <a:srgbClr val="454548"/>
              </a:solidFill>
              <a:latin typeface="Arial"/>
              <a:cs typeface="+mn-cs"/>
            </a:endParaRPr>
          </a:p>
        </p:txBody>
      </p:sp>
      <p:sp>
        <p:nvSpPr>
          <p:cNvPr id="14" name="TextBox 13"/>
          <p:cNvSpPr txBox="1"/>
          <p:nvPr/>
        </p:nvSpPr>
        <p:spPr>
          <a:xfrm>
            <a:off x="4267200" y="3276600"/>
            <a:ext cx="723275" cy="1200329"/>
          </a:xfrm>
          <a:prstGeom prst="rect">
            <a:avLst/>
          </a:prstGeom>
          <a:noFill/>
        </p:spPr>
        <p:txBody>
          <a:bodyPr wrap="none" rtlCol="0">
            <a:spAutoFit/>
          </a:bodyPr>
          <a:lstStyle/>
          <a:p>
            <a:pPr defTabSz="914400" fontAlgn="auto">
              <a:spcBef>
                <a:spcPts val="0"/>
              </a:spcBef>
              <a:spcAft>
                <a:spcPts val="0"/>
              </a:spcAft>
            </a:pPr>
            <a:r>
              <a:rPr lang="en-US" sz="7200" dirty="0" smtClean="0">
                <a:solidFill>
                  <a:srgbClr val="FFFFFF"/>
                </a:solidFill>
                <a:latin typeface="Arial"/>
                <a:cs typeface="+mn-cs"/>
              </a:rPr>
              <a:t>+</a:t>
            </a:r>
            <a:endParaRPr lang="en-US" sz="7200" dirty="0">
              <a:solidFill>
                <a:srgbClr val="FFFFFF"/>
              </a:solidFill>
              <a:latin typeface="Arial"/>
              <a:cs typeface="+mn-cs"/>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58256" y="2080620"/>
            <a:ext cx="3310890" cy="257790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168265"/>
            <a:ext cx="3149460" cy="2708535"/>
          </a:xfrm>
          <a:prstGeom prst="rect">
            <a:avLst/>
          </a:prstGeom>
        </p:spPr>
      </p:pic>
      <p:sp>
        <p:nvSpPr>
          <p:cNvPr id="20" name="TextBox 19"/>
          <p:cNvSpPr txBox="1"/>
          <p:nvPr/>
        </p:nvSpPr>
        <p:spPr>
          <a:xfrm>
            <a:off x="4038600" y="2819400"/>
            <a:ext cx="723275" cy="1200329"/>
          </a:xfrm>
          <a:prstGeom prst="rect">
            <a:avLst/>
          </a:prstGeom>
          <a:noFill/>
        </p:spPr>
        <p:txBody>
          <a:bodyPr wrap="none" rtlCol="0">
            <a:spAutoFit/>
          </a:bodyPr>
          <a:lstStyle/>
          <a:p>
            <a:pPr defTabSz="914400" fontAlgn="auto">
              <a:spcBef>
                <a:spcPts val="0"/>
              </a:spcBef>
              <a:spcAft>
                <a:spcPts val="0"/>
              </a:spcAft>
            </a:pPr>
            <a:r>
              <a:rPr lang="en-US" sz="7200" dirty="0" smtClean="0">
                <a:solidFill>
                  <a:srgbClr val="454548"/>
                </a:solidFill>
                <a:latin typeface="Arial"/>
                <a:cs typeface="+mn-cs"/>
              </a:rPr>
              <a:t>+</a:t>
            </a:r>
            <a:endParaRPr lang="en-US" sz="7200" dirty="0">
              <a:solidFill>
                <a:srgbClr val="454548"/>
              </a:solidFill>
              <a:latin typeface="Arial"/>
              <a:cs typeface="+mn-cs"/>
            </a:endParaRPr>
          </a:p>
        </p:txBody>
      </p:sp>
      <p:sp>
        <p:nvSpPr>
          <p:cNvPr id="21" name="Title 4"/>
          <p:cNvSpPr txBox="1">
            <a:spLocks/>
          </p:cNvSpPr>
          <p:nvPr/>
        </p:nvSpPr>
        <p:spPr bwMode="auto">
          <a:xfrm>
            <a:off x="2209800" y="4876800"/>
            <a:ext cx="411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1" fontAlgn="base" hangingPunct="1">
              <a:spcBef>
                <a:spcPct val="0"/>
              </a:spcBef>
              <a:spcAft>
                <a:spcPct val="0"/>
              </a:spcAft>
              <a:defRPr sz="3600">
                <a:solidFill>
                  <a:srgbClr val="FFFFFF"/>
                </a:solidFill>
                <a:latin typeface="+mj-lt"/>
                <a:ea typeface="+mj-ea"/>
                <a:cs typeface="+mj-cs"/>
              </a:defRPr>
            </a:lvl1pPr>
            <a:lvl2pPr algn="r" rtl="0" eaLnBrk="1" fontAlgn="base" hangingPunct="1">
              <a:spcBef>
                <a:spcPct val="0"/>
              </a:spcBef>
              <a:spcAft>
                <a:spcPct val="0"/>
              </a:spcAft>
              <a:defRPr sz="3600">
                <a:solidFill>
                  <a:srgbClr val="1F474F"/>
                </a:solidFill>
                <a:latin typeface="Arial" charset="0"/>
              </a:defRPr>
            </a:lvl2pPr>
            <a:lvl3pPr algn="r" rtl="0" eaLnBrk="1" fontAlgn="base" hangingPunct="1">
              <a:spcBef>
                <a:spcPct val="0"/>
              </a:spcBef>
              <a:spcAft>
                <a:spcPct val="0"/>
              </a:spcAft>
              <a:defRPr sz="3600">
                <a:solidFill>
                  <a:srgbClr val="1F474F"/>
                </a:solidFill>
                <a:latin typeface="Arial" charset="0"/>
              </a:defRPr>
            </a:lvl3pPr>
            <a:lvl4pPr algn="r" rtl="0" eaLnBrk="1" fontAlgn="base" hangingPunct="1">
              <a:spcBef>
                <a:spcPct val="0"/>
              </a:spcBef>
              <a:spcAft>
                <a:spcPct val="0"/>
              </a:spcAft>
              <a:defRPr sz="3600">
                <a:solidFill>
                  <a:srgbClr val="1F474F"/>
                </a:solidFill>
                <a:latin typeface="Arial" charset="0"/>
              </a:defRPr>
            </a:lvl4pPr>
            <a:lvl5pPr algn="r" rtl="0" eaLnBrk="1" fontAlgn="base" hangingPunct="1">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a:lstStyle>
          <a:p>
            <a:pPr defTabSz="914400"/>
            <a:r>
              <a:rPr lang="en-US" b="1" dirty="0" smtClean="0">
                <a:solidFill>
                  <a:srgbClr val="454548"/>
                </a:solidFill>
              </a:rPr>
              <a:t>You want Results</a:t>
            </a:r>
            <a:r>
              <a:rPr lang="en-US" dirty="0" smtClean="0">
                <a:solidFill>
                  <a:srgbClr val="454548"/>
                </a:solidFill>
              </a:rPr>
              <a:t>!</a:t>
            </a:r>
            <a:endParaRPr lang="en-US" dirty="0">
              <a:solidFill>
                <a:srgbClr val="454548"/>
              </a:solidFill>
            </a:endParaRPr>
          </a:p>
        </p:txBody>
      </p:sp>
    </p:spTree>
    <p:extLst>
      <p:ext uri="{BB962C8B-B14F-4D97-AF65-F5344CB8AC3E}">
        <p14:creationId xmlns:p14="http://schemas.microsoft.com/office/powerpoint/2010/main" val="2496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ProfileXT Actionable Data</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454548"/>
                </a:solidFill>
                <a:latin typeface="Trebuchet MS" pitchFamily="34" charset="0"/>
                <a:cs typeface="+mn-cs"/>
              </a:rPr>
              <a:t>www.profilesinternational.com</a:t>
            </a:r>
            <a:endParaRPr lang="en-US" sz="1100" dirty="0">
              <a:solidFill>
                <a:srgbClr val="454548"/>
              </a:solidFill>
              <a:latin typeface="Trebuchet MS" pitchFamily="34" charset="0"/>
              <a:cs typeface="+mn-cs"/>
            </a:endParaRPr>
          </a:p>
        </p:txBody>
      </p:sp>
      <p:cxnSp>
        <p:nvCxnSpPr>
          <p:cNvPr id="20" name="Straight Arrow Connector 19"/>
          <p:cNvCxnSpPr/>
          <p:nvPr/>
        </p:nvCxnSpPr>
        <p:spPr bwMode="auto">
          <a:xfrm flipH="1">
            <a:off x="2438400" y="2362200"/>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438400" y="2362200"/>
            <a:ext cx="4038600" cy="1676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6"/>
          <p:cNvSpPr txBox="1">
            <a:spLocks noChangeArrowheads="1"/>
          </p:cNvSpPr>
          <p:nvPr/>
        </p:nvSpPr>
        <p:spPr bwMode="auto">
          <a:xfrm>
            <a:off x="1983938" y="5664261"/>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Down!</a:t>
            </a:r>
          </a:p>
        </p:txBody>
      </p:sp>
      <p:pic>
        <p:nvPicPr>
          <p:cNvPr id="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00600"/>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4"/>
          <p:cNvSpPr txBox="1">
            <a:spLocks noChangeArrowheads="1"/>
          </p:cNvSpPr>
          <p:nvPr/>
        </p:nvSpPr>
        <p:spPr bwMode="auto">
          <a:xfrm>
            <a:off x="1995051" y="48006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In!</a:t>
            </a:r>
          </a:p>
        </p:txBody>
      </p:sp>
      <p:sp>
        <p:nvSpPr>
          <p:cNvPr id="27" name="TextBox 5"/>
          <p:cNvSpPr txBox="1">
            <a:spLocks noChangeArrowheads="1"/>
          </p:cNvSpPr>
          <p:nvPr/>
        </p:nvSpPr>
        <p:spPr bwMode="auto">
          <a:xfrm>
            <a:off x="1983938" y="5257800"/>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r>
              <a:rPr lang="en-US" dirty="0">
                <a:solidFill>
                  <a:srgbClr val="000000"/>
                </a:solidFill>
              </a:rPr>
              <a:t>Dial Up!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080" y="1306512"/>
            <a:ext cx="5654720" cy="4560888"/>
          </a:xfrm>
          <a:prstGeom prst="rect">
            <a:avLst/>
          </a:prstGeom>
        </p:spPr>
      </p:pic>
    </p:spTree>
    <p:extLst>
      <p:ext uri="{BB962C8B-B14F-4D97-AF65-F5344CB8AC3E}">
        <p14:creationId xmlns:p14="http://schemas.microsoft.com/office/powerpoint/2010/main" val="2232931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Leadership Development Process</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454548"/>
                </a:solidFill>
                <a:latin typeface="Trebuchet MS" pitchFamily="34" charset="0"/>
                <a:cs typeface="+mn-cs"/>
              </a:rPr>
              <a:t>www.profilesinternational.com</a:t>
            </a:r>
            <a:endParaRPr lang="en-US" sz="1100" dirty="0">
              <a:solidFill>
                <a:srgbClr val="454548"/>
              </a:solidFill>
              <a:latin typeface="Trebuchet MS" pitchFamily="34" charset="0"/>
              <a:cs typeface="+mn-cs"/>
            </a:endParaRPr>
          </a:p>
        </p:txBody>
      </p:sp>
      <p:pic>
        <p:nvPicPr>
          <p:cNvPr id="10" name="Picture 2" descr="\\piicorp.org\commons\_Custom\Marketing_Media\Images\Branding\Profiles Logos\_Color Logos\PI_color-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400800"/>
            <a:ext cx="1783080" cy="32354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bwMode="auto">
          <a:xfrm flipH="1">
            <a:off x="2438400" y="2693075"/>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438400" y="2693075"/>
            <a:ext cx="4038600" cy="1676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Diagram 2"/>
          <p:cNvGraphicFramePr/>
          <p:nvPr>
            <p:extLst/>
          </p:nvPr>
        </p:nvGraphicFramePr>
        <p:xfrm>
          <a:off x="762000" y="1143000"/>
          <a:ext cx="7620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0480" y="2725732"/>
            <a:ext cx="1463040" cy="914400"/>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4280" y="3996040"/>
            <a:ext cx="1508760" cy="952500"/>
          </a:xfrm>
          <a:prstGeom prst="rect">
            <a:avLst/>
          </a:prstGeom>
        </p:spPr>
      </p:pic>
      <p:sp>
        <p:nvSpPr>
          <p:cNvPr id="5" name="TextBox 4"/>
          <p:cNvSpPr txBox="1"/>
          <p:nvPr/>
        </p:nvSpPr>
        <p:spPr>
          <a:xfrm>
            <a:off x="1703880" y="3494544"/>
            <a:ext cx="453970" cy="646331"/>
          </a:xfrm>
          <a:prstGeom prst="rect">
            <a:avLst/>
          </a:prstGeom>
          <a:noFill/>
        </p:spPr>
        <p:txBody>
          <a:bodyPr wrap="none" rtlCol="0">
            <a:spAutoFit/>
          </a:bodyPr>
          <a:lstStyle/>
          <a:p>
            <a:pPr defTabSz="914400" fontAlgn="auto">
              <a:spcBef>
                <a:spcPts val="0"/>
              </a:spcBef>
              <a:spcAft>
                <a:spcPts val="0"/>
              </a:spcAft>
            </a:pPr>
            <a:r>
              <a:rPr lang="en-US" sz="3600" dirty="0" smtClean="0">
                <a:solidFill>
                  <a:srgbClr val="454548"/>
                </a:solidFill>
                <a:latin typeface="Arial"/>
                <a:cs typeface="+mn-cs"/>
              </a:rPr>
              <a:t>+</a:t>
            </a:r>
            <a:endParaRPr lang="en-US" sz="3600" dirty="0">
              <a:solidFill>
                <a:srgbClr val="454548"/>
              </a:solidFill>
              <a:latin typeface="Arial"/>
              <a:cs typeface="+mn-cs"/>
            </a:endParaRPr>
          </a:p>
        </p:txBody>
      </p:sp>
      <p:sp>
        <p:nvSpPr>
          <p:cNvPr id="6" name="TextBox 5"/>
          <p:cNvSpPr txBox="1"/>
          <p:nvPr/>
        </p:nvSpPr>
        <p:spPr>
          <a:xfrm>
            <a:off x="2694480" y="2871550"/>
            <a:ext cx="429720" cy="2031325"/>
          </a:xfrm>
          <a:prstGeom prst="rect">
            <a:avLst/>
          </a:prstGeom>
          <a:noFill/>
        </p:spPr>
        <p:txBody>
          <a:bodyPr wrap="square" rtlCol="0">
            <a:spAutoFit/>
          </a:bodyPr>
          <a:lstStyle/>
          <a:p>
            <a:pPr defTabSz="914400" fontAlgn="auto">
              <a:spcBef>
                <a:spcPts val="0"/>
              </a:spcBef>
              <a:spcAft>
                <a:spcPts val="0"/>
              </a:spcAft>
            </a:pPr>
            <a:r>
              <a:rPr lang="en-US" dirty="0" smtClean="0">
                <a:solidFill>
                  <a:srgbClr val="454548"/>
                </a:solidFill>
                <a:latin typeface="Arial"/>
                <a:cs typeface="+mn-cs"/>
              </a:rPr>
              <a:t>R</a:t>
            </a:r>
          </a:p>
          <a:p>
            <a:pPr defTabSz="914400" fontAlgn="auto">
              <a:spcBef>
                <a:spcPts val="0"/>
              </a:spcBef>
              <a:spcAft>
                <a:spcPts val="0"/>
              </a:spcAft>
            </a:pPr>
            <a:r>
              <a:rPr lang="en-US" dirty="0" smtClean="0">
                <a:solidFill>
                  <a:srgbClr val="454548"/>
                </a:solidFill>
                <a:latin typeface="Arial"/>
                <a:cs typeface="+mn-cs"/>
              </a:rPr>
              <a:t>E</a:t>
            </a:r>
          </a:p>
          <a:p>
            <a:pPr defTabSz="914400" fontAlgn="auto">
              <a:spcBef>
                <a:spcPts val="0"/>
              </a:spcBef>
              <a:spcAft>
                <a:spcPts val="0"/>
              </a:spcAft>
            </a:pPr>
            <a:r>
              <a:rPr lang="en-US" dirty="0" smtClean="0">
                <a:solidFill>
                  <a:srgbClr val="454548"/>
                </a:solidFill>
                <a:latin typeface="Arial"/>
                <a:cs typeface="+mn-cs"/>
              </a:rPr>
              <a:t>S</a:t>
            </a:r>
          </a:p>
          <a:p>
            <a:pPr defTabSz="914400" fontAlgn="auto">
              <a:spcBef>
                <a:spcPts val="0"/>
              </a:spcBef>
              <a:spcAft>
                <a:spcPts val="0"/>
              </a:spcAft>
            </a:pPr>
            <a:r>
              <a:rPr lang="en-US" dirty="0" smtClean="0">
                <a:solidFill>
                  <a:srgbClr val="454548"/>
                </a:solidFill>
                <a:latin typeface="Arial"/>
                <a:cs typeface="+mn-cs"/>
              </a:rPr>
              <a:t>U</a:t>
            </a:r>
          </a:p>
          <a:p>
            <a:pPr defTabSz="914400" fontAlgn="auto">
              <a:spcBef>
                <a:spcPts val="0"/>
              </a:spcBef>
              <a:spcAft>
                <a:spcPts val="0"/>
              </a:spcAft>
            </a:pPr>
            <a:r>
              <a:rPr lang="en-US" dirty="0" smtClean="0">
                <a:solidFill>
                  <a:srgbClr val="454548"/>
                </a:solidFill>
                <a:latin typeface="Arial"/>
                <a:cs typeface="+mn-cs"/>
              </a:rPr>
              <a:t>L</a:t>
            </a:r>
          </a:p>
          <a:p>
            <a:pPr defTabSz="914400" fontAlgn="auto">
              <a:spcBef>
                <a:spcPts val="0"/>
              </a:spcBef>
              <a:spcAft>
                <a:spcPts val="0"/>
              </a:spcAft>
            </a:pPr>
            <a:r>
              <a:rPr lang="en-US" dirty="0" smtClean="0">
                <a:solidFill>
                  <a:srgbClr val="454548"/>
                </a:solidFill>
                <a:latin typeface="Arial"/>
                <a:cs typeface="+mn-cs"/>
              </a:rPr>
              <a:t>T</a:t>
            </a:r>
          </a:p>
          <a:p>
            <a:pPr defTabSz="914400" fontAlgn="auto">
              <a:spcBef>
                <a:spcPts val="0"/>
              </a:spcBef>
              <a:spcAft>
                <a:spcPts val="0"/>
              </a:spcAft>
            </a:pPr>
            <a:r>
              <a:rPr lang="en-US" dirty="0">
                <a:solidFill>
                  <a:srgbClr val="454548"/>
                </a:solidFill>
                <a:latin typeface="Arial"/>
                <a:cs typeface="+mn-cs"/>
              </a:rPr>
              <a:t>S</a:t>
            </a:r>
          </a:p>
        </p:txBody>
      </p:sp>
      <p:sp>
        <p:nvSpPr>
          <p:cNvPr id="11" name="Right Arrow 10"/>
          <p:cNvSpPr/>
          <p:nvPr/>
        </p:nvSpPr>
        <p:spPr bwMode="auto">
          <a:xfrm>
            <a:off x="2161080" y="3666177"/>
            <a:ext cx="530986" cy="32986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cs typeface="+mn-cs"/>
            </a:endParaRPr>
          </a:p>
        </p:txBody>
      </p:sp>
      <p:sp>
        <p:nvSpPr>
          <p:cNvPr id="12" name="Isosceles Triangle 11"/>
          <p:cNvSpPr/>
          <p:nvPr/>
        </p:nvSpPr>
        <p:spPr bwMode="auto">
          <a:xfrm>
            <a:off x="3124201" y="2616875"/>
            <a:ext cx="2895600" cy="2514600"/>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400"/>
            <a:endParaRPr lang="en-US" sz="1050" dirty="0" smtClean="0">
              <a:solidFill>
                <a:srgbClr val="454548"/>
              </a:solidFill>
              <a:effectLst>
                <a:outerShdw blurRad="38100" dist="38100" dir="2700000" algn="tl">
                  <a:srgbClr val="000000">
                    <a:alpha val="43137"/>
                  </a:srgbClr>
                </a:outerShdw>
              </a:effectLst>
              <a:cs typeface="+mn-cs"/>
            </a:endParaRPr>
          </a:p>
        </p:txBody>
      </p:sp>
      <p:sp>
        <p:nvSpPr>
          <p:cNvPr id="13" name="TextBox 12"/>
          <p:cNvSpPr txBox="1"/>
          <p:nvPr/>
        </p:nvSpPr>
        <p:spPr>
          <a:xfrm>
            <a:off x="3581400" y="3378875"/>
            <a:ext cx="1935480" cy="2031325"/>
          </a:xfrm>
          <a:prstGeom prst="rect">
            <a:avLst/>
          </a:prstGeom>
          <a:noFill/>
        </p:spPr>
        <p:txBody>
          <a:bodyPr wrap="square" rtlCol="0">
            <a:spAutoFit/>
          </a:bodyPr>
          <a:lstStyle/>
          <a:p>
            <a:pPr algn="ctr" defTabSz="914400" fontAlgn="auto">
              <a:spcBef>
                <a:spcPts val="0"/>
              </a:spcBef>
              <a:spcAft>
                <a:spcPts val="0"/>
              </a:spcAft>
            </a:pPr>
            <a:r>
              <a:rPr lang="en-US" sz="1200" b="1" dirty="0" smtClean="0">
                <a:solidFill>
                  <a:srgbClr val="FFFFFF"/>
                </a:solidFill>
                <a:latin typeface="Arial"/>
                <a:cs typeface="+mn-cs"/>
              </a:rPr>
              <a:t>1-1 Debrief </a:t>
            </a:r>
          </a:p>
          <a:p>
            <a:pPr algn="ctr" defTabSz="914400" fontAlgn="auto">
              <a:spcBef>
                <a:spcPts val="0"/>
              </a:spcBef>
              <a:spcAft>
                <a:spcPts val="0"/>
              </a:spcAft>
            </a:pPr>
            <a:r>
              <a:rPr lang="en-US" sz="1200" b="1" dirty="0" smtClean="0">
                <a:solidFill>
                  <a:srgbClr val="FFFFFF"/>
                </a:solidFill>
                <a:latin typeface="Arial"/>
                <a:cs typeface="+mn-cs"/>
              </a:rPr>
              <a:t>of Feedback</a:t>
            </a:r>
          </a:p>
          <a:p>
            <a:pPr algn="ctr" defTabSz="914400" fontAlgn="auto">
              <a:spcBef>
                <a:spcPts val="0"/>
              </a:spcBef>
              <a:spcAft>
                <a:spcPts val="0"/>
              </a:spcAft>
            </a:pPr>
            <a:endParaRPr lang="en-US" sz="700" b="1" dirty="0">
              <a:solidFill>
                <a:srgbClr val="FFFFFF"/>
              </a:solidFill>
              <a:latin typeface="Arial"/>
              <a:cs typeface="+mn-cs"/>
            </a:endParaRPr>
          </a:p>
          <a:p>
            <a:pPr algn="ctr" defTabSz="914400" fontAlgn="auto">
              <a:spcBef>
                <a:spcPts val="0"/>
              </a:spcBef>
              <a:spcAft>
                <a:spcPts val="0"/>
              </a:spcAft>
            </a:pPr>
            <a:r>
              <a:rPr lang="en-US" sz="1200" b="1" dirty="0" smtClean="0">
                <a:solidFill>
                  <a:srgbClr val="FFFFFF"/>
                </a:solidFill>
                <a:latin typeface="Arial"/>
                <a:cs typeface="+mn-cs"/>
              </a:rPr>
              <a:t>Strengths &amp; </a:t>
            </a:r>
          </a:p>
          <a:p>
            <a:pPr algn="ctr" defTabSz="914400" fontAlgn="auto">
              <a:spcBef>
                <a:spcPts val="0"/>
              </a:spcBef>
              <a:spcAft>
                <a:spcPts val="0"/>
              </a:spcAft>
            </a:pPr>
            <a:r>
              <a:rPr lang="en-US" sz="1200" b="1" dirty="0" smtClean="0">
                <a:solidFill>
                  <a:srgbClr val="FFFFFF"/>
                </a:solidFill>
                <a:latin typeface="Arial"/>
                <a:cs typeface="+mn-cs"/>
              </a:rPr>
              <a:t>Development Needs</a:t>
            </a:r>
          </a:p>
          <a:p>
            <a:pPr algn="ctr" defTabSz="914400" fontAlgn="auto">
              <a:spcBef>
                <a:spcPts val="0"/>
              </a:spcBef>
              <a:spcAft>
                <a:spcPts val="0"/>
              </a:spcAft>
            </a:pPr>
            <a:endParaRPr lang="en-US" sz="1200" b="1" dirty="0">
              <a:solidFill>
                <a:srgbClr val="FFFFFF"/>
              </a:solidFill>
              <a:latin typeface="Arial"/>
              <a:cs typeface="+mn-cs"/>
            </a:endParaRPr>
          </a:p>
          <a:p>
            <a:pPr algn="ctr" defTabSz="914400" fontAlgn="auto">
              <a:spcBef>
                <a:spcPts val="0"/>
              </a:spcBef>
              <a:spcAft>
                <a:spcPts val="0"/>
              </a:spcAft>
            </a:pPr>
            <a:r>
              <a:rPr lang="en-US" sz="1200" b="1" dirty="0" smtClean="0">
                <a:solidFill>
                  <a:srgbClr val="FFFFFF"/>
                </a:solidFill>
                <a:latin typeface="Arial"/>
                <a:cs typeface="+mn-cs"/>
              </a:rPr>
              <a:t>3 Way Action Meeting Leader, Manager, Leadership Coach</a:t>
            </a:r>
          </a:p>
          <a:p>
            <a:pPr defTabSz="914400" fontAlgn="auto">
              <a:spcBef>
                <a:spcPts val="0"/>
              </a:spcBef>
              <a:spcAft>
                <a:spcPts val="0"/>
              </a:spcAft>
            </a:pPr>
            <a:endParaRPr lang="en-US" dirty="0">
              <a:solidFill>
                <a:srgbClr val="454548"/>
              </a:solidFill>
              <a:latin typeface="Arial"/>
              <a:cs typeface="+mn-cs"/>
            </a:endParaRPr>
          </a:p>
        </p:txBody>
      </p:sp>
      <p:sp>
        <p:nvSpPr>
          <p:cNvPr id="50" name="Right Arrow 49"/>
          <p:cNvSpPr/>
          <p:nvPr/>
        </p:nvSpPr>
        <p:spPr bwMode="auto">
          <a:xfrm>
            <a:off x="3124200" y="3658612"/>
            <a:ext cx="530986" cy="32986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cs typeface="+mn-cs"/>
            </a:endParaRPr>
          </a:p>
        </p:txBody>
      </p:sp>
      <p:sp>
        <p:nvSpPr>
          <p:cNvPr id="51" name="TextBox 50"/>
          <p:cNvSpPr txBox="1"/>
          <p:nvPr/>
        </p:nvSpPr>
        <p:spPr>
          <a:xfrm>
            <a:off x="6019800" y="3023443"/>
            <a:ext cx="429720" cy="2031325"/>
          </a:xfrm>
          <a:prstGeom prst="rect">
            <a:avLst/>
          </a:prstGeom>
          <a:noFill/>
        </p:spPr>
        <p:txBody>
          <a:bodyPr wrap="square" rtlCol="0">
            <a:spAutoFit/>
          </a:bodyPr>
          <a:lstStyle/>
          <a:p>
            <a:pPr defTabSz="914400" fontAlgn="auto">
              <a:spcBef>
                <a:spcPts val="0"/>
              </a:spcBef>
              <a:spcAft>
                <a:spcPts val="0"/>
              </a:spcAft>
            </a:pPr>
            <a:r>
              <a:rPr lang="en-US" dirty="0" smtClean="0">
                <a:solidFill>
                  <a:srgbClr val="454548"/>
                </a:solidFill>
                <a:latin typeface="Arial"/>
                <a:cs typeface="+mn-cs"/>
              </a:rPr>
              <a:t>R</a:t>
            </a:r>
          </a:p>
          <a:p>
            <a:pPr defTabSz="914400" fontAlgn="auto">
              <a:spcBef>
                <a:spcPts val="0"/>
              </a:spcBef>
              <a:spcAft>
                <a:spcPts val="0"/>
              </a:spcAft>
            </a:pPr>
            <a:r>
              <a:rPr lang="en-US" dirty="0" smtClean="0">
                <a:solidFill>
                  <a:srgbClr val="454548"/>
                </a:solidFill>
                <a:latin typeface="Arial"/>
                <a:cs typeface="+mn-cs"/>
              </a:rPr>
              <a:t>E</a:t>
            </a:r>
          </a:p>
          <a:p>
            <a:pPr defTabSz="914400" fontAlgn="auto">
              <a:spcBef>
                <a:spcPts val="0"/>
              </a:spcBef>
              <a:spcAft>
                <a:spcPts val="0"/>
              </a:spcAft>
            </a:pPr>
            <a:r>
              <a:rPr lang="en-US" dirty="0" smtClean="0">
                <a:solidFill>
                  <a:srgbClr val="454548"/>
                </a:solidFill>
                <a:latin typeface="Arial"/>
                <a:cs typeface="+mn-cs"/>
              </a:rPr>
              <a:t>S</a:t>
            </a:r>
          </a:p>
          <a:p>
            <a:pPr defTabSz="914400" fontAlgn="auto">
              <a:spcBef>
                <a:spcPts val="0"/>
              </a:spcBef>
              <a:spcAft>
                <a:spcPts val="0"/>
              </a:spcAft>
            </a:pPr>
            <a:r>
              <a:rPr lang="en-US" dirty="0" smtClean="0">
                <a:solidFill>
                  <a:srgbClr val="454548"/>
                </a:solidFill>
                <a:latin typeface="Arial"/>
                <a:cs typeface="+mn-cs"/>
              </a:rPr>
              <a:t>U</a:t>
            </a:r>
          </a:p>
          <a:p>
            <a:pPr defTabSz="914400" fontAlgn="auto">
              <a:spcBef>
                <a:spcPts val="0"/>
              </a:spcBef>
              <a:spcAft>
                <a:spcPts val="0"/>
              </a:spcAft>
            </a:pPr>
            <a:r>
              <a:rPr lang="en-US" dirty="0" smtClean="0">
                <a:solidFill>
                  <a:srgbClr val="454548"/>
                </a:solidFill>
                <a:latin typeface="Arial"/>
                <a:cs typeface="+mn-cs"/>
              </a:rPr>
              <a:t>L</a:t>
            </a:r>
          </a:p>
          <a:p>
            <a:pPr defTabSz="914400" fontAlgn="auto">
              <a:spcBef>
                <a:spcPts val="0"/>
              </a:spcBef>
              <a:spcAft>
                <a:spcPts val="0"/>
              </a:spcAft>
            </a:pPr>
            <a:r>
              <a:rPr lang="en-US" dirty="0" smtClean="0">
                <a:solidFill>
                  <a:srgbClr val="454548"/>
                </a:solidFill>
                <a:latin typeface="Arial"/>
                <a:cs typeface="+mn-cs"/>
              </a:rPr>
              <a:t>T</a:t>
            </a:r>
          </a:p>
          <a:p>
            <a:pPr defTabSz="914400" fontAlgn="auto">
              <a:spcBef>
                <a:spcPts val="0"/>
              </a:spcBef>
              <a:spcAft>
                <a:spcPts val="0"/>
              </a:spcAft>
            </a:pPr>
            <a:r>
              <a:rPr lang="en-US" dirty="0">
                <a:solidFill>
                  <a:srgbClr val="454548"/>
                </a:solidFill>
                <a:latin typeface="Arial"/>
                <a:cs typeface="+mn-cs"/>
              </a:rPr>
              <a:t>S</a:t>
            </a:r>
          </a:p>
        </p:txBody>
      </p:sp>
      <p:sp>
        <p:nvSpPr>
          <p:cNvPr id="52" name="Right Arrow 51"/>
          <p:cNvSpPr/>
          <p:nvPr/>
        </p:nvSpPr>
        <p:spPr bwMode="auto">
          <a:xfrm>
            <a:off x="5410200" y="3709243"/>
            <a:ext cx="530986" cy="32986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cs typeface="+mn-cs"/>
            </a:endParaRPr>
          </a:p>
        </p:txBody>
      </p:sp>
      <p:sp>
        <p:nvSpPr>
          <p:cNvPr id="14" name="Rectangle 13"/>
          <p:cNvSpPr/>
          <p:nvPr/>
        </p:nvSpPr>
        <p:spPr bwMode="auto">
          <a:xfrm>
            <a:off x="6611562" y="2376435"/>
            <a:ext cx="1237038" cy="747765"/>
          </a:xfrm>
          <a:prstGeom prst="rect">
            <a:avLst/>
          </a:prstGeom>
          <a:solidFill>
            <a:schemeClr val="accent1"/>
          </a:solidFill>
          <a:ln>
            <a:headEnd type="none" w="med" len="med"/>
            <a:tailEnd type="none" w="med" len="med"/>
          </a:ln>
          <a:scene3d>
            <a:camera prst="orthographicFront"/>
            <a:lightRig rig="threePt" dir="t"/>
          </a:scene3d>
          <a:sp3d>
            <a:bevelT prst="relaxedInset"/>
          </a:sp3d>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r>
              <a:rPr lang="en-US" sz="1400" dirty="0" smtClean="0">
                <a:solidFill>
                  <a:srgbClr val="FFFFFF"/>
                </a:solidFill>
                <a:effectLst>
                  <a:outerShdw blurRad="38100" dist="38100" dir="2700000" algn="tl">
                    <a:srgbClr val="000000">
                      <a:alpha val="43137"/>
                    </a:srgbClr>
                  </a:outerShdw>
                </a:effectLst>
              </a:rPr>
              <a:t>Leadership Development Plan</a:t>
            </a:r>
          </a:p>
        </p:txBody>
      </p:sp>
      <p:sp>
        <p:nvSpPr>
          <p:cNvPr id="54" name="Rectangle 53"/>
          <p:cNvSpPr/>
          <p:nvPr/>
        </p:nvSpPr>
        <p:spPr bwMode="auto">
          <a:xfrm>
            <a:off x="6629400" y="4052835"/>
            <a:ext cx="1237038" cy="747765"/>
          </a:xfrm>
          <a:prstGeom prst="rect">
            <a:avLst/>
          </a:prstGeom>
          <a:solidFill>
            <a:schemeClr val="accent1"/>
          </a:solidFill>
          <a:ln>
            <a:headEnd type="none" w="med" len="med"/>
            <a:tailEnd type="none" w="med" len="med"/>
          </a:ln>
          <a:scene3d>
            <a:camera prst="orthographicFront"/>
            <a:lightRig rig="threePt" dir="t"/>
          </a:scene3d>
          <a:sp3d>
            <a:bevelT prst="relaxedInset"/>
          </a:sp3d>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r>
              <a:rPr lang="en-US" sz="1400" dirty="0" smtClean="0">
                <a:solidFill>
                  <a:srgbClr val="FFFFFF"/>
                </a:solidFill>
                <a:effectLst>
                  <a:outerShdw blurRad="38100" dist="38100" dir="2700000" algn="tl">
                    <a:srgbClr val="000000">
                      <a:alpha val="43137"/>
                    </a:srgbClr>
                  </a:outerShdw>
                </a:effectLst>
              </a:rPr>
              <a:t>1-1</a:t>
            </a:r>
          </a:p>
          <a:p>
            <a:pPr algn="ctr" defTabSz="914400"/>
            <a:r>
              <a:rPr lang="en-US" sz="1400" dirty="0" smtClean="0">
                <a:solidFill>
                  <a:srgbClr val="FFFFFF"/>
                </a:solidFill>
                <a:effectLst>
                  <a:outerShdw blurRad="38100" dist="38100" dir="2700000" algn="tl">
                    <a:srgbClr val="000000">
                      <a:alpha val="43137"/>
                    </a:srgbClr>
                  </a:outerShdw>
                </a:effectLst>
              </a:rPr>
              <a:t>Leadership Coaching</a:t>
            </a:r>
          </a:p>
        </p:txBody>
      </p:sp>
      <p:sp>
        <p:nvSpPr>
          <p:cNvPr id="55" name="Rectangle 54"/>
          <p:cNvSpPr/>
          <p:nvPr/>
        </p:nvSpPr>
        <p:spPr bwMode="auto">
          <a:xfrm>
            <a:off x="6629400" y="4891035"/>
            <a:ext cx="1237038" cy="747765"/>
          </a:xfrm>
          <a:prstGeom prst="rect">
            <a:avLst/>
          </a:prstGeom>
          <a:solidFill>
            <a:schemeClr val="accent1"/>
          </a:solidFill>
          <a:ln>
            <a:headEnd type="none" w="med" len="med"/>
            <a:tailEnd type="none" w="med" len="med"/>
          </a:ln>
          <a:scene3d>
            <a:camera prst="orthographicFront"/>
            <a:lightRig rig="threePt" dir="t"/>
          </a:scene3d>
          <a:sp3d>
            <a:bevelT prst="relaxedInset"/>
          </a:sp3d>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a:r>
              <a:rPr lang="en-US" sz="1400" dirty="0" smtClean="0">
                <a:solidFill>
                  <a:srgbClr val="FFFFFF"/>
                </a:solidFill>
                <a:effectLst>
                  <a:outerShdw blurRad="38100" dist="38100" dir="2700000" algn="tl">
                    <a:srgbClr val="000000">
                      <a:alpha val="43137"/>
                    </a:srgbClr>
                  </a:outerShdw>
                </a:effectLst>
              </a:rPr>
              <a:t>Coaching Clusters</a:t>
            </a:r>
          </a:p>
        </p:txBody>
      </p:sp>
      <p:sp>
        <p:nvSpPr>
          <p:cNvPr id="56" name="Rectangle 55"/>
          <p:cNvSpPr/>
          <p:nvPr/>
        </p:nvSpPr>
        <p:spPr bwMode="auto">
          <a:xfrm>
            <a:off x="6611562" y="3214635"/>
            <a:ext cx="1237038" cy="747765"/>
          </a:xfrm>
          <a:prstGeom prst="rect">
            <a:avLst/>
          </a:prstGeom>
          <a:solidFill>
            <a:schemeClr val="accent1"/>
          </a:solidFill>
          <a:ln>
            <a:headEnd type="none" w="med" len="med"/>
            <a:tailEnd type="none" w="med" len="med"/>
          </a:ln>
          <a:scene3d>
            <a:camera prst="orthographicFront"/>
            <a:lightRig rig="threePt" dir="t"/>
          </a:scene3d>
          <a:sp3d>
            <a:bevelT prst="relaxedInset"/>
          </a:sp3d>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a:r>
              <a:rPr lang="en-US" sz="1400" dirty="0" smtClean="0">
                <a:solidFill>
                  <a:srgbClr val="FFFFFF"/>
                </a:solidFill>
                <a:effectLst>
                  <a:outerShdw blurRad="38100" dist="38100" dir="2700000" algn="tl">
                    <a:srgbClr val="000000">
                      <a:alpha val="43137"/>
                    </a:srgbClr>
                  </a:outerShdw>
                </a:effectLst>
              </a:rPr>
              <a:t>Prescriptive</a:t>
            </a:r>
          </a:p>
          <a:p>
            <a:pPr algn="ctr" defTabSz="914400"/>
            <a:r>
              <a:rPr lang="en-US" sz="1400" dirty="0" smtClean="0">
                <a:solidFill>
                  <a:srgbClr val="FFFFFF"/>
                </a:solidFill>
                <a:effectLst>
                  <a:outerShdw blurRad="38100" dist="38100" dir="2700000" algn="tl">
                    <a:srgbClr val="000000">
                      <a:alpha val="43137"/>
                    </a:srgbClr>
                  </a:outerShdw>
                </a:effectLst>
              </a:rPr>
              <a:t>Online</a:t>
            </a:r>
          </a:p>
          <a:p>
            <a:pPr algn="ctr" defTabSz="914400"/>
            <a:r>
              <a:rPr lang="en-US" sz="1400" dirty="0" smtClean="0">
                <a:solidFill>
                  <a:srgbClr val="FFFFFF"/>
                </a:solidFill>
                <a:effectLst>
                  <a:outerShdw blurRad="38100" dist="38100" dir="2700000" algn="tl">
                    <a:srgbClr val="000000">
                      <a:alpha val="43137"/>
                    </a:srgbClr>
                  </a:outerShdw>
                </a:effectLst>
              </a:rPr>
              <a:t>Skill Building</a:t>
            </a:r>
          </a:p>
        </p:txBody>
      </p:sp>
      <p:sp>
        <p:nvSpPr>
          <p:cNvPr id="57" name="TextBox 56"/>
          <p:cNvSpPr txBox="1"/>
          <p:nvPr/>
        </p:nvSpPr>
        <p:spPr>
          <a:xfrm>
            <a:off x="8610600" y="2362200"/>
            <a:ext cx="277320" cy="3046988"/>
          </a:xfrm>
          <a:prstGeom prst="rect">
            <a:avLst/>
          </a:prstGeom>
          <a:solidFill>
            <a:schemeClr val="accent1"/>
          </a:solidFill>
        </p:spPr>
        <p:txBody>
          <a:bodyPr wrap="square" rtlCol="0" anchor="ctr">
            <a:spAutoFit/>
          </a:bodyPr>
          <a:lstStyle/>
          <a:p>
            <a:pPr defTabSz="914400" fontAlgn="auto">
              <a:spcBef>
                <a:spcPts val="0"/>
              </a:spcBef>
              <a:spcAft>
                <a:spcPts val="0"/>
              </a:spcAft>
            </a:pPr>
            <a:r>
              <a:rPr lang="en-US" sz="1200" b="1" dirty="0" smtClean="0">
                <a:solidFill>
                  <a:srgbClr val="FFFFFF"/>
                </a:solidFill>
                <a:latin typeface="Arial"/>
                <a:cs typeface="+mn-cs"/>
              </a:rPr>
              <a:t>M</a:t>
            </a:r>
          </a:p>
          <a:p>
            <a:pPr defTabSz="914400" fontAlgn="auto">
              <a:spcBef>
                <a:spcPts val="0"/>
              </a:spcBef>
              <a:spcAft>
                <a:spcPts val="0"/>
              </a:spcAft>
            </a:pPr>
            <a:r>
              <a:rPr lang="en-US" sz="1200" b="1" dirty="0" smtClean="0">
                <a:solidFill>
                  <a:srgbClr val="FFFFFF"/>
                </a:solidFill>
                <a:latin typeface="Arial"/>
                <a:cs typeface="+mn-cs"/>
              </a:rPr>
              <a:t>E</a:t>
            </a:r>
          </a:p>
          <a:p>
            <a:pPr defTabSz="914400" fontAlgn="auto">
              <a:spcBef>
                <a:spcPts val="0"/>
              </a:spcBef>
              <a:spcAft>
                <a:spcPts val="0"/>
              </a:spcAft>
            </a:pPr>
            <a:r>
              <a:rPr lang="en-US" sz="1200" b="1" dirty="0" smtClean="0">
                <a:solidFill>
                  <a:srgbClr val="FFFFFF"/>
                </a:solidFill>
                <a:latin typeface="Arial"/>
                <a:cs typeface="+mn-cs"/>
              </a:rPr>
              <a:t>A</a:t>
            </a:r>
          </a:p>
          <a:p>
            <a:pPr defTabSz="914400" fontAlgn="auto">
              <a:spcBef>
                <a:spcPts val="0"/>
              </a:spcBef>
              <a:spcAft>
                <a:spcPts val="0"/>
              </a:spcAft>
            </a:pPr>
            <a:r>
              <a:rPr lang="en-US" sz="1200" b="1" dirty="0" smtClean="0">
                <a:solidFill>
                  <a:srgbClr val="FFFFFF"/>
                </a:solidFill>
                <a:latin typeface="Arial"/>
                <a:cs typeface="+mn-cs"/>
              </a:rPr>
              <a:t>S</a:t>
            </a:r>
          </a:p>
          <a:p>
            <a:pPr defTabSz="914400" fontAlgn="auto">
              <a:spcBef>
                <a:spcPts val="0"/>
              </a:spcBef>
              <a:spcAft>
                <a:spcPts val="0"/>
              </a:spcAft>
            </a:pPr>
            <a:r>
              <a:rPr lang="en-US" sz="1200" b="1" dirty="0" smtClean="0">
                <a:solidFill>
                  <a:srgbClr val="FFFFFF"/>
                </a:solidFill>
                <a:latin typeface="Arial"/>
                <a:cs typeface="+mn-cs"/>
              </a:rPr>
              <a:t>U</a:t>
            </a:r>
          </a:p>
          <a:p>
            <a:pPr defTabSz="914400" fontAlgn="auto">
              <a:spcBef>
                <a:spcPts val="0"/>
              </a:spcBef>
              <a:spcAft>
                <a:spcPts val="0"/>
              </a:spcAft>
            </a:pPr>
            <a:r>
              <a:rPr lang="en-US" sz="1200" b="1" dirty="0" smtClean="0">
                <a:solidFill>
                  <a:srgbClr val="FFFFFF"/>
                </a:solidFill>
                <a:latin typeface="Arial"/>
                <a:cs typeface="+mn-cs"/>
              </a:rPr>
              <a:t>R</a:t>
            </a:r>
          </a:p>
          <a:p>
            <a:pPr defTabSz="914400" fontAlgn="auto">
              <a:spcBef>
                <a:spcPts val="0"/>
              </a:spcBef>
              <a:spcAft>
                <a:spcPts val="0"/>
              </a:spcAft>
            </a:pPr>
            <a:r>
              <a:rPr lang="en-US" sz="1200" b="1" dirty="0" smtClean="0">
                <a:solidFill>
                  <a:srgbClr val="FFFFFF"/>
                </a:solidFill>
                <a:latin typeface="Arial"/>
                <a:cs typeface="+mn-cs"/>
              </a:rPr>
              <a:t>E</a:t>
            </a:r>
          </a:p>
          <a:p>
            <a:pPr defTabSz="914400" fontAlgn="auto">
              <a:spcBef>
                <a:spcPts val="0"/>
              </a:spcBef>
              <a:spcAft>
                <a:spcPts val="0"/>
              </a:spcAft>
            </a:pPr>
            <a:r>
              <a:rPr lang="en-US" sz="1200" b="1" dirty="0">
                <a:solidFill>
                  <a:srgbClr val="FFFFFF"/>
                </a:solidFill>
                <a:latin typeface="Arial"/>
                <a:cs typeface="+mn-cs"/>
              </a:rPr>
              <a:t>D</a:t>
            </a:r>
            <a:endParaRPr lang="en-US" sz="1200" b="1" dirty="0" smtClean="0">
              <a:solidFill>
                <a:srgbClr val="FFFFFF"/>
              </a:solidFill>
              <a:latin typeface="Arial"/>
              <a:cs typeface="+mn-cs"/>
            </a:endParaRPr>
          </a:p>
          <a:p>
            <a:pPr defTabSz="914400" fontAlgn="auto">
              <a:spcBef>
                <a:spcPts val="0"/>
              </a:spcBef>
              <a:spcAft>
                <a:spcPts val="0"/>
              </a:spcAft>
            </a:pPr>
            <a:endParaRPr lang="en-US" sz="1200" b="1" dirty="0">
              <a:solidFill>
                <a:srgbClr val="FFFFFF"/>
              </a:solidFill>
              <a:latin typeface="Arial"/>
              <a:cs typeface="+mn-cs"/>
            </a:endParaRPr>
          </a:p>
          <a:p>
            <a:pPr defTabSz="914400" fontAlgn="auto">
              <a:spcBef>
                <a:spcPts val="0"/>
              </a:spcBef>
              <a:spcAft>
                <a:spcPts val="0"/>
              </a:spcAft>
            </a:pPr>
            <a:r>
              <a:rPr lang="en-US" sz="1200" b="1" dirty="0" smtClean="0">
                <a:solidFill>
                  <a:srgbClr val="FFFFFF"/>
                </a:solidFill>
                <a:latin typeface="Arial"/>
                <a:cs typeface="+mn-cs"/>
              </a:rPr>
              <a:t>R</a:t>
            </a:r>
          </a:p>
          <a:p>
            <a:pPr defTabSz="914400" fontAlgn="auto">
              <a:spcBef>
                <a:spcPts val="0"/>
              </a:spcBef>
              <a:spcAft>
                <a:spcPts val="0"/>
              </a:spcAft>
            </a:pPr>
            <a:r>
              <a:rPr lang="en-US" sz="1200" b="1" dirty="0" smtClean="0">
                <a:solidFill>
                  <a:srgbClr val="FFFFFF"/>
                </a:solidFill>
                <a:latin typeface="Arial"/>
                <a:cs typeface="+mn-cs"/>
              </a:rPr>
              <a:t>E</a:t>
            </a:r>
          </a:p>
          <a:p>
            <a:pPr defTabSz="914400" fontAlgn="auto">
              <a:spcBef>
                <a:spcPts val="0"/>
              </a:spcBef>
              <a:spcAft>
                <a:spcPts val="0"/>
              </a:spcAft>
            </a:pPr>
            <a:r>
              <a:rPr lang="en-US" sz="1200" b="1" dirty="0" smtClean="0">
                <a:solidFill>
                  <a:srgbClr val="FFFFFF"/>
                </a:solidFill>
                <a:latin typeface="Arial"/>
                <a:cs typeface="+mn-cs"/>
              </a:rPr>
              <a:t>S</a:t>
            </a:r>
          </a:p>
          <a:p>
            <a:pPr defTabSz="914400" fontAlgn="auto">
              <a:spcBef>
                <a:spcPts val="0"/>
              </a:spcBef>
              <a:spcAft>
                <a:spcPts val="0"/>
              </a:spcAft>
            </a:pPr>
            <a:r>
              <a:rPr lang="en-US" sz="1200" b="1" dirty="0" smtClean="0">
                <a:solidFill>
                  <a:srgbClr val="FFFFFF"/>
                </a:solidFill>
                <a:latin typeface="Arial"/>
                <a:cs typeface="+mn-cs"/>
              </a:rPr>
              <a:t>U</a:t>
            </a:r>
          </a:p>
          <a:p>
            <a:pPr defTabSz="914400" fontAlgn="auto">
              <a:spcBef>
                <a:spcPts val="0"/>
              </a:spcBef>
              <a:spcAft>
                <a:spcPts val="0"/>
              </a:spcAft>
            </a:pPr>
            <a:r>
              <a:rPr lang="en-US" sz="1200" b="1" dirty="0" smtClean="0">
                <a:solidFill>
                  <a:srgbClr val="FFFFFF"/>
                </a:solidFill>
                <a:latin typeface="Arial"/>
                <a:cs typeface="+mn-cs"/>
              </a:rPr>
              <a:t>L</a:t>
            </a:r>
          </a:p>
          <a:p>
            <a:pPr defTabSz="914400" fontAlgn="auto">
              <a:spcBef>
                <a:spcPts val="0"/>
              </a:spcBef>
              <a:spcAft>
                <a:spcPts val="0"/>
              </a:spcAft>
            </a:pPr>
            <a:r>
              <a:rPr lang="en-US" sz="1200" b="1" dirty="0" smtClean="0">
                <a:solidFill>
                  <a:srgbClr val="FFFFFF"/>
                </a:solidFill>
                <a:latin typeface="Arial"/>
                <a:cs typeface="+mn-cs"/>
              </a:rPr>
              <a:t>T</a:t>
            </a:r>
          </a:p>
          <a:p>
            <a:pPr defTabSz="914400" fontAlgn="auto">
              <a:spcBef>
                <a:spcPts val="0"/>
              </a:spcBef>
              <a:spcAft>
                <a:spcPts val="0"/>
              </a:spcAft>
            </a:pPr>
            <a:r>
              <a:rPr lang="en-US" sz="1200" b="1" dirty="0">
                <a:solidFill>
                  <a:srgbClr val="FFFFFF"/>
                </a:solidFill>
                <a:latin typeface="Arial"/>
                <a:cs typeface="+mn-cs"/>
              </a:rPr>
              <a:t>S</a:t>
            </a:r>
          </a:p>
        </p:txBody>
      </p:sp>
      <p:sp>
        <p:nvSpPr>
          <p:cNvPr id="58" name="Right Arrow 57"/>
          <p:cNvSpPr/>
          <p:nvPr/>
        </p:nvSpPr>
        <p:spPr bwMode="auto">
          <a:xfrm>
            <a:off x="7978140" y="3723646"/>
            <a:ext cx="530986" cy="32986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a:endParaRPr lang="en-US" sz="2400" smtClean="0">
              <a:solidFill>
                <a:srgbClr val="FFFFFF"/>
              </a:solidFill>
              <a:effectLst>
                <a:outerShdw blurRad="38100" dist="38100" dir="2700000" algn="tl">
                  <a:srgbClr val="000000">
                    <a:alpha val="43137"/>
                  </a:srgbClr>
                </a:outerShdw>
              </a:effectLst>
              <a:cs typeface="+mn-cs"/>
            </a:endParaRPr>
          </a:p>
        </p:txBody>
      </p:sp>
      <p:cxnSp>
        <p:nvCxnSpPr>
          <p:cNvPr id="63" name="Straight Connector 62"/>
          <p:cNvCxnSpPr>
            <a:stCxn id="57" idx="2"/>
          </p:cNvCxnSpPr>
          <p:nvPr/>
        </p:nvCxnSpPr>
        <p:spPr bwMode="auto">
          <a:xfrm>
            <a:off x="8749260" y="5409188"/>
            <a:ext cx="0" cy="610612"/>
          </a:xfrm>
          <a:prstGeom prst="line">
            <a:avLst/>
          </a:prstGeom>
          <a:solidFill>
            <a:schemeClr val="accent1"/>
          </a:solidFill>
          <a:ln w="762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762000" y="6019800"/>
            <a:ext cx="7987260" cy="0"/>
          </a:xfrm>
          <a:prstGeom prst="line">
            <a:avLst/>
          </a:prstGeom>
          <a:solidFill>
            <a:schemeClr val="accent1"/>
          </a:solidFill>
          <a:ln w="762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a:off x="762000" y="3182932"/>
            <a:ext cx="0" cy="2836868"/>
          </a:xfrm>
          <a:prstGeom prst="line">
            <a:avLst/>
          </a:prstGeom>
          <a:solidFill>
            <a:schemeClr val="accent1"/>
          </a:solidFill>
          <a:ln w="762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H="1">
            <a:off x="762000" y="3202308"/>
            <a:ext cx="533400" cy="0"/>
          </a:xfrm>
          <a:prstGeom prst="line">
            <a:avLst/>
          </a:prstGeom>
          <a:solidFill>
            <a:schemeClr val="accent1"/>
          </a:solidFill>
          <a:ln w="762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3432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09600" y="884238"/>
          <a:ext cx="8077200" cy="5151436"/>
        </p:xfrm>
        <a:graphic>
          <a:graphicData uri="http://schemas.openxmlformats.org/drawingml/2006/table">
            <a:tbl>
              <a:tblPr firstRow="1" bandRow="1">
                <a:tableStyleId>{5C22544A-7EE6-4342-B048-85BDC9FD1C3A}</a:tableStyleId>
              </a:tblPr>
              <a:tblGrid>
                <a:gridCol w="1143000"/>
                <a:gridCol w="1219200"/>
                <a:gridCol w="1066800"/>
                <a:gridCol w="1143000"/>
                <a:gridCol w="762000"/>
                <a:gridCol w="1066800"/>
                <a:gridCol w="914400"/>
                <a:gridCol w="762000"/>
              </a:tblGrid>
              <a:tr h="579146">
                <a:tc>
                  <a:txBody>
                    <a:bodyPr/>
                    <a:lstStyle/>
                    <a:p>
                      <a:r>
                        <a:rPr lang="en-US" sz="800" dirty="0" smtClean="0"/>
                        <a:t>Leadership</a:t>
                      </a:r>
                      <a:r>
                        <a:rPr lang="en-US" sz="800" baseline="0" dirty="0" smtClean="0"/>
                        <a:t> </a:t>
                      </a:r>
                      <a:r>
                        <a:rPr lang="en-US" sz="800" dirty="0" smtClean="0"/>
                        <a:t>Developmental</a:t>
                      </a:r>
                    </a:p>
                    <a:p>
                      <a:r>
                        <a:rPr lang="en-US" sz="800" dirty="0" smtClean="0"/>
                        <a:t>Goals: </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Relationship</a:t>
                      </a:r>
                      <a:r>
                        <a:rPr lang="en-US" sz="800" baseline="0" dirty="0" smtClean="0"/>
                        <a:t> Of Goals to the Achievement of Your HIS Goal or Success Measures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Skills</a:t>
                      </a:r>
                      <a:r>
                        <a:rPr lang="en-US" sz="800" baseline="0" dirty="0" smtClean="0"/>
                        <a:t> Development</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Developmental Activities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Deadline</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Resources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Achievement Review</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Date Completed</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46">
                <a:tc>
                  <a:txBody>
                    <a:bodyPr/>
                    <a:lstStyle/>
                    <a:p>
                      <a:pPr marL="0" indent="0" algn="l"/>
                      <a:r>
                        <a:rPr lang="en-US" sz="800" dirty="0" smtClean="0"/>
                        <a:t>Leadership</a:t>
                      </a:r>
                      <a:r>
                        <a:rPr lang="en-US" sz="800" baseline="0" dirty="0" smtClean="0"/>
                        <a:t> </a:t>
                      </a:r>
                      <a:r>
                        <a:rPr lang="en-US" sz="800" dirty="0" smtClean="0"/>
                        <a:t>Development</a:t>
                      </a:r>
                      <a:r>
                        <a:rPr lang="en-US" sz="800" baseline="0" dirty="0" smtClean="0"/>
                        <a:t> </a:t>
                      </a:r>
                    </a:p>
                    <a:p>
                      <a:pPr marL="0" indent="0" algn="l"/>
                      <a:r>
                        <a:rPr lang="en-US" sz="800" baseline="0" dirty="0" smtClean="0"/>
                        <a:t>Goals – </a:t>
                      </a:r>
                    </a:p>
                    <a:p>
                      <a:pPr marL="0" indent="0" algn="l"/>
                      <a:r>
                        <a:rPr lang="en-US" sz="800" baseline="0" dirty="0" smtClean="0"/>
                        <a:t>Next 90 Days: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 goal has organizational and personal relevance because:</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a:t>
                      </a:r>
                      <a:r>
                        <a:rPr lang="en-US" sz="800" baseline="0" dirty="0" smtClean="0"/>
                        <a:t> </a:t>
                      </a:r>
                      <a:r>
                        <a:rPr lang="en-US" sz="800" dirty="0" smtClean="0"/>
                        <a:t> goal involve s developing</a:t>
                      </a:r>
                      <a:r>
                        <a:rPr lang="en-US" sz="800" baseline="0" dirty="0" smtClean="0"/>
                        <a:t> the following competencies: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Three</a:t>
                      </a:r>
                      <a:r>
                        <a:rPr lang="en-US" sz="800" baseline="0" dirty="0" smtClean="0"/>
                        <a:t> immediate d</a:t>
                      </a:r>
                      <a:r>
                        <a:rPr lang="en-US" sz="800" dirty="0" smtClean="0"/>
                        <a:t>evelopment activities I will pursue: </a:t>
                      </a:r>
                    </a:p>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Target dates </a:t>
                      </a:r>
                    </a:p>
                    <a:p>
                      <a:r>
                        <a:rPr lang="en-US" sz="800" dirty="0" smtClean="0"/>
                        <a:t>for</a:t>
                      </a:r>
                      <a:r>
                        <a:rPr lang="en-US" sz="800" baseline="0" dirty="0" smtClean="0"/>
                        <a:t> completion of activity:</a:t>
                      </a:r>
                      <a:endParaRPr lang="en-US" sz="800" dirty="0" smtClean="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Resources  I will need:</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 is how I will measure my progress: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 is the date I achieve my goal:</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44">
                <a:tc>
                  <a:txBody>
                    <a:bodyPr/>
                    <a:lstStyle/>
                    <a:p>
                      <a:endParaRPr lang="en-US" sz="800" dirty="0" smtClean="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88" name="TextBox 4"/>
          <p:cNvSpPr txBox="1">
            <a:spLocks noChangeArrowheads="1"/>
          </p:cNvSpPr>
          <p:nvPr/>
        </p:nvSpPr>
        <p:spPr bwMode="auto">
          <a:xfrm>
            <a:off x="2544763" y="76200"/>
            <a:ext cx="3856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400" b="1" smtClean="0">
                <a:solidFill>
                  <a:prstClr val="black"/>
                </a:solidFill>
                <a:cs typeface="+mn-cs"/>
              </a:rPr>
              <a:t>Leadership Development Plan – Next Ninety Days</a:t>
            </a:r>
          </a:p>
        </p:txBody>
      </p:sp>
      <p:sp>
        <p:nvSpPr>
          <p:cNvPr id="2089" name="TextBox 5"/>
          <p:cNvSpPr txBox="1">
            <a:spLocks noChangeArrowheads="1"/>
          </p:cNvSpPr>
          <p:nvPr/>
        </p:nvSpPr>
        <p:spPr bwMode="auto">
          <a:xfrm>
            <a:off x="533400" y="485775"/>
            <a:ext cx="217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Name_____________________</a:t>
            </a:r>
          </a:p>
        </p:txBody>
      </p:sp>
      <p:sp>
        <p:nvSpPr>
          <p:cNvPr id="2090" name="TextBox 6"/>
          <p:cNvSpPr txBox="1">
            <a:spLocks noChangeArrowheads="1"/>
          </p:cNvSpPr>
          <p:nvPr/>
        </p:nvSpPr>
        <p:spPr bwMode="auto">
          <a:xfrm>
            <a:off x="2514600" y="485775"/>
            <a:ext cx="1128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Date ________</a:t>
            </a:r>
          </a:p>
        </p:txBody>
      </p:sp>
      <p:sp>
        <p:nvSpPr>
          <p:cNvPr id="2091" name="TextBox 7"/>
          <p:cNvSpPr txBox="1">
            <a:spLocks noChangeArrowheads="1"/>
          </p:cNvSpPr>
          <p:nvPr/>
        </p:nvSpPr>
        <p:spPr bwMode="auto">
          <a:xfrm>
            <a:off x="609600" y="61722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400" smtClean="0">
                <a:solidFill>
                  <a:prstClr val="black"/>
                </a:solidFill>
                <a:cs typeface="+mn-cs"/>
              </a:rPr>
              <a:t>Leaders Signature &amp; Date</a:t>
            </a:r>
          </a:p>
          <a:p>
            <a:pPr defTabSz="914400" eaLnBrk="1" hangingPunct="1">
              <a:spcBef>
                <a:spcPct val="0"/>
              </a:spcBef>
              <a:buFontTx/>
              <a:buNone/>
            </a:pPr>
            <a:r>
              <a:rPr lang="en-US" altLang="en-US" sz="1400" smtClean="0">
                <a:solidFill>
                  <a:prstClr val="black"/>
                </a:solidFill>
                <a:cs typeface="+mn-cs"/>
              </a:rPr>
              <a:t>____________________________________________</a:t>
            </a:r>
          </a:p>
        </p:txBody>
      </p:sp>
      <p:sp>
        <p:nvSpPr>
          <p:cNvPr id="2092" name="TextBox 8"/>
          <p:cNvSpPr txBox="1">
            <a:spLocks noChangeArrowheads="1"/>
          </p:cNvSpPr>
          <p:nvPr/>
        </p:nvSpPr>
        <p:spPr bwMode="auto">
          <a:xfrm>
            <a:off x="4714875" y="6181725"/>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400" smtClean="0">
                <a:solidFill>
                  <a:prstClr val="black"/>
                </a:solidFill>
                <a:cs typeface="+mn-cs"/>
              </a:rPr>
              <a:t>Approval:  Manager Signature &amp; Date</a:t>
            </a:r>
          </a:p>
          <a:p>
            <a:pPr defTabSz="914400" eaLnBrk="1" hangingPunct="1">
              <a:spcBef>
                <a:spcPct val="0"/>
              </a:spcBef>
              <a:buFontTx/>
              <a:buNone/>
            </a:pPr>
            <a:r>
              <a:rPr lang="en-US" altLang="en-US" sz="1400" smtClean="0">
                <a:solidFill>
                  <a:prstClr val="black"/>
                </a:solidFill>
                <a:cs typeface="+mn-cs"/>
              </a:rPr>
              <a:t>_____________________________________________</a:t>
            </a:r>
          </a:p>
        </p:txBody>
      </p:sp>
      <p:sp>
        <p:nvSpPr>
          <p:cNvPr id="2093" name="TextBox 6"/>
          <p:cNvSpPr txBox="1">
            <a:spLocks noChangeArrowheads="1"/>
          </p:cNvSpPr>
          <p:nvPr/>
        </p:nvSpPr>
        <p:spPr bwMode="auto">
          <a:xfrm>
            <a:off x="3505200" y="482600"/>
            <a:ext cx="243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Manager: _____________________</a:t>
            </a:r>
          </a:p>
        </p:txBody>
      </p:sp>
      <p:sp>
        <p:nvSpPr>
          <p:cNvPr id="2094" name="TextBox 6"/>
          <p:cNvSpPr txBox="1">
            <a:spLocks noChangeArrowheads="1"/>
          </p:cNvSpPr>
          <p:nvPr/>
        </p:nvSpPr>
        <p:spPr bwMode="auto">
          <a:xfrm>
            <a:off x="5791200" y="485775"/>
            <a:ext cx="2892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 Starting Date _______ Ending Date ______</a:t>
            </a:r>
          </a:p>
        </p:txBody>
      </p:sp>
      <p:sp>
        <p:nvSpPr>
          <p:cNvPr id="2" name="TextBox 1"/>
          <p:cNvSpPr txBox="1"/>
          <p:nvPr/>
        </p:nvSpPr>
        <p:spPr>
          <a:xfrm>
            <a:off x="1207546" y="2896612"/>
            <a:ext cx="6717254" cy="3046988"/>
          </a:xfrm>
          <a:prstGeom prst="rect">
            <a:avLst/>
          </a:prstGeom>
          <a:solidFill>
            <a:schemeClr val="accent1">
              <a:lumMod val="40000"/>
              <a:lumOff val="60000"/>
            </a:schemeClr>
          </a:solidFill>
        </p:spPr>
        <p:txBody>
          <a:bodyPr wrap="square" rtlCol="0">
            <a:spAutoFit/>
          </a:bodyPr>
          <a:lstStyle/>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Leadership Development Goals – Next 90 Days</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Organizational and personal relevance</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Identify competencies/leadership skill sets</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Three immediate actions – KSS</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Target date for completion of activity</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Resources needed</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Measurement</a:t>
            </a:r>
          </a:p>
          <a:p>
            <a:pPr marL="342900" indent="-342900" defTabSz="914400" fontAlgn="auto">
              <a:spcBef>
                <a:spcPts val="0"/>
              </a:spcBef>
              <a:spcAft>
                <a:spcPts val="0"/>
              </a:spcAft>
              <a:buFontTx/>
              <a:buAutoNum type="arabicPeriod"/>
            </a:pPr>
            <a:r>
              <a:rPr lang="en-US" sz="2400" dirty="0" smtClean="0">
                <a:solidFill>
                  <a:prstClr val="black"/>
                </a:solidFill>
                <a:latin typeface="Calibri"/>
                <a:cs typeface="+mn-cs"/>
              </a:rPr>
              <a:t>Date achieved goal.</a:t>
            </a:r>
            <a:endParaRPr lang="en-US" sz="2400" dirty="0">
              <a:solidFill>
                <a:prstClr val="black"/>
              </a:solidFill>
              <a:latin typeface="Calibri"/>
              <a:cs typeface="+mn-cs"/>
            </a:endParaRPr>
          </a:p>
        </p:txBody>
      </p:sp>
      <p:sp>
        <p:nvSpPr>
          <p:cNvPr id="5" name="Up Arrow 4"/>
          <p:cNvSpPr/>
          <p:nvPr/>
        </p:nvSpPr>
        <p:spPr>
          <a:xfrm>
            <a:off x="824484" y="2172206"/>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1</a:t>
            </a:r>
            <a:endParaRPr lang="en-US" dirty="0">
              <a:solidFill>
                <a:prstClr val="white"/>
              </a:solidFill>
            </a:endParaRPr>
          </a:p>
        </p:txBody>
      </p:sp>
      <p:sp>
        <p:nvSpPr>
          <p:cNvPr id="13" name="Up Arrow 12"/>
          <p:cNvSpPr/>
          <p:nvPr/>
        </p:nvSpPr>
        <p:spPr>
          <a:xfrm>
            <a:off x="2106168" y="2172206"/>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2</a:t>
            </a:r>
            <a:endParaRPr lang="en-US" dirty="0">
              <a:solidFill>
                <a:prstClr val="white"/>
              </a:solidFill>
            </a:endParaRPr>
          </a:p>
        </p:txBody>
      </p:sp>
      <p:sp>
        <p:nvSpPr>
          <p:cNvPr id="14" name="Up Arrow 13"/>
          <p:cNvSpPr/>
          <p:nvPr/>
        </p:nvSpPr>
        <p:spPr>
          <a:xfrm>
            <a:off x="3276600" y="2172206"/>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3</a:t>
            </a:r>
            <a:endParaRPr lang="en-US" dirty="0">
              <a:solidFill>
                <a:prstClr val="white"/>
              </a:solidFill>
            </a:endParaRPr>
          </a:p>
        </p:txBody>
      </p:sp>
      <p:sp>
        <p:nvSpPr>
          <p:cNvPr id="15" name="Up Arrow 14"/>
          <p:cNvSpPr/>
          <p:nvPr/>
        </p:nvSpPr>
        <p:spPr>
          <a:xfrm>
            <a:off x="4256787" y="2133600"/>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4</a:t>
            </a:r>
            <a:endParaRPr lang="en-US" dirty="0">
              <a:solidFill>
                <a:prstClr val="white"/>
              </a:solidFill>
            </a:endParaRPr>
          </a:p>
        </p:txBody>
      </p:sp>
      <p:sp>
        <p:nvSpPr>
          <p:cNvPr id="16" name="Up Arrow 15"/>
          <p:cNvSpPr/>
          <p:nvPr/>
        </p:nvSpPr>
        <p:spPr>
          <a:xfrm>
            <a:off x="5382768" y="2133600"/>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5</a:t>
            </a:r>
            <a:endParaRPr lang="en-US" dirty="0">
              <a:solidFill>
                <a:prstClr val="white"/>
              </a:solidFill>
            </a:endParaRPr>
          </a:p>
        </p:txBody>
      </p:sp>
      <p:sp>
        <p:nvSpPr>
          <p:cNvPr id="17" name="Up Arrow 16"/>
          <p:cNvSpPr/>
          <p:nvPr/>
        </p:nvSpPr>
        <p:spPr>
          <a:xfrm>
            <a:off x="6237987" y="2133600"/>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6</a:t>
            </a:r>
            <a:endParaRPr lang="en-US" dirty="0">
              <a:solidFill>
                <a:prstClr val="white"/>
              </a:solidFill>
            </a:endParaRPr>
          </a:p>
        </p:txBody>
      </p:sp>
      <p:sp>
        <p:nvSpPr>
          <p:cNvPr id="18" name="Up Arrow 17"/>
          <p:cNvSpPr/>
          <p:nvPr/>
        </p:nvSpPr>
        <p:spPr>
          <a:xfrm>
            <a:off x="7239000" y="2133600"/>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7</a:t>
            </a:r>
            <a:endParaRPr lang="en-US" dirty="0">
              <a:solidFill>
                <a:prstClr val="white"/>
              </a:solidFill>
            </a:endParaRPr>
          </a:p>
        </p:txBody>
      </p:sp>
      <p:sp>
        <p:nvSpPr>
          <p:cNvPr id="19" name="Up Arrow 18"/>
          <p:cNvSpPr/>
          <p:nvPr/>
        </p:nvSpPr>
        <p:spPr>
          <a:xfrm>
            <a:off x="8125968" y="2133600"/>
            <a:ext cx="484632" cy="53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8</a:t>
            </a:r>
            <a:endParaRPr lang="en-US" dirty="0">
              <a:solidFill>
                <a:prstClr val="white"/>
              </a:solidFill>
            </a:endParaRPr>
          </a:p>
        </p:txBody>
      </p:sp>
    </p:spTree>
    <p:extLst>
      <p:ext uri="{BB962C8B-B14F-4D97-AF65-F5344CB8AC3E}">
        <p14:creationId xmlns:p14="http://schemas.microsoft.com/office/powerpoint/2010/main" val="286797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09600" y="884238"/>
          <a:ext cx="8077200" cy="5151436"/>
        </p:xfrm>
        <a:graphic>
          <a:graphicData uri="http://schemas.openxmlformats.org/drawingml/2006/table">
            <a:tbl>
              <a:tblPr firstRow="1" bandRow="1">
                <a:tableStyleId>{5C22544A-7EE6-4342-B048-85BDC9FD1C3A}</a:tableStyleId>
              </a:tblPr>
              <a:tblGrid>
                <a:gridCol w="1143000"/>
                <a:gridCol w="1219200"/>
                <a:gridCol w="1066800"/>
                <a:gridCol w="1143000"/>
                <a:gridCol w="838200"/>
                <a:gridCol w="990600"/>
                <a:gridCol w="914400"/>
                <a:gridCol w="762000"/>
              </a:tblGrid>
              <a:tr h="579146">
                <a:tc>
                  <a:txBody>
                    <a:bodyPr/>
                    <a:lstStyle/>
                    <a:p>
                      <a:r>
                        <a:rPr lang="en-US" sz="800" dirty="0" smtClean="0"/>
                        <a:t>Leadership</a:t>
                      </a:r>
                      <a:r>
                        <a:rPr lang="en-US" sz="800" baseline="0" dirty="0" smtClean="0"/>
                        <a:t> </a:t>
                      </a:r>
                      <a:r>
                        <a:rPr lang="en-US" sz="800" dirty="0" smtClean="0"/>
                        <a:t>Developmental</a:t>
                      </a:r>
                    </a:p>
                    <a:p>
                      <a:r>
                        <a:rPr lang="en-US" sz="800" dirty="0" smtClean="0"/>
                        <a:t>Goals: </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Relationship</a:t>
                      </a:r>
                      <a:r>
                        <a:rPr lang="en-US" sz="800" baseline="0" dirty="0" smtClean="0"/>
                        <a:t> Of Goals to the Achievement of Your HIS Goal or Success Measures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Skills</a:t>
                      </a:r>
                      <a:r>
                        <a:rPr lang="en-US" sz="800" baseline="0" dirty="0" smtClean="0"/>
                        <a:t> Development</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Leadership Developmental Activities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Deadline</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Resources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Achievement Review</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Date Completed</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46">
                <a:tc>
                  <a:txBody>
                    <a:bodyPr/>
                    <a:lstStyle/>
                    <a:p>
                      <a:pPr marL="0" indent="0" algn="l"/>
                      <a:r>
                        <a:rPr lang="en-US" sz="800" dirty="0" smtClean="0"/>
                        <a:t>Leadership</a:t>
                      </a:r>
                      <a:r>
                        <a:rPr lang="en-US" sz="800" baseline="0" dirty="0" smtClean="0"/>
                        <a:t> </a:t>
                      </a:r>
                      <a:r>
                        <a:rPr lang="en-US" sz="800" dirty="0" smtClean="0"/>
                        <a:t>Development</a:t>
                      </a:r>
                      <a:r>
                        <a:rPr lang="en-US" sz="800" baseline="0" dirty="0" smtClean="0"/>
                        <a:t> </a:t>
                      </a:r>
                    </a:p>
                    <a:p>
                      <a:pPr marL="0" indent="0" algn="l"/>
                      <a:r>
                        <a:rPr lang="en-US" sz="800" baseline="0" dirty="0" smtClean="0"/>
                        <a:t>Goals – </a:t>
                      </a:r>
                      <a:r>
                        <a:rPr lang="en-US" sz="800" baseline="0" dirty="0"/>
                        <a:t> </a:t>
                      </a:r>
                      <a:endParaRPr lang="en-US" sz="800" baseline="0" dirty="0" smtClean="0"/>
                    </a:p>
                    <a:p>
                      <a:pPr marL="0" indent="0" algn="l"/>
                      <a:r>
                        <a:rPr lang="en-US" sz="800" baseline="0" dirty="0" smtClean="0"/>
                        <a:t>IHS 2015 Fiscal Year</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 goal has organizational and personal relevance because:</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a:t>
                      </a:r>
                      <a:r>
                        <a:rPr lang="en-US" sz="800" baseline="0" dirty="0" smtClean="0"/>
                        <a:t> </a:t>
                      </a:r>
                      <a:r>
                        <a:rPr lang="en-US" sz="800" dirty="0" smtClean="0"/>
                        <a:t> goal involves developing</a:t>
                      </a:r>
                      <a:r>
                        <a:rPr lang="en-US" sz="800" baseline="0" dirty="0" smtClean="0"/>
                        <a:t> the following competencies: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Three</a:t>
                      </a:r>
                      <a:r>
                        <a:rPr lang="en-US" sz="800" baseline="0" dirty="0" smtClean="0"/>
                        <a:t> d</a:t>
                      </a:r>
                      <a:r>
                        <a:rPr lang="en-US" sz="800" dirty="0" smtClean="0"/>
                        <a:t>evelopment activities I will pursue throughout the  IHS 2015</a:t>
                      </a:r>
                      <a:r>
                        <a:rPr lang="en-US" sz="800" baseline="0" dirty="0" smtClean="0"/>
                        <a:t> Fiscal Year</a:t>
                      </a:r>
                      <a:r>
                        <a:rPr lang="en-US" sz="800" dirty="0" smtClean="0"/>
                        <a:t>: </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Target dates </a:t>
                      </a:r>
                    </a:p>
                    <a:p>
                      <a:r>
                        <a:rPr lang="en-US" sz="800" dirty="0" smtClean="0"/>
                        <a:t>for</a:t>
                      </a:r>
                      <a:r>
                        <a:rPr lang="en-US" sz="800" baseline="0" dirty="0" smtClean="0"/>
                        <a:t> completion of activity:</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Resources I will need:</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 is how I will measure my progress:</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smtClean="0"/>
                        <a:t>This is the date I achieve my goal:</a:t>
                      </a:r>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44">
                <a:tc>
                  <a:txBody>
                    <a:bodyPr/>
                    <a:lstStyle/>
                    <a:p>
                      <a:endParaRPr lang="en-US" sz="800" dirty="0" smtClean="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12" name="TextBox 4"/>
          <p:cNvSpPr txBox="1">
            <a:spLocks noChangeArrowheads="1"/>
          </p:cNvSpPr>
          <p:nvPr/>
        </p:nvSpPr>
        <p:spPr bwMode="auto">
          <a:xfrm>
            <a:off x="2590800" y="76200"/>
            <a:ext cx="3748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400" b="1" smtClean="0">
                <a:solidFill>
                  <a:prstClr val="black"/>
                </a:solidFill>
                <a:cs typeface="+mn-cs"/>
              </a:rPr>
              <a:t>Leadership Development Plan – Fiscal Year 2015</a:t>
            </a:r>
          </a:p>
        </p:txBody>
      </p:sp>
      <p:sp>
        <p:nvSpPr>
          <p:cNvPr id="3113" name="TextBox 5"/>
          <p:cNvSpPr txBox="1">
            <a:spLocks noChangeArrowheads="1"/>
          </p:cNvSpPr>
          <p:nvPr/>
        </p:nvSpPr>
        <p:spPr bwMode="auto">
          <a:xfrm>
            <a:off x="533400" y="485775"/>
            <a:ext cx="217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Name_____________________</a:t>
            </a:r>
          </a:p>
        </p:txBody>
      </p:sp>
      <p:sp>
        <p:nvSpPr>
          <p:cNvPr id="3114" name="TextBox 6"/>
          <p:cNvSpPr txBox="1">
            <a:spLocks noChangeArrowheads="1"/>
          </p:cNvSpPr>
          <p:nvPr/>
        </p:nvSpPr>
        <p:spPr bwMode="auto">
          <a:xfrm>
            <a:off x="2514600" y="485775"/>
            <a:ext cx="1128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Date ________</a:t>
            </a:r>
          </a:p>
        </p:txBody>
      </p:sp>
      <p:sp>
        <p:nvSpPr>
          <p:cNvPr id="3115" name="TextBox 7"/>
          <p:cNvSpPr txBox="1">
            <a:spLocks noChangeArrowheads="1"/>
          </p:cNvSpPr>
          <p:nvPr/>
        </p:nvSpPr>
        <p:spPr bwMode="auto">
          <a:xfrm>
            <a:off x="609600" y="61722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400" smtClean="0">
                <a:solidFill>
                  <a:prstClr val="black"/>
                </a:solidFill>
                <a:cs typeface="+mn-cs"/>
              </a:rPr>
              <a:t>Leaders Signature &amp; Date</a:t>
            </a:r>
          </a:p>
          <a:p>
            <a:pPr defTabSz="914400" eaLnBrk="1" hangingPunct="1">
              <a:spcBef>
                <a:spcPct val="0"/>
              </a:spcBef>
              <a:buFontTx/>
              <a:buNone/>
            </a:pPr>
            <a:r>
              <a:rPr lang="en-US" altLang="en-US" sz="1400" smtClean="0">
                <a:solidFill>
                  <a:prstClr val="black"/>
                </a:solidFill>
                <a:cs typeface="+mn-cs"/>
              </a:rPr>
              <a:t>____________________________________________</a:t>
            </a:r>
          </a:p>
        </p:txBody>
      </p:sp>
      <p:sp>
        <p:nvSpPr>
          <p:cNvPr id="3116" name="TextBox 8"/>
          <p:cNvSpPr txBox="1">
            <a:spLocks noChangeArrowheads="1"/>
          </p:cNvSpPr>
          <p:nvPr/>
        </p:nvSpPr>
        <p:spPr bwMode="auto">
          <a:xfrm>
            <a:off x="4714875" y="6181725"/>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400" smtClean="0">
                <a:solidFill>
                  <a:prstClr val="black"/>
                </a:solidFill>
                <a:cs typeface="+mn-cs"/>
              </a:rPr>
              <a:t>Approval:  Manager Signature &amp; Date</a:t>
            </a:r>
          </a:p>
          <a:p>
            <a:pPr defTabSz="914400" eaLnBrk="1" hangingPunct="1">
              <a:spcBef>
                <a:spcPct val="0"/>
              </a:spcBef>
              <a:buFontTx/>
              <a:buNone/>
            </a:pPr>
            <a:r>
              <a:rPr lang="en-US" altLang="en-US" sz="1400" smtClean="0">
                <a:solidFill>
                  <a:prstClr val="black"/>
                </a:solidFill>
                <a:cs typeface="+mn-cs"/>
              </a:rPr>
              <a:t>_____________________________________________</a:t>
            </a:r>
          </a:p>
        </p:txBody>
      </p:sp>
      <p:sp>
        <p:nvSpPr>
          <p:cNvPr id="3117" name="TextBox 6"/>
          <p:cNvSpPr txBox="1">
            <a:spLocks noChangeArrowheads="1"/>
          </p:cNvSpPr>
          <p:nvPr/>
        </p:nvSpPr>
        <p:spPr bwMode="auto">
          <a:xfrm>
            <a:off x="3505200" y="482600"/>
            <a:ext cx="243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Manager: _____________________</a:t>
            </a:r>
          </a:p>
        </p:txBody>
      </p:sp>
      <p:sp>
        <p:nvSpPr>
          <p:cNvPr id="3118" name="TextBox 6"/>
          <p:cNvSpPr txBox="1">
            <a:spLocks noChangeArrowheads="1"/>
          </p:cNvSpPr>
          <p:nvPr/>
        </p:nvSpPr>
        <p:spPr bwMode="auto">
          <a:xfrm>
            <a:off x="5791200" y="485775"/>
            <a:ext cx="2892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200" smtClean="0">
                <a:solidFill>
                  <a:prstClr val="black"/>
                </a:solidFill>
                <a:cs typeface="+mn-cs"/>
              </a:rPr>
              <a:t> Starting Date _______ Ending Date ______</a:t>
            </a:r>
          </a:p>
        </p:txBody>
      </p:sp>
      <p:sp>
        <p:nvSpPr>
          <p:cNvPr id="2" name="Up Arrow 1"/>
          <p:cNvSpPr/>
          <p:nvPr/>
        </p:nvSpPr>
        <p:spPr>
          <a:xfrm rot="16200000">
            <a:off x="7268527" y="-753555"/>
            <a:ext cx="242316" cy="19846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25418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Simplicity</a:t>
            </a:r>
            <a:endParaRPr lang="en-US" sz="3900" dirty="0">
              <a:solidFill>
                <a:schemeClr val="tx1"/>
              </a:solidFill>
            </a:endParaRPr>
          </a:p>
        </p:txBody>
      </p:sp>
      <p:cxnSp>
        <p:nvCxnSpPr>
          <p:cNvPr id="20" name="Straight Arrow Connector 19"/>
          <p:cNvCxnSpPr/>
          <p:nvPr/>
        </p:nvCxnSpPr>
        <p:spPr bwMode="auto">
          <a:xfrm flipH="1">
            <a:off x="2438400" y="2362200"/>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438400" y="2362200"/>
            <a:ext cx="4038600" cy="1676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159366"/>
            <a:ext cx="3974659" cy="4075709"/>
          </a:xfrm>
          <a:prstGeom prst="rect">
            <a:avLst/>
          </a:prstGeom>
        </p:spPr>
      </p:pic>
      <p:sp>
        <p:nvSpPr>
          <p:cNvPr id="17" name="TextBox 16"/>
          <p:cNvSpPr txBox="1"/>
          <p:nvPr/>
        </p:nvSpPr>
        <p:spPr>
          <a:xfrm>
            <a:off x="1088571" y="1764097"/>
            <a:ext cx="492443" cy="2400657"/>
          </a:xfrm>
          <a:prstGeom prst="rect">
            <a:avLst/>
          </a:prstGeom>
          <a:noFill/>
        </p:spPr>
        <p:txBody>
          <a:bodyPr wrap="none" rtlCol="0">
            <a:spAutoFit/>
          </a:bodyPr>
          <a:lstStyle/>
          <a:p>
            <a:pPr defTabSz="914400"/>
            <a:r>
              <a:rPr lang="en-US" sz="3600" dirty="0" smtClean="0">
                <a:solidFill>
                  <a:srgbClr val="000000"/>
                </a:solidFill>
                <a:latin typeface="Arial"/>
                <a:cs typeface="Arial" pitchFamily="34" charset="0"/>
              </a:rPr>
              <a:t>K</a:t>
            </a:r>
          </a:p>
          <a:p>
            <a:pPr defTabSz="914400"/>
            <a:endParaRPr lang="en-US" sz="2400" dirty="0">
              <a:solidFill>
                <a:srgbClr val="000000"/>
              </a:solidFill>
              <a:latin typeface="Arial"/>
              <a:cs typeface="Arial" pitchFamily="34" charset="0"/>
            </a:endParaRPr>
          </a:p>
          <a:p>
            <a:pPr defTabSz="914400"/>
            <a:r>
              <a:rPr lang="en-US" sz="3600" dirty="0" smtClean="0">
                <a:solidFill>
                  <a:srgbClr val="000000"/>
                </a:solidFill>
                <a:latin typeface="Arial"/>
                <a:cs typeface="Arial" pitchFamily="34" charset="0"/>
              </a:rPr>
              <a:t>S</a:t>
            </a:r>
          </a:p>
          <a:p>
            <a:pPr defTabSz="914400"/>
            <a:endParaRPr lang="en-US" dirty="0">
              <a:solidFill>
                <a:srgbClr val="000000"/>
              </a:solidFill>
              <a:latin typeface="Arial"/>
              <a:cs typeface="Arial" pitchFamily="34" charset="0"/>
            </a:endParaRPr>
          </a:p>
          <a:p>
            <a:pPr defTabSz="914400"/>
            <a:r>
              <a:rPr lang="en-US" sz="3600" dirty="0" smtClean="0">
                <a:solidFill>
                  <a:srgbClr val="000000"/>
                </a:solidFill>
                <a:latin typeface="Arial"/>
                <a:cs typeface="Arial" pitchFamily="34" charset="0"/>
              </a:rPr>
              <a:t>S</a:t>
            </a:r>
            <a:endParaRPr lang="en-US" sz="3600" dirty="0">
              <a:solidFill>
                <a:srgbClr val="000000"/>
              </a:solidFill>
              <a:latin typeface="Arial"/>
              <a:cs typeface="Arial" pitchFamily="34" charset="0"/>
            </a:endParaRPr>
          </a:p>
        </p:txBody>
      </p:sp>
      <p:sp>
        <p:nvSpPr>
          <p:cNvPr id="19" name="TextBox 18"/>
          <p:cNvSpPr txBox="1"/>
          <p:nvPr/>
        </p:nvSpPr>
        <p:spPr>
          <a:xfrm>
            <a:off x="1408070" y="2827889"/>
            <a:ext cx="1471557" cy="369332"/>
          </a:xfrm>
          <a:prstGeom prst="rect">
            <a:avLst/>
          </a:prstGeom>
          <a:noFill/>
        </p:spPr>
        <p:txBody>
          <a:bodyPr wrap="none" rtlCol="0">
            <a:spAutoFit/>
          </a:bodyPr>
          <a:lstStyle/>
          <a:p>
            <a:pPr defTabSz="914400"/>
            <a:r>
              <a:rPr lang="en-US" dirty="0" smtClean="0">
                <a:solidFill>
                  <a:srgbClr val="000000"/>
                </a:solidFill>
                <a:latin typeface="Arial"/>
                <a:cs typeface="Arial" pitchFamily="34" charset="0"/>
              </a:rPr>
              <a:t>TOP DOING</a:t>
            </a:r>
            <a:endParaRPr lang="en-US" dirty="0">
              <a:solidFill>
                <a:srgbClr val="000000"/>
              </a:solidFill>
              <a:latin typeface="Arial"/>
              <a:cs typeface="Arial" pitchFamily="34" charset="0"/>
            </a:endParaRPr>
          </a:p>
        </p:txBody>
      </p:sp>
      <p:sp>
        <p:nvSpPr>
          <p:cNvPr id="22" name="TextBox 21"/>
          <p:cNvSpPr txBox="1"/>
          <p:nvPr/>
        </p:nvSpPr>
        <p:spPr>
          <a:xfrm>
            <a:off x="1431487" y="1948934"/>
            <a:ext cx="1462901" cy="369332"/>
          </a:xfrm>
          <a:prstGeom prst="rect">
            <a:avLst/>
          </a:prstGeom>
          <a:noFill/>
        </p:spPr>
        <p:txBody>
          <a:bodyPr wrap="none" rtlCol="0">
            <a:spAutoFit/>
          </a:bodyPr>
          <a:lstStyle/>
          <a:p>
            <a:pPr defTabSz="914400"/>
            <a:r>
              <a:rPr lang="en-US" dirty="0" smtClean="0">
                <a:solidFill>
                  <a:srgbClr val="000000"/>
                </a:solidFill>
                <a:latin typeface="Arial"/>
                <a:cs typeface="Arial" pitchFamily="34" charset="0"/>
              </a:rPr>
              <a:t>EEP DOING</a:t>
            </a:r>
            <a:endParaRPr lang="en-US" dirty="0">
              <a:solidFill>
                <a:srgbClr val="000000"/>
              </a:solidFill>
              <a:latin typeface="Arial"/>
              <a:cs typeface="Arial" pitchFamily="34" charset="0"/>
            </a:endParaRPr>
          </a:p>
        </p:txBody>
      </p:sp>
      <p:sp>
        <p:nvSpPr>
          <p:cNvPr id="24" name="TextBox 23"/>
          <p:cNvSpPr txBox="1"/>
          <p:nvPr/>
        </p:nvSpPr>
        <p:spPr>
          <a:xfrm>
            <a:off x="1408070" y="3637650"/>
            <a:ext cx="1582677" cy="369332"/>
          </a:xfrm>
          <a:prstGeom prst="rect">
            <a:avLst/>
          </a:prstGeom>
          <a:noFill/>
        </p:spPr>
        <p:txBody>
          <a:bodyPr wrap="none" rtlCol="0">
            <a:spAutoFit/>
          </a:bodyPr>
          <a:lstStyle/>
          <a:p>
            <a:pPr defTabSz="914400"/>
            <a:r>
              <a:rPr lang="en-US" dirty="0" smtClean="0">
                <a:solidFill>
                  <a:srgbClr val="000000"/>
                </a:solidFill>
                <a:latin typeface="Arial"/>
                <a:cs typeface="Arial" pitchFamily="34" charset="0"/>
              </a:rPr>
              <a:t>TART DOING</a:t>
            </a:r>
            <a:endParaRPr lang="en-US" dirty="0">
              <a:solidFill>
                <a:srgbClr val="000000"/>
              </a:solidFill>
              <a:latin typeface="Arial"/>
              <a:cs typeface="Arial" pitchFamily="34" charset="0"/>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884" y="4418015"/>
            <a:ext cx="1912786" cy="426757"/>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682" y="1126960"/>
            <a:ext cx="2262737" cy="1643948"/>
          </a:xfrm>
          <a:prstGeom prst="rect">
            <a:avLst/>
          </a:prstGeom>
        </p:spPr>
      </p:pic>
      <p:sp>
        <p:nvSpPr>
          <p:cNvPr id="32" name="TextBox 31"/>
          <p:cNvSpPr txBox="1"/>
          <p:nvPr/>
        </p:nvSpPr>
        <p:spPr>
          <a:xfrm>
            <a:off x="1066800" y="5530334"/>
            <a:ext cx="6827510" cy="461665"/>
          </a:xfrm>
          <a:prstGeom prst="rect">
            <a:avLst/>
          </a:prstGeom>
          <a:noFill/>
        </p:spPr>
        <p:txBody>
          <a:bodyPr wrap="none" rtlCol="0">
            <a:spAutoFit/>
          </a:bodyPr>
          <a:lstStyle/>
          <a:p>
            <a:pPr defTabSz="914400"/>
            <a:r>
              <a:rPr lang="en-US" sz="2400" dirty="0" smtClean="0">
                <a:solidFill>
                  <a:srgbClr val="000000"/>
                </a:solidFill>
                <a:latin typeface="Arial"/>
                <a:cs typeface="Arial" pitchFamily="34" charset="0"/>
              </a:rPr>
              <a:t>Planning is key to becoming a successful leader!</a:t>
            </a:r>
            <a:endParaRPr lang="en-US" sz="2400" dirty="0">
              <a:solidFill>
                <a:srgbClr val="000000"/>
              </a:solidFill>
              <a:latin typeface="Arial"/>
              <a:cs typeface="Arial"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6053" y="2827889"/>
            <a:ext cx="3623310" cy="2339954"/>
          </a:xfrm>
          <a:prstGeom prst="rect">
            <a:avLst/>
          </a:prstGeom>
        </p:spPr>
      </p:pic>
    </p:spTree>
    <p:extLst>
      <p:ext uri="{BB962C8B-B14F-4D97-AF65-F5344CB8AC3E}">
        <p14:creationId xmlns:p14="http://schemas.microsoft.com/office/powerpoint/2010/main" val="404300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Introduction</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1" name="Rectangle 10"/>
          <p:cNvSpPr/>
          <p:nvPr/>
        </p:nvSpPr>
        <p:spPr>
          <a:xfrm>
            <a:off x="439546" y="1219200"/>
            <a:ext cx="8229600" cy="461665"/>
          </a:xfrm>
          <a:prstGeom prst="rect">
            <a:avLst/>
          </a:prstGeom>
        </p:spPr>
        <p:txBody>
          <a:bodyPr wrap="square">
            <a:spAutoFit/>
          </a:bodyPr>
          <a:lstStyle/>
          <a:p>
            <a:pPr algn="ctr" defTabSz="914400" fontAlgn="auto">
              <a:spcBef>
                <a:spcPts val="0"/>
              </a:spcBef>
              <a:spcAft>
                <a:spcPts val="0"/>
              </a:spcAft>
            </a:pPr>
            <a:r>
              <a:rPr lang="en-US" sz="2400" b="1" dirty="0" smtClean="0">
                <a:solidFill>
                  <a:srgbClr val="454548"/>
                </a:solidFill>
                <a:latin typeface="Arial"/>
                <a:cs typeface="+mn-cs"/>
              </a:rPr>
              <a:t>What I Know For Sure About Leadership Development!</a:t>
            </a:r>
            <a:endParaRPr lang="en-US" sz="2400" b="1" dirty="0">
              <a:solidFill>
                <a:srgbClr val="454548"/>
              </a:solidFill>
              <a:latin typeface="Arial"/>
              <a:cs typeface="+mn-cs"/>
            </a:endParaRPr>
          </a:p>
        </p:txBody>
      </p:sp>
      <p:sp>
        <p:nvSpPr>
          <p:cNvPr id="15" name="TextBox 14"/>
          <p:cNvSpPr txBox="1"/>
          <p:nvPr/>
        </p:nvSpPr>
        <p:spPr>
          <a:xfrm>
            <a:off x="2209800" y="2286000"/>
            <a:ext cx="4208781" cy="584775"/>
          </a:xfrm>
          <a:prstGeom prst="rect">
            <a:avLst/>
          </a:prstGeom>
          <a:noFill/>
        </p:spPr>
        <p:txBody>
          <a:bodyPr wrap="none" rtlCol="0">
            <a:spAutoFit/>
          </a:bodyPr>
          <a:lstStyle/>
          <a:p>
            <a:pPr defTabSz="914400"/>
            <a:r>
              <a:rPr lang="en-US" sz="3200" dirty="0" smtClean="0">
                <a:solidFill>
                  <a:srgbClr val="000000"/>
                </a:solidFill>
                <a:latin typeface="Arial"/>
                <a:cs typeface="Arial" pitchFamily="34" charset="0"/>
              </a:rPr>
              <a:t>Here’s what you want!</a:t>
            </a:r>
            <a:endParaRPr lang="en-US" sz="3200" dirty="0">
              <a:solidFill>
                <a:srgbClr val="000000"/>
              </a:solidFill>
              <a:latin typeface="Arial"/>
              <a:cs typeface="Arial" pitchFamily="34" charset="0"/>
            </a:endParaRPr>
          </a:p>
        </p:txBody>
      </p:sp>
      <p:sp>
        <p:nvSpPr>
          <p:cNvPr id="16" name="TextBox 15"/>
          <p:cNvSpPr txBox="1"/>
          <p:nvPr/>
        </p:nvSpPr>
        <p:spPr>
          <a:xfrm>
            <a:off x="533400" y="3581400"/>
            <a:ext cx="7981672" cy="1200329"/>
          </a:xfrm>
          <a:prstGeom prst="rect">
            <a:avLst/>
          </a:prstGeom>
          <a:noFill/>
        </p:spPr>
        <p:txBody>
          <a:bodyPr wrap="none" rtlCol="0">
            <a:spAutoFit/>
          </a:bodyPr>
          <a:lstStyle/>
          <a:p>
            <a:pPr defTabSz="914400"/>
            <a:r>
              <a:rPr lang="en-US" sz="7200" dirty="0" smtClean="0">
                <a:solidFill>
                  <a:srgbClr val="000000"/>
                </a:solidFill>
                <a:latin typeface="Arial"/>
                <a:cs typeface="Arial" pitchFamily="34" charset="0"/>
              </a:rPr>
              <a:t>Leadership Growth</a:t>
            </a:r>
            <a:endParaRPr lang="en-US" sz="7200" dirty="0">
              <a:solidFill>
                <a:srgbClr val="000000"/>
              </a:solidFill>
              <a:latin typeface="Arial"/>
              <a:cs typeface="Arial" pitchFamily="34" charset="0"/>
            </a:endParaRPr>
          </a:p>
        </p:txBody>
      </p:sp>
    </p:spTree>
    <p:extLst>
      <p:ext uri="{BB962C8B-B14F-4D97-AF65-F5344CB8AC3E}">
        <p14:creationId xmlns:p14="http://schemas.microsoft.com/office/powerpoint/2010/main" val="22509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Introduction</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sp>
        <p:nvSpPr>
          <p:cNvPr id="11" name="Rectangle 10"/>
          <p:cNvSpPr/>
          <p:nvPr/>
        </p:nvSpPr>
        <p:spPr>
          <a:xfrm>
            <a:off x="439546" y="1219200"/>
            <a:ext cx="8229600" cy="461665"/>
          </a:xfrm>
          <a:prstGeom prst="rect">
            <a:avLst/>
          </a:prstGeom>
        </p:spPr>
        <p:txBody>
          <a:bodyPr wrap="square">
            <a:spAutoFit/>
          </a:bodyPr>
          <a:lstStyle/>
          <a:p>
            <a:pPr algn="ctr" defTabSz="914400" fontAlgn="auto">
              <a:spcBef>
                <a:spcPts val="0"/>
              </a:spcBef>
              <a:spcAft>
                <a:spcPts val="0"/>
              </a:spcAft>
            </a:pPr>
            <a:r>
              <a:rPr lang="en-US" sz="2400" b="1" dirty="0" smtClean="0">
                <a:solidFill>
                  <a:srgbClr val="454548"/>
                </a:solidFill>
                <a:latin typeface="Arial"/>
                <a:cs typeface="+mn-cs"/>
              </a:rPr>
              <a:t>What I Know For Sure About Leadership Development!</a:t>
            </a:r>
            <a:endParaRPr lang="en-US" sz="2400" b="1" dirty="0">
              <a:solidFill>
                <a:srgbClr val="454548"/>
              </a:solidFill>
              <a:latin typeface="Arial"/>
              <a:cs typeface="+mn-cs"/>
            </a:endParaRPr>
          </a:p>
        </p:txBody>
      </p:sp>
      <p:sp>
        <p:nvSpPr>
          <p:cNvPr id="15" name="TextBox 14"/>
          <p:cNvSpPr txBox="1"/>
          <p:nvPr/>
        </p:nvSpPr>
        <p:spPr>
          <a:xfrm>
            <a:off x="2209800" y="2286000"/>
            <a:ext cx="4208781" cy="584775"/>
          </a:xfrm>
          <a:prstGeom prst="rect">
            <a:avLst/>
          </a:prstGeom>
          <a:noFill/>
        </p:spPr>
        <p:txBody>
          <a:bodyPr wrap="none" rtlCol="0">
            <a:spAutoFit/>
          </a:bodyPr>
          <a:lstStyle/>
          <a:p>
            <a:pPr defTabSz="914400"/>
            <a:r>
              <a:rPr lang="en-US" sz="3200" dirty="0" smtClean="0">
                <a:solidFill>
                  <a:srgbClr val="000000"/>
                </a:solidFill>
                <a:latin typeface="Arial"/>
                <a:cs typeface="Arial" pitchFamily="34" charset="0"/>
              </a:rPr>
              <a:t>Here’s what you want!</a:t>
            </a:r>
            <a:endParaRPr lang="en-US" sz="3200" dirty="0">
              <a:solidFill>
                <a:srgbClr val="000000"/>
              </a:solidFill>
              <a:latin typeface="Arial"/>
              <a:cs typeface="Arial" pitchFamily="34" charset="0"/>
            </a:endParaRPr>
          </a:p>
        </p:txBody>
      </p:sp>
      <p:sp>
        <p:nvSpPr>
          <p:cNvPr id="16" name="TextBox 15"/>
          <p:cNvSpPr txBox="1"/>
          <p:nvPr/>
        </p:nvSpPr>
        <p:spPr>
          <a:xfrm>
            <a:off x="533400" y="3581400"/>
            <a:ext cx="8051435" cy="1200329"/>
          </a:xfrm>
          <a:prstGeom prst="rect">
            <a:avLst/>
          </a:prstGeom>
          <a:noFill/>
        </p:spPr>
        <p:txBody>
          <a:bodyPr wrap="none" rtlCol="0">
            <a:spAutoFit/>
          </a:bodyPr>
          <a:lstStyle/>
          <a:p>
            <a:pPr defTabSz="914400"/>
            <a:r>
              <a:rPr lang="en-US" sz="7200" dirty="0" smtClean="0">
                <a:solidFill>
                  <a:srgbClr val="000000"/>
                </a:solidFill>
                <a:latin typeface="Arial"/>
                <a:cs typeface="Arial" pitchFamily="34" charset="0"/>
              </a:rPr>
              <a:t>Action To Be Taken</a:t>
            </a:r>
            <a:endParaRPr lang="en-US" sz="7200" dirty="0">
              <a:solidFill>
                <a:srgbClr val="000000"/>
              </a:solidFill>
              <a:latin typeface="Arial"/>
              <a:cs typeface="Arial" pitchFamily="34" charset="0"/>
            </a:endParaRPr>
          </a:p>
        </p:txBody>
      </p:sp>
    </p:spTree>
    <p:extLst>
      <p:ext uri="{BB962C8B-B14F-4D97-AF65-F5344CB8AC3E}">
        <p14:creationId xmlns:p14="http://schemas.microsoft.com/office/powerpoint/2010/main" val="828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Introduction</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11" name="Rectangle 10"/>
          <p:cNvSpPr/>
          <p:nvPr/>
        </p:nvSpPr>
        <p:spPr>
          <a:xfrm>
            <a:off x="439546" y="1219200"/>
            <a:ext cx="8229600" cy="461665"/>
          </a:xfrm>
          <a:prstGeom prst="rect">
            <a:avLst/>
          </a:prstGeom>
        </p:spPr>
        <p:txBody>
          <a:bodyPr wrap="square">
            <a:spAutoFit/>
          </a:bodyPr>
          <a:lstStyle/>
          <a:p>
            <a:pPr algn="ctr" defTabSz="914400" fontAlgn="auto">
              <a:spcBef>
                <a:spcPts val="0"/>
              </a:spcBef>
              <a:spcAft>
                <a:spcPts val="0"/>
              </a:spcAft>
            </a:pPr>
            <a:r>
              <a:rPr lang="en-US" sz="2400" b="1" dirty="0" smtClean="0">
                <a:solidFill>
                  <a:srgbClr val="454548"/>
                </a:solidFill>
                <a:latin typeface="Arial"/>
                <a:cs typeface="+mn-cs"/>
              </a:rPr>
              <a:t>What I Know For Sure About Leadership Development!</a:t>
            </a:r>
            <a:endParaRPr lang="en-US" sz="2400" b="1" dirty="0">
              <a:solidFill>
                <a:srgbClr val="454548"/>
              </a:solidFill>
              <a:latin typeface="Arial"/>
              <a:cs typeface="+mn-cs"/>
            </a:endParaRPr>
          </a:p>
        </p:txBody>
      </p:sp>
      <p:sp>
        <p:nvSpPr>
          <p:cNvPr id="15" name="TextBox 14"/>
          <p:cNvSpPr txBox="1"/>
          <p:nvPr/>
        </p:nvSpPr>
        <p:spPr>
          <a:xfrm>
            <a:off x="1600200" y="2234625"/>
            <a:ext cx="5871094" cy="584775"/>
          </a:xfrm>
          <a:prstGeom prst="rect">
            <a:avLst/>
          </a:prstGeom>
          <a:noFill/>
        </p:spPr>
        <p:txBody>
          <a:bodyPr wrap="none" rtlCol="0">
            <a:spAutoFit/>
          </a:bodyPr>
          <a:lstStyle/>
          <a:p>
            <a:pPr defTabSz="914400"/>
            <a:r>
              <a:rPr lang="en-US" sz="3200" dirty="0" smtClean="0">
                <a:solidFill>
                  <a:srgbClr val="000000"/>
                </a:solidFill>
                <a:latin typeface="Arial"/>
                <a:cs typeface="Arial" pitchFamily="34" charset="0"/>
              </a:rPr>
              <a:t>Here’s what busy leaders want!</a:t>
            </a:r>
            <a:endParaRPr lang="en-US" sz="3200" dirty="0">
              <a:solidFill>
                <a:srgbClr val="000000"/>
              </a:solidFill>
              <a:latin typeface="Arial"/>
              <a:cs typeface="Arial" pitchFamily="34" charset="0"/>
            </a:endParaRPr>
          </a:p>
        </p:txBody>
      </p:sp>
      <p:sp>
        <p:nvSpPr>
          <p:cNvPr id="16" name="TextBox 15"/>
          <p:cNvSpPr txBox="1"/>
          <p:nvPr/>
        </p:nvSpPr>
        <p:spPr>
          <a:xfrm>
            <a:off x="2512761" y="3429000"/>
            <a:ext cx="4083169" cy="1200329"/>
          </a:xfrm>
          <a:prstGeom prst="rect">
            <a:avLst/>
          </a:prstGeom>
          <a:noFill/>
        </p:spPr>
        <p:txBody>
          <a:bodyPr wrap="none" rtlCol="0">
            <a:spAutoFit/>
          </a:bodyPr>
          <a:lstStyle/>
          <a:p>
            <a:pPr defTabSz="914400"/>
            <a:r>
              <a:rPr lang="en-US" sz="7200" dirty="0" smtClean="0">
                <a:solidFill>
                  <a:srgbClr val="000000"/>
                </a:solidFill>
                <a:latin typeface="Arial"/>
                <a:cs typeface="Arial" pitchFamily="34" charset="0"/>
              </a:rPr>
              <a:t>Simplicity</a:t>
            </a:r>
            <a:endParaRPr lang="en-US" sz="7200" dirty="0">
              <a:solidFill>
                <a:srgbClr val="000000"/>
              </a:solidFill>
              <a:latin typeface="Arial"/>
              <a:cs typeface="Arial" pitchFamily="34" charset="0"/>
            </a:endParaRPr>
          </a:p>
        </p:txBody>
      </p:sp>
    </p:spTree>
    <p:extLst>
      <p:ext uri="{BB962C8B-B14F-4D97-AF65-F5344CB8AC3E}">
        <p14:creationId xmlns:p14="http://schemas.microsoft.com/office/powerpoint/2010/main" val="24214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Simplicity!</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14689"/>
            <a:ext cx="2187130" cy="154699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088186"/>
            <a:ext cx="2103302" cy="134123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276343"/>
            <a:ext cx="2187130" cy="163844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330" y="3581169"/>
            <a:ext cx="1707028" cy="2667231"/>
          </a:xfrm>
          <a:prstGeom prst="rect">
            <a:avLst/>
          </a:prstGeom>
        </p:spPr>
      </p:pic>
      <p:sp>
        <p:nvSpPr>
          <p:cNvPr id="18" name="TextBox 17"/>
          <p:cNvSpPr txBox="1"/>
          <p:nvPr/>
        </p:nvSpPr>
        <p:spPr>
          <a:xfrm>
            <a:off x="272143" y="5174210"/>
            <a:ext cx="2326086" cy="584775"/>
          </a:xfrm>
          <a:prstGeom prst="rect">
            <a:avLst/>
          </a:prstGeom>
          <a:noFill/>
        </p:spPr>
        <p:txBody>
          <a:bodyPr wrap="none" rtlCol="0">
            <a:spAutoFit/>
          </a:bodyPr>
          <a:lstStyle/>
          <a:p>
            <a:pPr defTabSz="914400"/>
            <a:r>
              <a:rPr lang="en-US" sz="3200" dirty="0" smtClean="0">
                <a:solidFill>
                  <a:srgbClr val="000000"/>
                </a:solidFill>
                <a:latin typeface="Arial"/>
                <a:cs typeface="Arial" pitchFamily="34" charset="0"/>
              </a:rPr>
              <a:t>Two People</a:t>
            </a:r>
            <a:endParaRPr lang="en-US" sz="3200" dirty="0">
              <a:solidFill>
                <a:srgbClr val="000000"/>
              </a:solidFill>
              <a:latin typeface="Arial"/>
              <a:cs typeface="Arial" pitchFamily="34" charset="0"/>
            </a:endParaRPr>
          </a:p>
        </p:txBody>
      </p:sp>
      <p:sp>
        <p:nvSpPr>
          <p:cNvPr id="19" name="TextBox 18"/>
          <p:cNvSpPr txBox="1"/>
          <p:nvPr/>
        </p:nvSpPr>
        <p:spPr>
          <a:xfrm>
            <a:off x="4305925" y="2895235"/>
            <a:ext cx="723275" cy="1200329"/>
          </a:xfrm>
          <a:prstGeom prst="rect">
            <a:avLst/>
          </a:prstGeom>
          <a:noFill/>
        </p:spPr>
        <p:txBody>
          <a:bodyPr wrap="none" rtlCol="0">
            <a:spAutoFit/>
          </a:bodyPr>
          <a:lstStyle/>
          <a:p>
            <a:pPr defTabSz="914400"/>
            <a:r>
              <a:rPr lang="en-US" sz="7200" dirty="0" smtClean="0">
                <a:solidFill>
                  <a:srgbClr val="000000"/>
                </a:solidFill>
                <a:latin typeface="Arial"/>
                <a:cs typeface="Arial" pitchFamily="34" charset="0"/>
              </a:rPr>
              <a:t>+</a:t>
            </a:r>
            <a:endParaRPr lang="en-US" sz="7200" dirty="0">
              <a:solidFill>
                <a:srgbClr val="000000"/>
              </a:solidFill>
              <a:latin typeface="Arial"/>
              <a:cs typeface="Arial" pitchFamily="34" charset="0"/>
            </a:endParaRPr>
          </a:p>
        </p:txBody>
      </p:sp>
      <p:sp>
        <p:nvSpPr>
          <p:cNvPr id="20" name="TextBox 19"/>
          <p:cNvSpPr txBox="1"/>
          <p:nvPr/>
        </p:nvSpPr>
        <p:spPr>
          <a:xfrm>
            <a:off x="5029200" y="1905000"/>
            <a:ext cx="4038600" cy="461665"/>
          </a:xfrm>
          <a:prstGeom prst="rect">
            <a:avLst/>
          </a:prstGeom>
          <a:noFill/>
        </p:spPr>
        <p:txBody>
          <a:bodyPr wrap="square" rtlCol="0">
            <a:spAutoFit/>
          </a:bodyPr>
          <a:lstStyle/>
          <a:p>
            <a:pPr defTabSz="914400" fontAlgn="auto">
              <a:spcBef>
                <a:spcPts val="0"/>
              </a:spcBef>
              <a:spcAft>
                <a:spcPts val="0"/>
              </a:spcAft>
            </a:pPr>
            <a:r>
              <a:rPr lang="en-US" sz="2400" dirty="0" smtClean="0">
                <a:solidFill>
                  <a:srgbClr val="454548"/>
                </a:solidFill>
                <a:latin typeface="Arial"/>
                <a:cs typeface="+mn-cs"/>
              </a:rPr>
              <a:t>Getting To The Real Need!</a:t>
            </a:r>
            <a:endParaRPr lang="en-US" sz="2400" dirty="0">
              <a:solidFill>
                <a:srgbClr val="454548"/>
              </a:solidFill>
              <a:latin typeface="Arial"/>
              <a:cs typeface="+mn-cs"/>
            </a:endParaRPr>
          </a:p>
        </p:txBody>
      </p:sp>
      <p:sp>
        <p:nvSpPr>
          <p:cNvPr id="21" name="TextBox 20"/>
          <p:cNvSpPr txBox="1"/>
          <p:nvPr/>
        </p:nvSpPr>
        <p:spPr>
          <a:xfrm>
            <a:off x="5105400" y="2807732"/>
            <a:ext cx="3675254" cy="2193677"/>
          </a:xfrm>
          <a:prstGeom prst="rect">
            <a:avLst/>
          </a:prstGeom>
          <a:noFill/>
        </p:spPr>
        <p:txBody>
          <a:bodyPr wrap="square" rtlCol="0">
            <a:spAutoFit/>
          </a:bodyPr>
          <a:lstStyle/>
          <a:p>
            <a:pPr defTabSz="914400" fontAlgn="auto">
              <a:lnSpc>
                <a:spcPct val="200000"/>
              </a:lnSpc>
              <a:spcBef>
                <a:spcPts val="0"/>
              </a:spcBef>
              <a:spcAft>
                <a:spcPts val="0"/>
              </a:spcAft>
            </a:pPr>
            <a:r>
              <a:rPr lang="en-US" sz="2400" i="1" dirty="0" smtClean="0">
                <a:solidFill>
                  <a:srgbClr val="454548"/>
                </a:solidFill>
                <a:latin typeface="Arial"/>
                <a:cs typeface="+mn-cs"/>
              </a:rPr>
              <a:t>&lt; Name &gt; you could achieve even greater results if only . . . . . . . . .</a:t>
            </a:r>
            <a:endParaRPr lang="en-US" sz="2400" i="1" dirty="0">
              <a:solidFill>
                <a:srgbClr val="454548"/>
              </a:solidFill>
              <a:latin typeface="Arial"/>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63617"/>
            <a:ext cx="2187130" cy="154699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137114"/>
            <a:ext cx="2103302" cy="1341236"/>
          </a:xfrm>
          <a:prstGeom prst="rect">
            <a:avLst/>
          </a:prstGeom>
        </p:spPr>
      </p:pic>
    </p:spTree>
    <p:extLst>
      <p:ext uri="{BB962C8B-B14F-4D97-AF65-F5344CB8AC3E}">
        <p14:creationId xmlns:p14="http://schemas.microsoft.com/office/powerpoint/2010/main" val="226474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Simplicity!</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00200"/>
            <a:ext cx="3974659" cy="4075709"/>
          </a:xfrm>
          <a:prstGeom prst="rect">
            <a:avLst/>
          </a:prstGeom>
        </p:spPr>
      </p:pic>
      <p:sp>
        <p:nvSpPr>
          <p:cNvPr id="21" name="TextBox 20"/>
          <p:cNvSpPr txBox="1"/>
          <p:nvPr/>
        </p:nvSpPr>
        <p:spPr>
          <a:xfrm>
            <a:off x="5457930" y="2506579"/>
            <a:ext cx="3517459" cy="400110"/>
          </a:xfrm>
          <a:prstGeom prst="rect">
            <a:avLst/>
          </a:prstGeom>
          <a:noFill/>
        </p:spPr>
        <p:txBody>
          <a:bodyPr wrap="square" rtlCol="0">
            <a:spAutoFit/>
          </a:bodyPr>
          <a:lstStyle/>
          <a:p>
            <a:pPr defTabSz="914400"/>
            <a:r>
              <a:rPr lang="en-US" sz="2000" b="1" i="1" dirty="0" smtClean="0">
                <a:solidFill>
                  <a:srgbClr val="FF0000"/>
                </a:solidFill>
                <a:latin typeface="Arial"/>
                <a:cs typeface="Arial" pitchFamily="34" charset="0"/>
              </a:rPr>
              <a:t>Knowledge </a:t>
            </a:r>
            <a:r>
              <a:rPr lang="en-US" sz="2000" i="1" dirty="0" smtClean="0">
                <a:solidFill>
                  <a:srgbClr val="000000"/>
                </a:solidFill>
                <a:latin typeface="Arial"/>
                <a:cs typeface="Arial" pitchFamily="34" charset="0"/>
              </a:rPr>
              <a:t>to acquire?</a:t>
            </a:r>
          </a:p>
        </p:txBody>
      </p:sp>
      <p:sp>
        <p:nvSpPr>
          <p:cNvPr id="22" name="TextBox 21"/>
          <p:cNvSpPr txBox="1"/>
          <p:nvPr/>
        </p:nvSpPr>
        <p:spPr>
          <a:xfrm>
            <a:off x="3962400" y="2906593"/>
            <a:ext cx="723275" cy="1200329"/>
          </a:xfrm>
          <a:prstGeom prst="rect">
            <a:avLst/>
          </a:prstGeom>
          <a:noFill/>
        </p:spPr>
        <p:txBody>
          <a:bodyPr wrap="none" rtlCol="0">
            <a:spAutoFit/>
          </a:bodyPr>
          <a:lstStyle/>
          <a:p>
            <a:pPr defTabSz="914400"/>
            <a:r>
              <a:rPr lang="en-US" sz="7200" dirty="0" smtClean="0">
                <a:solidFill>
                  <a:srgbClr val="000000"/>
                </a:solidFill>
                <a:latin typeface="Arial"/>
                <a:cs typeface="Arial" pitchFamily="34" charset="0"/>
              </a:rPr>
              <a:t>+</a:t>
            </a:r>
            <a:endParaRPr lang="en-US" sz="7200" dirty="0">
              <a:solidFill>
                <a:srgbClr val="000000"/>
              </a:solidFill>
              <a:latin typeface="Arial"/>
              <a:cs typeface="Arial" pitchFamily="34" charset="0"/>
            </a:endParaRPr>
          </a:p>
        </p:txBody>
      </p:sp>
      <p:sp>
        <p:nvSpPr>
          <p:cNvPr id="2" name="TextBox 1"/>
          <p:cNvSpPr txBox="1"/>
          <p:nvPr/>
        </p:nvSpPr>
        <p:spPr>
          <a:xfrm>
            <a:off x="228600" y="1611868"/>
            <a:ext cx="4038600" cy="461665"/>
          </a:xfrm>
          <a:prstGeom prst="rect">
            <a:avLst/>
          </a:prstGeom>
          <a:noFill/>
        </p:spPr>
        <p:txBody>
          <a:bodyPr wrap="square" rtlCol="0">
            <a:spAutoFit/>
          </a:bodyPr>
          <a:lstStyle/>
          <a:p>
            <a:pPr defTabSz="914400" fontAlgn="auto">
              <a:spcBef>
                <a:spcPts val="0"/>
              </a:spcBef>
              <a:spcAft>
                <a:spcPts val="0"/>
              </a:spcAft>
            </a:pPr>
            <a:r>
              <a:rPr lang="en-US" sz="2400" dirty="0" smtClean="0">
                <a:solidFill>
                  <a:srgbClr val="454548"/>
                </a:solidFill>
                <a:latin typeface="Arial"/>
                <a:cs typeface="+mn-cs"/>
              </a:rPr>
              <a:t>Getting To The Real Need!</a:t>
            </a:r>
            <a:endParaRPr lang="en-US" sz="2400" dirty="0">
              <a:solidFill>
                <a:srgbClr val="454548"/>
              </a:solidFill>
              <a:latin typeface="Arial"/>
              <a:cs typeface="+mn-cs"/>
            </a:endParaRPr>
          </a:p>
        </p:txBody>
      </p:sp>
      <p:sp>
        <p:nvSpPr>
          <p:cNvPr id="3" name="TextBox 2"/>
          <p:cNvSpPr txBox="1"/>
          <p:nvPr/>
        </p:nvSpPr>
        <p:spPr>
          <a:xfrm>
            <a:off x="304800" y="2514600"/>
            <a:ext cx="3675254" cy="2193677"/>
          </a:xfrm>
          <a:prstGeom prst="rect">
            <a:avLst/>
          </a:prstGeom>
          <a:noFill/>
        </p:spPr>
        <p:txBody>
          <a:bodyPr wrap="square" rtlCol="0">
            <a:spAutoFit/>
          </a:bodyPr>
          <a:lstStyle/>
          <a:p>
            <a:pPr defTabSz="914400" fontAlgn="auto">
              <a:lnSpc>
                <a:spcPct val="200000"/>
              </a:lnSpc>
              <a:spcBef>
                <a:spcPts val="0"/>
              </a:spcBef>
              <a:spcAft>
                <a:spcPts val="0"/>
              </a:spcAft>
            </a:pPr>
            <a:r>
              <a:rPr lang="en-US" sz="2400" i="1" dirty="0" smtClean="0">
                <a:solidFill>
                  <a:srgbClr val="454548"/>
                </a:solidFill>
                <a:latin typeface="Arial"/>
                <a:cs typeface="+mn-cs"/>
              </a:rPr>
              <a:t>&lt; Name &gt; you could achieve even greater results if only . . . . . . . . .</a:t>
            </a:r>
            <a:endParaRPr lang="en-US" sz="2400" i="1" dirty="0">
              <a:solidFill>
                <a:srgbClr val="454548"/>
              </a:solidFill>
              <a:latin typeface="Arial"/>
              <a:cs typeface="+mn-cs"/>
            </a:endParaRPr>
          </a:p>
        </p:txBody>
      </p:sp>
      <p:sp>
        <p:nvSpPr>
          <p:cNvPr id="26" name="TextBox 25"/>
          <p:cNvSpPr txBox="1"/>
          <p:nvPr/>
        </p:nvSpPr>
        <p:spPr>
          <a:xfrm>
            <a:off x="5397941" y="2895600"/>
            <a:ext cx="3517459" cy="400110"/>
          </a:xfrm>
          <a:prstGeom prst="rect">
            <a:avLst/>
          </a:prstGeom>
          <a:noFill/>
        </p:spPr>
        <p:txBody>
          <a:bodyPr wrap="square" rtlCol="0">
            <a:spAutoFit/>
          </a:bodyPr>
          <a:lstStyle/>
          <a:p>
            <a:pPr defTabSz="914400"/>
            <a:r>
              <a:rPr lang="en-US" sz="2000" b="1" i="1" dirty="0" smtClean="0">
                <a:solidFill>
                  <a:srgbClr val="FF0000"/>
                </a:solidFill>
                <a:latin typeface="Arial"/>
                <a:cs typeface="Arial" pitchFamily="34" charset="0"/>
              </a:rPr>
              <a:t>Skills </a:t>
            </a:r>
            <a:r>
              <a:rPr lang="en-US" sz="2000" i="1" dirty="0" smtClean="0">
                <a:solidFill>
                  <a:srgbClr val="000000"/>
                </a:solidFill>
                <a:latin typeface="Arial"/>
                <a:cs typeface="Arial" pitchFamily="34" charset="0"/>
              </a:rPr>
              <a:t>to strengthen?</a:t>
            </a:r>
          </a:p>
        </p:txBody>
      </p:sp>
      <p:sp>
        <p:nvSpPr>
          <p:cNvPr id="27" name="TextBox 26"/>
          <p:cNvSpPr txBox="1"/>
          <p:nvPr/>
        </p:nvSpPr>
        <p:spPr>
          <a:xfrm>
            <a:off x="5334000" y="3333690"/>
            <a:ext cx="3517459" cy="400110"/>
          </a:xfrm>
          <a:prstGeom prst="rect">
            <a:avLst/>
          </a:prstGeom>
          <a:noFill/>
        </p:spPr>
        <p:txBody>
          <a:bodyPr wrap="square" rtlCol="0">
            <a:spAutoFit/>
          </a:bodyPr>
          <a:lstStyle/>
          <a:p>
            <a:pPr defTabSz="914400"/>
            <a:r>
              <a:rPr lang="en-US" sz="2000" b="1" i="1" dirty="0" smtClean="0">
                <a:solidFill>
                  <a:srgbClr val="FF0000"/>
                </a:solidFill>
                <a:latin typeface="Arial"/>
                <a:cs typeface="Arial" pitchFamily="34" charset="0"/>
              </a:rPr>
              <a:t>Experiences </a:t>
            </a:r>
            <a:r>
              <a:rPr lang="en-US" sz="2000" i="1" dirty="0" smtClean="0">
                <a:solidFill>
                  <a:srgbClr val="000000"/>
                </a:solidFill>
                <a:latin typeface="Arial"/>
                <a:cs typeface="Arial" pitchFamily="34" charset="0"/>
              </a:rPr>
              <a:t>to gain?</a:t>
            </a:r>
          </a:p>
        </p:txBody>
      </p:sp>
      <p:sp>
        <p:nvSpPr>
          <p:cNvPr id="28" name="TextBox 27"/>
          <p:cNvSpPr txBox="1"/>
          <p:nvPr/>
        </p:nvSpPr>
        <p:spPr>
          <a:xfrm>
            <a:off x="5321741" y="3714690"/>
            <a:ext cx="3517459" cy="400110"/>
          </a:xfrm>
          <a:prstGeom prst="rect">
            <a:avLst/>
          </a:prstGeom>
          <a:noFill/>
        </p:spPr>
        <p:txBody>
          <a:bodyPr wrap="square" rtlCol="0">
            <a:spAutoFit/>
          </a:bodyPr>
          <a:lstStyle/>
          <a:p>
            <a:pPr defTabSz="914400"/>
            <a:r>
              <a:rPr lang="en-US" sz="2000" b="1" i="1" dirty="0" smtClean="0">
                <a:solidFill>
                  <a:srgbClr val="FF0000"/>
                </a:solidFill>
                <a:latin typeface="Arial"/>
                <a:cs typeface="Arial" pitchFamily="34" charset="0"/>
              </a:rPr>
              <a:t>Perspectives </a:t>
            </a:r>
            <a:r>
              <a:rPr lang="en-US" sz="2000" i="1" dirty="0" smtClean="0">
                <a:solidFill>
                  <a:srgbClr val="000000"/>
                </a:solidFill>
                <a:latin typeface="Arial"/>
                <a:cs typeface="Arial" pitchFamily="34" charset="0"/>
              </a:rPr>
              <a:t>to broaden?</a:t>
            </a:r>
          </a:p>
        </p:txBody>
      </p:sp>
      <p:sp>
        <p:nvSpPr>
          <p:cNvPr id="29" name="TextBox 28"/>
          <p:cNvSpPr txBox="1"/>
          <p:nvPr/>
        </p:nvSpPr>
        <p:spPr>
          <a:xfrm>
            <a:off x="5257800" y="4095690"/>
            <a:ext cx="3517459" cy="400110"/>
          </a:xfrm>
          <a:prstGeom prst="rect">
            <a:avLst/>
          </a:prstGeom>
          <a:noFill/>
        </p:spPr>
        <p:txBody>
          <a:bodyPr wrap="square" rtlCol="0">
            <a:spAutoFit/>
          </a:bodyPr>
          <a:lstStyle/>
          <a:p>
            <a:pPr defTabSz="914400"/>
            <a:r>
              <a:rPr lang="en-US" sz="2000" b="1" i="1" dirty="0" smtClean="0">
                <a:solidFill>
                  <a:srgbClr val="FF0000"/>
                </a:solidFill>
                <a:latin typeface="Arial"/>
                <a:cs typeface="Arial" pitchFamily="34" charset="0"/>
              </a:rPr>
              <a:t>Qualities </a:t>
            </a:r>
            <a:r>
              <a:rPr lang="en-US" sz="2000" i="1" dirty="0" smtClean="0">
                <a:solidFill>
                  <a:srgbClr val="000000"/>
                </a:solidFill>
                <a:latin typeface="Arial"/>
                <a:cs typeface="Arial" pitchFamily="34" charset="0"/>
              </a:rPr>
              <a:t>to enhance?</a:t>
            </a:r>
          </a:p>
        </p:txBody>
      </p:sp>
      <p:sp>
        <p:nvSpPr>
          <p:cNvPr id="30" name="TextBox 29"/>
          <p:cNvSpPr txBox="1"/>
          <p:nvPr/>
        </p:nvSpPr>
        <p:spPr>
          <a:xfrm>
            <a:off x="5257800" y="4476690"/>
            <a:ext cx="3517459" cy="400110"/>
          </a:xfrm>
          <a:prstGeom prst="rect">
            <a:avLst/>
          </a:prstGeom>
          <a:noFill/>
        </p:spPr>
        <p:txBody>
          <a:bodyPr wrap="square" rtlCol="0">
            <a:spAutoFit/>
          </a:bodyPr>
          <a:lstStyle/>
          <a:p>
            <a:pPr defTabSz="914400"/>
            <a:r>
              <a:rPr lang="en-US" sz="2000" b="1" i="1" dirty="0" smtClean="0">
                <a:solidFill>
                  <a:srgbClr val="FF0000"/>
                </a:solidFill>
                <a:latin typeface="Arial"/>
                <a:cs typeface="Arial" pitchFamily="34" charset="0"/>
              </a:rPr>
              <a:t>Strengths </a:t>
            </a:r>
            <a:r>
              <a:rPr lang="en-US" sz="2000" i="1" dirty="0" smtClean="0">
                <a:solidFill>
                  <a:srgbClr val="000000"/>
                </a:solidFill>
                <a:latin typeface="Arial"/>
                <a:cs typeface="Arial" pitchFamily="34" charset="0"/>
              </a:rPr>
              <a:t>to leverage?</a:t>
            </a:r>
          </a:p>
        </p:txBody>
      </p:sp>
    </p:spTree>
    <p:extLst>
      <p:ext uri="{BB962C8B-B14F-4D97-AF65-F5344CB8AC3E}">
        <p14:creationId xmlns:p14="http://schemas.microsoft.com/office/powerpoint/2010/main" val="328783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4"/>
          <p:cNvSpPr>
            <a:spLocks noGrp="1"/>
          </p:cNvSpPr>
          <p:nvPr>
            <p:ph type="title"/>
          </p:nvPr>
        </p:nvSpPr>
        <p:spPr/>
        <p:txBody>
          <a:bodyPr/>
          <a:lstStyle/>
          <a:p>
            <a:r>
              <a:rPr lang="en-US" sz="3900" dirty="0" smtClean="0"/>
              <a:t>Simplicity!</a:t>
            </a:r>
            <a:endParaRPr lang="en-US" sz="3900" dirty="0">
              <a:solidFill>
                <a:schemeClr val="tx1"/>
              </a:solidFill>
            </a:endParaRPr>
          </a:p>
        </p:txBody>
      </p:sp>
      <p:sp>
        <p:nvSpPr>
          <p:cNvPr id="23" name="Rectangle 6"/>
          <p:cNvSpPr>
            <a:spLocks noGrp="1" noChangeArrowheads="1"/>
          </p:cNvSpPr>
          <p:nvPr>
            <p:ph type="sldNum" sz="quarter" idx="12"/>
          </p:nvPr>
        </p:nvSpPr>
        <p:spPr bwMode="auto">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defTabSz="914283" fontAlgn="auto">
              <a:spcBef>
                <a:spcPts val="0"/>
              </a:spcBef>
              <a:spcAft>
                <a:spcPts val="0"/>
              </a:spcAft>
              <a:defRPr sz="1200" b="1">
                <a:solidFill>
                  <a:srgbClr val="FFFFFF"/>
                </a:solidFill>
                <a:effectLst/>
                <a:latin typeface="Trebuchet MS" pitchFamily="34" charset="0"/>
                <a:cs typeface="+mn-cs"/>
              </a:defRPr>
            </a:lvl1pPr>
          </a:lstStyle>
          <a:p>
            <a:pPr>
              <a:defRPr/>
            </a:pPr>
            <a:r>
              <a:rPr lang="en-US" dirty="0" smtClean="0"/>
              <a:t>1</a:t>
            </a:r>
            <a:endParaRPr lang="en-US" dirty="0"/>
          </a:p>
        </p:txBody>
      </p:sp>
      <p:sp>
        <p:nvSpPr>
          <p:cNvPr id="8" name="Footer Placeholder 3"/>
          <p:cNvSpPr txBox="1">
            <a:spLocks/>
          </p:cNvSpPr>
          <p:nvPr/>
        </p:nvSpPr>
        <p:spPr>
          <a:xfrm>
            <a:off x="439546" y="6289464"/>
            <a:ext cx="3185160" cy="413808"/>
          </a:xfrm>
          <a:prstGeom prst="rect">
            <a:avLst/>
          </a:prstGeom>
        </p:spPr>
        <p:txBody>
          <a:bodyPr/>
          <a:lstStyle/>
          <a:p>
            <a:pPr defTabSz="914400" fontAlgn="auto">
              <a:spcBef>
                <a:spcPts val="0"/>
              </a:spcBef>
              <a:spcAft>
                <a:spcPts val="0"/>
              </a:spcAft>
              <a:defRPr/>
            </a:pPr>
            <a:r>
              <a:rPr lang="en-US" sz="1100" dirty="0" smtClean="0">
                <a:solidFill>
                  <a:srgbClr val="898989"/>
                </a:solidFill>
                <a:latin typeface="Trebuchet MS" pitchFamily="34" charset="0"/>
                <a:cs typeface="+mn-cs"/>
              </a:rPr>
              <a:t>www.profilesinternational.com</a:t>
            </a:r>
            <a:endParaRPr lang="en-US" sz="1100" dirty="0">
              <a:solidFill>
                <a:srgbClr val="898989"/>
              </a:solidFill>
              <a:latin typeface="Trebuchet MS" pitchFamily="34" charset="0"/>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72691"/>
            <a:ext cx="3974659" cy="4075709"/>
          </a:xfrm>
          <a:prstGeom prst="rect">
            <a:avLst/>
          </a:prstGeom>
        </p:spPr>
      </p:pic>
      <p:sp>
        <p:nvSpPr>
          <p:cNvPr id="12" name="TextBox 11"/>
          <p:cNvSpPr txBox="1"/>
          <p:nvPr/>
        </p:nvSpPr>
        <p:spPr>
          <a:xfrm>
            <a:off x="1088571" y="2912342"/>
            <a:ext cx="492443" cy="2308324"/>
          </a:xfrm>
          <a:prstGeom prst="rect">
            <a:avLst/>
          </a:prstGeom>
          <a:noFill/>
        </p:spPr>
        <p:txBody>
          <a:bodyPr wrap="none" rtlCol="0">
            <a:spAutoFit/>
          </a:bodyPr>
          <a:lstStyle/>
          <a:p>
            <a:pPr defTabSz="914400"/>
            <a:r>
              <a:rPr lang="en-US" sz="3600" dirty="0" smtClean="0">
                <a:solidFill>
                  <a:srgbClr val="000000"/>
                </a:solidFill>
                <a:latin typeface="Arial"/>
                <a:cs typeface="Arial" pitchFamily="34" charset="0"/>
              </a:rPr>
              <a:t>K</a:t>
            </a:r>
          </a:p>
          <a:p>
            <a:pPr defTabSz="914400"/>
            <a:endParaRPr lang="en-US" sz="1600" dirty="0">
              <a:solidFill>
                <a:srgbClr val="000000"/>
              </a:solidFill>
              <a:latin typeface="Arial"/>
              <a:cs typeface="Arial" pitchFamily="34" charset="0"/>
            </a:endParaRPr>
          </a:p>
          <a:p>
            <a:pPr defTabSz="914400"/>
            <a:r>
              <a:rPr lang="en-US" sz="3600" dirty="0" smtClean="0">
                <a:solidFill>
                  <a:srgbClr val="000000"/>
                </a:solidFill>
                <a:latin typeface="Arial"/>
                <a:cs typeface="Arial" pitchFamily="34" charset="0"/>
              </a:rPr>
              <a:t>S</a:t>
            </a:r>
          </a:p>
          <a:p>
            <a:pPr defTabSz="914400"/>
            <a:endParaRPr lang="en-US" dirty="0">
              <a:solidFill>
                <a:srgbClr val="000000"/>
              </a:solidFill>
              <a:latin typeface="Arial"/>
              <a:cs typeface="Arial" pitchFamily="34" charset="0"/>
            </a:endParaRPr>
          </a:p>
          <a:p>
            <a:pPr defTabSz="914400"/>
            <a:r>
              <a:rPr lang="en-US" sz="3600" dirty="0" smtClean="0">
                <a:solidFill>
                  <a:srgbClr val="000000"/>
                </a:solidFill>
                <a:latin typeface="Arial"/>
                <a:cs typeface="Arial" pitchFamily="34" charset="0"/>
              </a:rPr>
              <a:t>S</a:t>
            </a:r>
            <a:endParaRPr lang="en-US" sz="3600" dirty="0">
              <a:solidFill>
                <a:srgbClr val="000000"/>
              </a:solidFill>
              <a:latin typeface="Arial"/>
              <a:cs typeface="Arial" pitchFamily="34" charset="0"/>
            </a:endParaRPr>
          </a:p>
        </p:txBody>
      </p:sp>
      <p:sp>
        <p:nvSpPr>
          <p:cNvPr id="13" name="TextBox 12"/>
          <p:cNvSpPr txBox="1"/>
          <p:nvPr/>
        </p:nvSpPr>
        <p:spPr>
          <a:xfrm>
            <a:off x="1427159" y="3860734"/>
            <a:ext cx="1471557" cy="369332"/>
          </a:xfrm>
          <a:prstGeom prst="rect">
            <a:avLst/>
          </a:prstGeom>
          <a:noFill/>
        </p:spPr>
        <p:txBody>
          <a:bodyPr wrap="none" rtlCol="0">
            <a:spAutoFit/>
          </a:bodyPr>
          <a:lstStyle/>
          <a:p>
            <a:pPr defTabSz="914400"/>
            <a:r>
              <a:rPr lang="en-US" dirty="0" smtClean="0">
                <a:solidFill>
                  <a:srgbClr val="000000"/>
                </a:solidFill>
                <a:latin typeface="Arial"/>
                <a:cs typeface="Arial" pitchFamily="34" charset="0"/>
              </a:rPr>
              <a:t>TOP DOING</a:t>
            </a:r>
            <a:endParaRPr lang="en-US" dirty="0">
              <a:solidFill>
                <a:srgbClr val="000000"/>
              </a:solidFill>
              <a:latin typeface="Arial"/>
              <a:cs typeface="Arial" pitchFamily="34" charset="0"/>
            </a:endParaRPr>
          </a:p>
        </p:txBody>
      </p:sp>
      <p:sp>
        <p:nvSpPr>
          <p:cNvPr id="14" name="TextBox 13"/>
          <p:cNvSpPr txBox="1"/>
          <p:nvPr/>
        </p:nvSpPr>
        <p:spPr>
          <a:xfrm>
            <a:off x="1404256" y="3098734"/>
            <a:ext cx="1462901" cy="369332"/>
          </a:xfrm>
          <a:prstGeom prst="rect">
            <a:avLst/>
          </a:prstGeom>
          <a:noFill/>
        </p:spPr>
        <p:txBody>
          <a:bodyPr wrap="none" rtlCol="0">
            <a:spAutoFit/>
          </a:bodyPr>
          <a:lstStyle/>
          <a:p>
            <a:pPr defTabSz="914400"/>
            <a:r>
              <a:rPr lang="en-US" dirty="0" smtClean="0">
                <a:solidFill>
                  <a:srgbClr val="000000"/>
                </a:solidFill>
                <a:latin typeface="Arial"/>
                <a:cs typeface="Arial" pitchFamily="34" charset="0"/>
              </a:rPr>
              <a:t>EEP DOING</a:t>
            </a:r>
            <a:endParaRPr lang="en-US" dirty="0">
              <a:solidFill>
                <a:srgbClr val="000000"/>
              </a:solidFill>
              <a:latin typeface="Arial"/>
              <a:cs typeface="Arial" pitchFamily="34" charset="0"/>
            </a:endParaRPr>
          </a:p>
        </p:txBody>
      </p:sp>
      <p:sp>
        <p:nvSpPr>
          <p:cNvPr id="15" name="TextBox 14"/>
          <p:cNvSpPr txBox="1"/>
          <p:nvPr/>
        </p:nvSpPr>
        <p:spPr>
          <a:xfrm>
            <a:off x="1371600" y="4698934"/>
            <a:ext cx="1582677" cy="369332"/>
          </a:xfrm>
          <a:prstGeom prst="rect">
            <a:avLst/>
          </a:prstGeom>
          <a:noFill/>
        </p:spPr>
        <p:txBody>
          <a:bodyPr wrap="none" rtlCol="0">
            <a:spAutoFit/>
          </a:bodyPr>
          <a:lstStyle/>
          <a:p>
            <a:pPr defTabSz="914400"/>
            <a:r>
              <a:rPr lang="en-US" dirty="0" smtClean="0">
                <a:solidFill>
                  <a:srgbClr val="000000"/>
                </a:solidFill>
                <a:latin typeface="Arial"/>
                <a:cs typeface="Arial" pitchFamily="34" charset="0"/>
              </a:rPr>
              <a:t>TART DOING</a:t>
            </a:r>
            <a:endParaRPr lang="en-US" dirty="0">
              <a:solidFill>
                <a:srgbClr val="000000"/>
              </a:solidFill>
              <a:latin typeface="Arial"/>
              <a:cs typeface="Arial"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884" y="5371481"/>
            <a:ext cx="1912786" cy="42675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682" y="2020266"/>
            <a:ext cx="2262737" cy="164394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061" y="3972662"/>
            <a:ext cx="1653242" cy="197557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2707" y="3972662"/>
            <a:ext cx="1800005" cy="1838303"/>
          </a:xfrm>
          <a:prstGeom prst="rect">
            <a:avLst/>
          </a:prstGeom>
        </p:spPr>
      </p:pic>
      <p:sp>
        <p:nvSpPr>
          <p:cNvPr id="22" name="TextBox 21"/>
          <p:cNvSpPr txBox="1"/>
          <p:nvPr/>
        </p:nvSpPr>
        <p:spPr>
          <a:xfrm>
            <a:off x="278959" y="1167623"/>
            <a:ext cx="8305800" cy="716350"/>
          </a:xfrm>
          <a:prstGeom prst="rect">
            <a:avLst/>
          </a:prstGeom>
          <a:noFill/>
        </p:spPr>
        <p:txBody>
          <a:bodyPr wrap="square" rtlCol="0">
            <a:spAutoFit/>
          </a:bodyPr>
          <a:lstStyle/>
          <a:p>
            <a:pPr defTabSz="914400" fontAlgn="auto">
              <a:lnSpc>
                <a:spcPct val="200000"/>
              </a:lnSpc>
              <a:spcBef>
                <a:spcPts val="0"/>
              </a:spcBef>
              <a:spcAft>
                <a:spcPts val="0"/>
              </a:spcAft>
            </a:pPr>
            <a:r>
              <a:rPr lang="en-US" sz="2400" i="1" dirty="0" smtClean="0">
                <a:solidFill>
                  <a:srgbClr val="454548"/>
                </a:solidFill>
                <a:latin typeface="Arial"/>
                <a:cs typeface="+mn-cs"/>
              </a:rPr>
              <a:t>&lt; Name &gt; you could achieve even greater results if only . . . </a:t>
            </a:r>
            <a:endParaRPr lang="en-US" sz="2400" i="1" dirty="0">
              <a:solidFill>
                <a:srgbClr val="454548"/>
              </a:solidFill>
              <a:latin typeface="Arial"/>
              <a:cs typeface="+mn-cs"/>
            </a:endParaRPr>
          </a:p>
        </p:txBody>
      </p:sp>
    </p:spTree>
    <p:extLst>
      <p:ext uri="{BB962C8B-B14F-4D97-AF65-F5344CB8AC3E}">
        <p14:creationId xmlns:p14="http://schemas.microsoft.com/office/powerpoint/2010/main" val="1194505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 Marketing Theme">
  <a:themeElements>
    <a:clrScheme name="Custom 2">
      <a:dk1>
        <a:srgbClr val="FFFFFF"/>
      </a:dk1>
      <a:lt1>
        <a:srgbClr val="FFFFFF"/>
      </a:lt1>
      <a:dk2>
        <a:srgbClr val="454548"/>
      </a:dk2>
      <a:lt2>
        <a:srgbClr val="00859E"/>
      </a:lt2>
      <a:accent1>
        <a:srgbClr val="009DC8"/>
      </a:accent1>
      <a:accent2>
        <a:srgbClr val="58595B"/>
      </a:accent2>
      <a:accent3>
        <a:srgbClr val="FFFFFF"/>
      </a:accent3>
      <a:accent4>
        <a:srgbClr val="FFFFFF"/>
      </a:accent4>
      <a:accent5>
        <a:srgbClr val="FFFFFF"/>
      </a:accent5>
      <a:accent6>
        <a:srgbClr val="FFFFFF"/>
      </a:accent6>
      <a:hlink>
        <a:srgbClr val="009DC8"/>
      </a:hlink>
      <a:folHlink>
        <a:srgbClr val="009DC8"/>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E48422-76D8-42A0-8D25-9DA340736532}"/>
</file>

<file path=customXml/itemProps2.xml><?xml version="1.0" encoding="utf-8"?>
<ds:datastoreItem xmlns:ds="http://schemas.openxmlformats.org/officeDocument/2006/customXml" ds:itemID="{CC5AC2D2-8CA8-45A2-8C9C-EACD5502F6B9}"/>
</file>

<file path=docProps/app.xml><?xml version="1.0" encoding="utf-8"?>
<Properties xmlns="http://schemas.openxmlformats.org/officeDocument/2006/extended-properties" xmlns:vt="http://schemas.openxmlformats.org/officeDocument/2006/docPropsVTypes">
  <TotalTime>0</TotalTime>
  <Words>3216</Words>
  <Application>Microsoft Office PowerPoint</Application>
  <PresentationFormat>画面に合わせる (4:3)</PresentationFormat>
  <Paragraphs>624</Paragraphs>
  <Slides>34</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34</vt:i4>
      </vt:variant>
    </vt:vector>
  </HeadingPairs>
  <TitlesOfParts>
    <vt:vector size="46" baseType="lpstr">
      <vt:lpstr>Tw Cen MT</vt:lpstr>
      <vt:lpstr>Calibri</vt:lpstr>
      <vt:lpstr>Wingdings</vt:lpstr>
      <vt:lpstr>Georgia</vt:lpstr>
      <vt:lpstr>Helvetica</vt:lpstr>
      <vt:lpstr>Times New Roman</vt:lpstr>
      <vt:lpstr>Arial</vt:lpstr>
      <vt:lpstr>Trebuchet MS</vt:lpstr>
      <vt:lpstr>ＭＳ Ｐゴシック</vt:lpstr>
      <vt:lpstr>デザインの設定</vt:lpstr>
      <vt:lpstr>PI Marketing Theme</vt:lpstr>
      <vt:lpstr>Office Theme</vt:lpstr>
      <vt:lpstr>Creating a Leadership Development Plan</vt:lpstr>
      <vt:lpstr>Objectives</vt:lpstr>
      <vt:lpstr>Introduction</vt:lpstr>
      <vt:lpstr>Introduction</vt:lpstr>
      <vt:lpstr>Introduction</vt:lpstr>
      <vt:lpstr>Introduction</vt:lpstr>
      <vt:lpstr>Simplicity!</vt:lpstr>
      <vt:lpstr>Simplicity!</vt:lpstr>
      <vt:lpstr>Simplicity!</vt:lpstr>
      <vt:lpstr>PowerPoint プレゼンテーション</vt:lpstr>
      <vt:lpstr>Complexity</vt:lpstr>
      <vt:lpstr>How Do Leaders Develop?</vt:lpstr>
      <vt:lpstr>How Do Leaders Develop?</vt:lpstr>
      <vt:lpstr>Meet Ron Sample</vt:lpstr>
      <vt:lpstr>PowerPoint プレゼンテーション</vt:lpstr>
      <vt:lpstr>How Do Leaders Develop?</vt:lpstr>
      <vt:lpstr>On-The-Job Development Process</vt:lpstr>
      <vt:lpstr>Types of Development Plans</vt:lpstr>
      <vt:lpstr>Drafting An Action Memo</vt:lpstr>
      <vt:lpstr>Drafting An Action Memo</vt:lpstr>
      <vt:lpstr>Types of Development Plans</vt:lpstr>
      <vt:lpstr>CheckPoint360 Actionable Data</vt:lpstr>
      <vt:lpstr>CheckPoint360 Actionable Data</vt:lpstr>
      <vt:lpstr>CheckPoint360 Actionable Data</vt:lpstr>
      <vt:lpstr>CheckPoint360 Actionable Data</vt:lpstr>
      <vt:lpstr>ProfileXT Actionable Data</vt:lpstr>
      <vt:lpstr>ProfileXT Actionable Data</vt:lpstr>
      <vt:lpstr>ProfileXT Actionable Data</vt:lpstr>
      <vt:lpstr>ProfileXT Actionable Data</vt:lpstr>
      <vt:lpstr>ProfileXT Actionable Data</vt:lpstr>
      <vt:lpstr>Leadership Development Process</vt:lpstr>
      <vt:lpstr>PowerPoint プレゼンテーション</vt:lpstr>
      <vt:lpstr>PowerPoint プレゼンテーション</vt:lpstr>
      <vt:lpstr>Simplicity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2015-04-01T01:10:53Z</dcterms:created>
  <dcterms:modified xsi:type="dcterms:W3CDTF">2015-04-01T01:11:45Z</dcterms:modified>
</cp:coreProperties>
</file>