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6" r:id="rId4"/>
    <p:sldMasterId id="2147483740" r:id="rId5"/>
    <p:sldMasterId id="2147483774" r:id="rId6"/>
    <p:sldMasterId id="2147483791" r:id="rId7"/>
    <p:sldMasterId id="2147483816" r:id="rId8"/>
    <p:sldMasterId id="2147483869" r:id="rId9"/>
    <p:sldMasterId id="2147483881" r:id="rId10"/>
    <p:sldMasterId id="2147483894" r:id="rId11"/>
  </p:sldMasterIdLst>
  <p:notesMasterIdLst>
    <p:notesMasterId r:id="rId26"/>
  </p:notesMasterIdLst>
  <p:handoutMasterIdLst>
    <p:handoutMasterId r:id="rId27"/>
  </p:handoutMasterIdLst>
  <p:sldIdLst>
    <p:sldId id="490" r:id="rId12"/>
    <p:sldId id="491" r:id="rId13"/>
    <p:sldId id="492" r:id="rId14"/>
    <p:sldId id="493" r:id="rId15"/>
    <p:sldId id="494" r:id="rId16"/>
    <p:sldId id="495" r:id="rId17"/>
    <p:sldId id="496" r:id="rId18"/>
    <p:sldId id="497" r:id="rId19"/>
    <p:sldId id="498" r:id="rId20"/>
    <p:sldId id="499" r:id="rId21"/>
    <p:sldId id="500" r:id="rId22"/>
    <p:sldId id="501" r:id="rId23"/>
    <p:sldId id="502" r:id="rId24"/>
    <p:sldId id="503" r:id="rId25"/>
  </p:sldIdLst>
  <p:sldSz cx="9144000" cy="6858000" type="screen4x3"/>
  <p:notesSz cx="6807200" cy="9939338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88888"/>
    <a:srgbClr val="FFFFCC"/>
    <a:srgbClr val="FF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C5068E2-AB07-41CD-A41F-9DB0F785C3AC}" v="15" dt="2023-08-20T02:37:27.6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42" autoAdjust="0"/>
    <p:restoredTop sz="87936" autoAdjust="0"/>
  </p:normalViewPr>
  <p:slideViewPr>
    <p:cSldViewPr>
      <p:cViewPr varScale="1">
        <p:scale>
          <a:sx n="55" d="100"/>
          <a:sy n="55" d="100"/>
        </p:scale>
        <p:origin x="138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3.xml"/><Relationship Id="rId32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bato Sae" userId="0934a294-dc0d-4d75-bef4-0f9bd6b42337" providerId="ADAL" clId="{8C5068E2-AB07-41CD-A41F-9DB0F785C3AC}"/>
    <pc:docChg chg="undo custSel modSld">
      <pc:chgData name="Ebato Sae" userId="0934a294-dc0d-4d75-bef4-0f9bd6b42337" providerId="ADAL" clId="{8C5068E2-AB07-41CD-A41F-9DB0F785C3AC}" dt="2023-08-20T02:37:27.646" v="21"/>
      <pc:docMkLst>
        <pc:docMk/>
      </pc:docMkLst>
      <pc:sldChg chg="addSp modSp mod">
        <pc:chgData name="Ebato Sae" userId="0934a294-dc0d-4d75-bef4-0f9bd6b42337" providerId="ADAL" clId="{8C5068E2-AB07-41CD-A41F-9DB0F785C3AC}" dt="2023-08-20T02:36:31.243" v="8" actId="1076"/>
        <pc:sldMkLst>
          <pc:docMk/>
          <pc:sldMk cId="2319491610" sldId="491"/>
        </pc:sldMkLst>
        <pc:spChg chg="add mod">
          <ac:chgData name="Ebato Sae" userId="0934a294-dc0d-4d75-bef4-0f9bd6b42337" providerId="ADAL" clId="{8C5068E2-AB07-41CD-A41F-9DB0F785C3AC}" dt="2023-08-20T02:36:31.243" v="8" actId="1076"/>
          <ac:spMkLst>
            <pc:docMk/>
            <pc:sldMk cId="2319491610" sldId="491"/>
            <ac:spMk id="4" creationId="{95224B85-4C88-3A70-6E03-AB47B7718FB4}"/>
          </ac:spMkLst>
        </pc:spChg>
        <pc:spChg chg="mod">
          <ac:chgData name="Ebato Sae" userId="0934a294-dc0d-4d75-bef4-0f9bd6b42337" providerId="ADAL" clId="{8C5068E2-AB07-41CD-A41F-9DB0F785C3AC}" dt="2023-08-20T02:35:53.659" v="1"/>
          <ac:spMkLst>
            <pc:docMk/>
            <pc:sldMk cId="2319491610" sldId="491"/>
            <ac:spMk id="5" creationId="{00000000-0000-0000-0000-000000000000}"/>
          </ac:spMkLst>
        </pc:spChg>
      </pc:sldChg>
      <pc:sldChg chg="addSp modSp">
        <pc:chgData name="Ebato Sae" userId="0934a294-dc0d-4d75-bef4-0f9bd6b42337" providerId="ADAL" clId="{8C5068E2-AB07-41CD-A41F-9DB0F785C3AC}" dt="2023-08-20T02:36:38.946" v="9"/>
        <pc:sldMkLst>
          <pc:docMk/>
          <pc:sldMk cId="2782381006" sldId="492"/>
        </pc:sldMkLst>
        <pc:spChg chg="add mod">
          <ac:chgData name="Ebato Sae" userId="0934a294-dc0d-4d75-bef4-0f9bd6b42337" providerId="ADAL" clId="{8C5068E2-AB07-41CD-A41F-9DB0F785C3AC}" dt="2023-08-20T02:36:38.946" v="9"/>
          <ac:spMkLst>
            <pc:docMk/>
            <pc:sldMk cId="2782381006" sldId="492"/>
            <ac:spMk id="4" creationId="{A225D3EA-0105-C66C-7842-C3D68548A628}"/>
          </ac:spMkLst>
        </pc:spChg>
      </pc:sldChg>
      <pc:sldChg chg="addSp modSp mod">
        <pc:chgData name="Ebato Sae" userId="0934a294-dc0d-4d75-bef4-0f9bd6b42337" providerId="ADAL" clId="{8C5068E2-AB07-41CD-A41F-9DB0F785C3AC}" dt="2023-08-20T02:36:44.229" v="11" actId="1036"/>
        <pc:sldMkLst>
          <pc:docMk/>
          <pc:sldMk cId="860807954" sldId="493"/>
        </pc:sldMkLst>
        <pc:spChg chg="add mod">
          <ac:chgData name="Ebato Sae" userId="0934a294-dc0d-4d75-bef4-0f9bd6b42337" providerId="ADAL" clId="{8C5068E2-AB07-41CD-A41F-9DB0F785C3AC}" dt="2023-08-20T02:36:44.229" v="11" actId="1036"/>
          <ac:spMkLst>
            <pc:docMk/>
            <pc:sldMk cId="860807954" sldId="493"/>
            <ac:spMk id="3" creationId="{629B98DA-32E9-1004-36AF-0F2061289B81}"/>
          </ac:spMkLst>
        </pc:spChg>
      </pc:sldChg>
      <pc:sldChg chg="addSp modSp">
        <pc:chgData name="Ebato Sae" userId="0934a294-dc0d-4d75-bef4-0f9bd6b42337" providerId="ADAL" clId="{8C5068E2-AB07-41CD-A41F-9DB0F785C3AC}" dt="2023-08-20T02:36:52.479" v="12"/>
        <pc:sldMkLst>
          <pc:docMk/>
          <pc:sldMk cId="175551854" sldId="494"/>
        </pc:sldMkLst>
        <pc:spChg chg="add mod">
          <ac:chgData name="Ebato Sae" userId="0934a294-dc0d-4d75-bef4-0f9bd6b42337" providerId="ADAL" clId="{8C5068E2-AB07-41CD-A41F-9DB0F785C3AC}" dt="2023-08-20T02:36:52.479" v="12"/>
          <ac:spMkLst>
            <pc:docMk/>
            <pc:sldMk cId="175551854" sldId="494"/>
            <ac:spMk id="6" creationId="{82B654FB-882F-8BA6-04A0-9B6717EADE4D}"/>
          </ac:spMkLst>
        </pc:spChg>
      </pc:sldChg>
      <pc:sldChg chg="addSp modSp">
        <pc:chgData name="Ebato Sae" userId="0934a294-dc0d-4d75-bef4-0f9bd6b42337" providerId="ADAL" clId="{8C5068E2-AB07-41CD-A41F-9DB0F785C3AC}" dt="2023-08-20T02:36:57.190" v="13"/>
        <pc:sldMkLst>
          <pc:docMk/>
          <pc:sldMk cId="4193655471" sldId="495"/>
        </pc:sldMkLst>
        <pc:spChg chg="add mod">
          <ac:chgData name="Ebato Sae" userId="0934a294-dc0d-4d75-bef4-0f9bd6b42337" providerId="ADAL" clId="{8C5068E2-AB07-41CD-A41F-9DB0F785C3AC}" dt="2023-08-20T02:36:57.190" v="13"/>
          <ac:spMkLst>
            <pc:docMk/>
            <pc:sldMk cId="4193655471" sldId="495"/>
            <ac:spMk id="5" creationId="{3E99917A-9D60-0B9D-7128-91A9BED5C9D8}"/>
          </ac:spMkLst>
        </pc:spChg>
      </pc:sldChg>
      <pc:sldChg chg="addSp modSp">
        <pc:chgData name="Ebato Sae" userId="0934a294-dc0d-4d75-bef4-0f9bd6b42337" providerId="ADAL" clId="{8C5068E2-AB07-41CD-A41F-9DB0F785C3AC}" dt="2023-08-20T02:37:00.200" v="14"/>
        <pc:sldMkLst>
          <pc:docMk/>
          <pc:sldMk cId="3624428089" sldId="496"/>
        </pc:sldMkLst>
        <pc:spChg chg="add mod">
          <ac:chgData name="Ebato Sae" userId="0934a294-dc0d-4d75-bef4-0f9bd6b42337" providerId="ADAL" clId="{8C5068E2-AB07-41CD-A41F-9DB0F785C3AC}" dt="2023-08-20T02:37:00.200" v="14"/>
          <ac:spMkLst>
            <pc:docMk/>
            <pc:sldMk cId="3624428089" sldId="496"/>
            <ac:spMk id="2" creationId="{623C0BB7-7D6E-C503-8B9A-236B0CAD97BA}"/>
          </ac:spMkLst>
        </pc:spChg>
      </pc:sldChg>
      <pc:sldChg chg="addSp modSp">
        <pc:chgData name="Ebato Sae" userId="0934a294-dc0d-4d75-bef4-0f9bd6b42337" providerId="ADAL" clId="{8C5068E2-AB07-41CD-A41F-9DB0F785C3AC}" dt="2023-08-20T02:37:03.670" v="15"/>
        <pc:sldMkLst>
          <pc:docMk/>
          <pc:sldMk cId="3480928204" sldId="497"/>
        </pc:sldMkLst>
        <pc:spChg chg="add mod">
          <ac:chgData name="Ebato Sae" userId="0934a294-dc0d-4d75-bef4-0f9bd6b42337" providerId="ADAL" clId="{8C5068E2-AB07-41CD-A41F-9DB0F785C3AC}" dt="2023-08-20T02:37:03.670" v="15"/>
          <ac:spMkLst>
            <pc:docMk/>
            <pc:sldMk cId="3480928204" sldId="497"/>
            <ac:spMk id="2" creationId="{3A818296-0E82-5B2C-3DD8-2CCFB3D60EA5}"/>
          </ac:spMkLst>
        </pc:spChg>
      </pc:sldChg>
      <pc:sldChg chg="addSp modSp">
        <pc:chgData name="Ebato Sae" userId="0934a294-dc0d-4d75-bef4-0f9bd6b42337" providerId="ADAL" clId="{8C5068E2-AB07-41CD-A41F-9DB0F785C3AC}" dt="2023-08-20T02:37:06.447" v="16"/>
        <pc:sldMkLst>
          <pc:docMk/>
          <pc:sldMk cId="3939507300" sldId="498"/>
        </pc:sldMkLst>
        <pc:spChg chg="add mod">
          <ac:chgData name="Ebato Sae" userId="0934a294-dc0d-4d75-bef4-0f9bd6b42337" providerId="ADAL" clId="{8C5068E2-AB07-41CD-A41F-9DB0F785C3AC}" dt="2023-08-20T02:37:06.447" v="16"/>
          <ac:spMkLst>
            <pc:docMk/>
            <pc:sldMk cId="3939507300" sldId="498"/>
            <ac:spMk id="5" creationId="{D8266EDA-AC91-1E62-289B-5436DCB063D2}"/>
          </ac:spMkLst>
        </pc:spChg>
      </pc:sldChg>
      <pc:sldChg chg="addSp modSp">
        <pc:chgData name="Ebato Sae" userId="0934a294-dc0d-4d75-bef4-0f9bd6b42337" providerId="ADAL" clId="{8C5068E2-AB07-41CD-A41F-9DB0F785C3AC}" dt="2023-08-20T02:37:10.049" v="17"/>
        <pc:sldMkLst>
          <pc:docMk/>
          <pc:sldMk cId="1404751618" sldId="499"/>
        </pc:sldMkLst>
        <pc:spChg chg="add mod">
          <ac:chgData name="Ebato Sae" userId="0934a294-dc0d-4d75-bef4-0f9bd6b42337" providerId="ADAL" clId="{8C5068E2-AB07-41CD-A41F-9DB0F785C3AC}" dt="2023-08-20T02:37:10.049" v="17"/>
          <ac:spMkLst>
            <pc:docMk/>
            <pc:sldMk cId="1404751618" sldId="499"/>
            <ac:spMk id="5" creationId="{6866CD5E-E986-19F2-6496-EDDA8D3BA6A8}"/>
          </ac:spMkLst>
        </pc:spChg>
      </pc:sldChg>
      <pc:sldChg chg="addSp modSp">
        <pc:chgData name="Ebato Sae" userId="0934a294-dc0d-4d75-bef4-0f9bd6b42337" providerId="ADAL" clId="{8C5068E2-AB07-41CD-A41F-9DB0F785C3AC}" dt="2023-08-20T02:37:13.621" v="18"/>
        <pc:sldMkLst>
          <pc:docMk/>
          <pc:sldMk cId="3683149811" sldId="500"/>
        </pc:sldMkLst>
        <pc:spChg chg="add mod">
          <ac:chgData name="Ebato Sae" userId="0934a294-dc0d-4d75-bef4-0f9bd6b42337" providerId="ADAL" clId="{8C5068E2-AB07-41CD-A41F-9DB0F785C3AC}" dt="2023-08-20T02:37:13.621" v="18"/>
          <ac:spMkLst>
            <pc:docMk/>
            <pc:sldMk cId="3683149811" sldId="500"/>
            <ac:spMk id="5" creationId="{15DD76A1-110C-A79D-FF1F-A4CEC332A5EC}"/>
          </ac:spMkLst>
        </pc:spChg>
      </pc:sldChg>
      <pc:sldChg chg="addSp modSp">
        <pc:chgData name="Ebato Sae" userId="0934a294-dc0d-4d75-bef4-0f9bd6b42337" providerId="ADAL" clId="{8C5068E2-AB07-41CD-A41F-9DB0F785C3AC}" dt="2023-08-20T02:37:18.144" v="19"/>
        <pc:sldMkLst>
          <pc:docMk/>
          <pc:sldMk cId="3509729036" sldId="501"/>
        </pc:sldMkLst>
        <pc:spChg chg="add mod">
          <ac:chgData name="Ebato Sae" userId="0934a294-dc0d-4d75-bef4-0f9bd6b42337" providerId="ADAL" clId="{8C5068E2-AB07-41CD-A41F-9DB0F785C3AC}" dt="2023-08-20T02:37:18.144" v="19"/>
          <ac:spMkLst>
            <pc:docMk/>
            <pc:sldMk cId="3509729036" sldId="501"/>
            <ac:spMk id="3" creationId="{5CEC83EA-C6A9-CEF7-889A-5172BB9B43A3}"/>
          </ac:spMkLst>
        </pc:spChg>
      </pc:sldChg>
      <pc:sldChg chg="addSp modSp">
        <pc:chgData name="Ebato Sae" userId="0934a294-dc0d-4d75-bef4-0f9bd6b42337" providerId="ADAL" clId="{8C5068E2-AB07-41CD-A41F-9DB0F785C3AC}" dt="2023-08-20T02:37:21.723" v="20"/>
        <pc:sldMkLst>
          <pc:docMk/>
          <pc:sldMk cId="500728891" sldId="502"/>
        </pc:sldMkLst>
        <pc:spChg chg="add mod">
          <ac:chgData name="Ebato Sae" userId="0934a294-dc0d-4d75-bef4-0f9bd6b42337" providerId="ADAL" clId="{8C5068E2-AB07-41CD-A41F-9DB0F785C3AC}" dt="2023-08-20T02:37:21.723" v="20"/>
          <ac:spMkLst>
            <pc:docMk/>
            <pc:sldMk cId="500728891" sldId="502"/>
            <ac:spMk id="5" creationId="{ED53D616-3714-A8F2-AFA0-AC165F4D36CD}"/>
          </ac:spMkLst>
        </pc:spChg>
      </pc:sldChg>
      <pc:sldChg chg="addSp modSp">
        <pc:chgData name="Ebato Sae" userId="0934a294-dc0d-4d75-bef4-0f9bd6b42337" providerId="ADAL" clId="{8C5068E2-AB07-41CD-A41F-9DB0F785C3AC}" dt="2023-08-20T02:37:27.646" v="21"/>
        <pc:sldMkLst>
          <pc:docMk/>
          <pc:sldMk cId="3041182972" sldId="503"/>
        </pc:sldMkLst>
        <pc:spChg chg="add mod">
          <ac:chgData name="Ebato Sae" userId="0934a294-dc0d-4d75-bef4-0f9bd6b42337" providerId="ADAL" clId="{8C5068E2-AB07-41CD-A41F-9DB0F785C3AC}" dt="2023-08-20T02:37:27.646" v="21"/>
          <ac:spMkLst>
            <pc:docMk/>
            <pc:sldMk cId="3041182972" sldId="503"/>
            <ac:spMk id="4" creationId="{4F2907C8-B9CB-E4FD-CAE7-08C5216F172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1E197-7631-407B-BF27-7552059404E1}" type="datetimeFigureOut">
              <a:rPr kumimoji="1" lang="ja-JP" altLang="en-US" smtClean="0"/>
              <a:t>2023/8/20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331473-2239-4442-B3B5-E37D2A765B3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370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55837" y="0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920750" y="746125"/>
            <a:ext cx="4965700" cy="37258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0720" y="4721185"/>
            <a:ext cx="5445760" cy="44727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55837" y="9440646"/>
            <a:ext cx="2949787" cy="4969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4994655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20750" y="746125"/>
            <a:ext cx="4965700" cy="3725863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2813" fontAlgn="base">
              <a:spcBef>
                <a:spcPct val="0"/>
              </a:spcBef>
              <a:spcAft>
                <a:spcPct val="0"/>
              </a:spcAft>
            </a:pPr>
            <a:fld id="{B12A2BEA-4B02-49EB-B122-F689204EFE7E}" type="slidenum">
              <a:rPr lang="en-US" altLang="ja-JP">
                <a:solidFill>
                  <a:prstClr val="black"/>
                </a:solidFill>
                <a:latin typeface="Calibri"/>
              </a:rPr>
              <a:pPr defTabSz="91281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ja-JP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6214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0" y="746125"/>
            <a:ext cx="496570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7D8837-03FD-4C12-92B7-DF90A0148C4F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7037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0.jpe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5.png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iicorp.org\commons\Corp_Marketing\Team Member's Folders\Ruben\Hiring Smart\Template_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\\piicorp.org\commons\_Custom\Marketing_Media\Images\Branding\Profiles Logos\_White Logos\PI_white-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29338"/>
            <a:ext cx="23368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3429000"/>
            <a:ext cx="5181600" cy="1066800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30525" y="4724400"/>
            <a:ext cx="5984875" cy="838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92900"/>
            <a:ext cx="1905000" cy="165100"/>
          </a:xfrm>
        </p:spPr>
        <p:txBody>
          <a:bodyPr/>
          <a:lstStyle>
            <a:lvl1pPr>
              <a:defRPr sz="1100">
                <a:solidFill>
                  <a:srgbClr val="1F474F"/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>
                <a:solidFill>
                  <a:srgbClr val="1F474F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 smtClean="0">
                <a:solidFill>
                  <a:srgbClr val="1F474F"/>
                </a:solidFill>
              </a:defRPr>
            </a:lvl1pPr>
          </a:lstStyle>
          <a:p>
            <a:pPr>
              <a:defRPr/>
            </a:pPr>
            <a:fld id="{C3141B8D-7CFE-4048-8404-8A0A45B9870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859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B36902-2C07-4538-8E2A-872DC34965F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557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76200"/>
            <a:ext cx="186690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76200"/>
            <a:ext cx="544830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34AFC0-F514-48FB-818C-1DA5E391CF2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843624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140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piicorp.org\commons\Corp_Marketing\Marketing Campaigns 2009\PIOutlook\PIOutlook Graphics\PI countries+man-gr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36525"/>
            <a:ext cx="9517063" cy="708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\\piicorp.org\commons\Corp_Marketing\Marketing Campaigns 2009\PIOutlook\PIOutlook Graphics\Profiles countries on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8"/>
          <a:stretch>
            <a:fillRect/>
          </a:stretch>
        </p:blipFill>
        <p:spPr bwMode="auto">
          <a:xfrm>
            <a:off x="2940050" y="3189288"/>
            <a:ext cx="6203950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911225" y="4279900"/>
            <a:ext cx="2603500" cy="419100"/>
          </a:xfrm>
          <a:prstGeom prst="rect">
            <a:avLst/>
          </a:prstGeom>
          <a:noFill/>
          <a:ln>
            <a:noFill/>
          </a:ln>
        </p:spPr>
        <p:txBody>
          <a:bodyPr lIns="0" tIns="45704" rIns="91407" bIns="45704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800" b="1" kern="1200">
                <a:solidFill>
                  <a:srgbClr val="C00000"/>
                </a:solidFill>
                <a:latin typeface="Helvetica" pitchFamily="34" charset="0"/>
              </a:rPr>
              <a:t>Contact Us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11225" y="4699000"/>
            <a:ext cx="2603500" cy="309563"/>
          </a:xfrm>
          <a:prstGeom prst="rect">
            <a:avLst/>
          </a:prstGeom>
          <a:noFill/>
          <a:ln>
            <a:noFill/>
          </a:ln>
        </p:spPr>
        <p:txBody>
          <a:bodyPr lIns="0" tIns="45704" rIns="91407" bIns="45704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b="1" kern="1200">
                <a:solidFill>
                  <a:srgbClr val="000000"/>
                </a:solidFill>
                <a:latin typeface="Helvetica" pitchFamily="34" charset="0"/>
              </a:rPr>
              <a:t>Profiles International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457200" y="6356350"/>
            <a:ext cx="2895600" cy="365125"/>
          </a:xfrm>
          <a:prstGeom prst="rect">
            <a:avLst/>
          </a:prstGeom>
        </p:spPr>
        <p:txBody>
          <a:bodyPr lIns="82039" tIns="41020" rIns="82039" bIns="41020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000" kern="1200">
              <a:solidFill>
                <a:srgbClr val="898989"/>
              </a:solidFill>
              <a:latin typeface="Helvetica" pitchFamily="34" charset="0"/>
              <a:ea typeface="ＭＳ Ｐゴシック" pitchFamily="50" charset="-128"/>
            </a:endParaRPr>
          </a:p>
        </p:txBody>
      </p:sp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457200" y="6445250"/>
            <a:ext cx="2936875" cy="206375"/>
          </a:xfrm>
          <a:prstGeom prst="rect">
            <a:avLst/>
          </a:prstGeom>
          <a:noFill/>
          <a:ln>
            <a:noFill/>
          </a:ln>
        </p:spPr>
        <p:txBody>
          <a:bodyPr lIns="82039" tIns="41020" rIns="82039" bIns="4102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800" kern="1200">
                <a:solidFill>
                  <a:srgbClr val="898989"/>
                </a:solidFill>
                <a:latin typeface="Helvetica" pitchFamily="34" charset="0"/>
              </a:rPr>
              <a:t>©2009 Profiles International, Inc. All rights reserved.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911225" y="1339850"/>
            <a:ext cx="7485063" cy="557213"/>
          </a:xfrm>
          <a:prstGeom prst="rect">
            <a:avLst/>
          </a:prstGeom>
          <a:noFill/>
          <a:ln>
            <a:noFill/>
          </a:ln>
        </p:spPr>
        <p:txBody>
          <a:bodyPr lIns="0" tIns="45704" rIns="91407" bIns="45704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kumimoji="0" lang="en-US" altLang="ja-JP" sz="2000" kern="1200">
                <a:solidFill>
                  <a:srgbClr val="2A65AC"/>
                </a:solidFill>
                <a:latin typeface="Helvetica" pitchFamily="34" charset="0"/>
              </a:rPr>
              <a:t>Profiles International – Who We Are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911225" y="2011363"/>
            <a:ext cx="762635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45698" rIns="91397" bIns="45698"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kern="120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Profiles International helps organizations worldwide create high-performing workforces.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sz="1100" kern="1200">
              <a:solidFill>
                <a:srgbClr val="000000"/>
              </a:solidFill>
              <a:latin typeface="Calibri" pitchFamily="34" charset="0"/>
              <a:ea typeface="ＭＳ Ｐゴシック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kern="120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Through our comprehensive employment assessments and innovative talent management solutions, our clients gain a competitive advantage by selecting the right people and managing them to their full potential.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kern="1200">
              <a:solidFill>
                <a:srgbClr val="000000"/>
              </a:solidFill>
              <a:latin typeface="Calibri" pitchFamily="34" charset="0"/>
              <a:ea typeface="ＭＳ Ｐゴシック" pitchFamily="50" charset="-128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kern="1200">
                <a:solidFill>
                  <a:srgbClr val="2A65AC"/>
                </a:solidFill>
                <a:latin typeface="Helvetica" pitchFamily="34" charset="0"/>
                <a:ea typeface="ＭＳ Ｐゴシック" pitchFamily="50" charset="-128"/>
              </a:rPr>
              <a:t>Where We Are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kern="120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Profiles serves 122 countries </a:t>
            </a:r>
            <a:br>
              <a:rPr lang="en-US" altLang="ja-JP" kern="120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</a:br>
            <a:r>
              <a:rPr lang="en-US" altLang="ja-JP" kern="120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around the globe and has </a:t>
            </a:r>
            <a:br>
              <a:rPr lang="en-US" altLang="ja-JP" kern="120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</a:br>
            <a:r>
              <a:rPr lang="en-US" altLang="ja-JP" kern="1200">
                <a:solidFill>
                  <a:srgbClr val="000000"/>
                </a:solidFill>
                <a:latin typeface="Calibri" pitchFamily="34" charset="0"/>
                <a:ea typeface="ＭＳ Ｐゴシック" pitchFamily="50" charset="-128"/>
              </a:rPr>
              <a:t>material in 32 languages.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3"/>
          </p:nvPr>
        </p:nvSpPr>
        <p:spPr>
          <a:xfrm>
            <a:off x="910442" y="5010258"/>
            <a:ext cx="2973448" cy="1064875"/>
          </a:xfrm>
        </p:spPr>
        <p:txBody>
          <a:bodyPr lIns="0"/>
          <a:lstStyle>
            <a:lvl1pPr marL="0" marR="0" indent="0" algn="l" defTabSz="820391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Helvetica" pitchFamily="34" charset="0"/>
              <a:buNone/>
              <a:tabLst/>
              <a:def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</a:defRPr>
            </a:lvl1pPr>
            <a:lvl2pPr marL="457039" indent="0">
              <a:buNone/>
              <a:defRPr sz="1100"/>
            </a:lvl2pPr>
            <a:lvl3pPr marL="914079" indent="0">
              <a:buNone/>
              <a:defRPr sz="1100"/>
            </a:lvl3pPr>
            <a:lvl4pPr marL="1371119" indent="0">
              <a:buNone/>
              <a:defRPr sz="900"/>
            </a:lvl4pPr>
            <a:lvl5pPr marL="1828159" indent="0">
              <a:buNone/>
              <a:defRPr sz="900"/>
            </a:lvl5pPr>
            <a:lvl6pPr marL="2285199" indent="0">
              <a:buNone/>
              <a:defRPr sz="900"/>
            </a:lvl6pPr>
            <a:lvl7pPr marL="2742237" indent="0">
              <a:buNone/>
              <a:defRPr sz="900"/>
            </a:lvl7pPr>
            <a:lvl8pPr marL="3199278" indent="0">
              <a:buNone/>
              <a:defRPr sz="900"/>
            </a:lvl8pPr>
            <a:lvl9pPr marL="365631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6869507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104586"/>
            <a:ext cx="8229599" cy="514723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 pitchFamily="34" charset="0"/>
              </a:defRPr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633938"/>
            <a:ext cx="8229599" cy="419097"/>
          </a:xfrm>
        </p:spPr>
        <p:txBody>
          <a:bodyPr anchor="t"/>
          <a:lstStyle>
            <a:lvl1pPr algn="l">
              <a:defRPr sz="1600" b="0">
                <a:solidFill>
                  <a:srgbClr val="C00000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284288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/>
            </a:lvl1pPr>
            <a:extLst/>
          </a:lstStyle>
          <a:p>
            <a:r>
              <a:rPr lang="ja-JP" altLang="en-US"/>
              <a:t>マスタ タイトルの書式設定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02920" y="1371600"/>
            <a:ext cx="8183880" cy="4114800"/>
          </a:xfrm>
        </p:spPr>
        <p:txBody>
          <a:bodyPr>
            <a:normAutofit/>
          </a:bodyPr>
          <a:lstStyle>
            <a:lvl1pPr marL="288925" indent="-288925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Clr>
                <a:srgbClr val="005D99"/>
              </a:buClr>
              <a:buSzPct val="110000"/>
              <a:buFont typeface="Wingdings" pitchFamily="2" charset="2"/>
              <a:buChar char="§"/>
              <a:defRPr sz="2400" b="0">
                <a:latin typeface="Calibri" pitchFamily="34" charset="0"/>
              </a:defRPr>
            </a:lvl1pPr>
            <a:lvl2pPr marL="690563" indent="-342900">
              <a:lnSpc>
                <a:spcPct val="100000"/>
              </a:lnSpc>
              <a:spcAft>
                <a:spcPts val="400"/>
              </a:spcAft>
              <a:buClr>
                <a:srgbClr val="005D99"/>
              </a:buClr>
              <a:buFont typeface="Calibri" pitchFamily="34" charset="0"/>
              <a:buChar char="—"/>
              <a:defRPr sz="2000" b="0">
                <a:latin typeface="Calibri" pitchFamily="34" charset="0"/>
              </a:defRPr>
            </a:lvl2pPr>
            <a:lvl3pPr>
              <a:lnSpc>
                <a:spcPct val="100000"/>
              </a:lnSpc>
              <a:spcAft>
                <a:spcPts val="400"/>
              </a:spcAft>
              <a:buClr>
                <a:srgbClr val="005D99"/>
              </a:buClr>
              <a:defRPr sz="1800" b="0">
                <a:latin typeface="Calibri" pitchFamily="34" charset="0"/>
              </a:defRPr>
            </a:lvl3pPr>
            <a:lvl4pPr>
              <a:lnSpc>
                <a:spcPct val="100000"/>
              </a:lnSpc>
              <a:spcAft>
                <a:spcPts val="400"/>
              </a:spcAft>
              <a:buClr>
                <a:srgbClr val="005D99"/>
              </a:buClr>
              <a:defRPr sz="2000" b="1"/>
            </a:lvl4pPr>
            <a:lvl5pPr>
              <a:lnSpc>
                <a:spcPct val="100000"/>
              </a:lnSpc>
              <a:spcAft>
                <a:spcPts val="400"/>
              </a:spcAft>
              <a:buClr>
                <a:srgbClr val="005D99"/>
              </a:buClr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646086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48DA8F-F15C-456C-8068-0D3291FD994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069979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22C790-4ADD-41EA-8442-442B50B0269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408989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187AF-B839-4EF1-8B25-6ED0CD84A3E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08016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E17E8-B7C6-4E67-8F35-029783F3803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41731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A9A18B0-7D04-43A3-9052-7640C0F4804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07996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AB189-E2AB-40D7-8520-1E0DE9A5B29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65625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EF2CC7-E285-4710-BCA1-D6C8924A5AB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7490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0D6B07-D559-43D7-916B-DC613E75740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322327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E2F477-E2D2-4F0C-95CA-79AD49EB0D3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27737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643C7-2454-4A70-9F2A-3D237B46FBE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69422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B01B4-2DFB-4B9D-94E0-BBE74BBE6D6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747188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70FDC0-3BFA-4B9E-AD90-4BDE9FB18A1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471895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iicorp.org\commons\Corp_Marketing\Team Member's Folders\Ruben\Hiring Smart\Template_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\\piicorp.org\commons\_Custom\Marketing_Media\Images\Branding\Profiles Logos\_White Logos\PI_white-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6129338"/>
            <a:ext cx="2336800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0" y="3429000"/>
            <a:ext cx="5181600" cy="1066800"/>
          </a:xfrm>
        </p:spPr>
        <p:txBody>
          <a:bodyPr/>
          <a:lstStyle>
            <a:lvl1pPr algn="ctr">
              <a:defRPr sz="41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30525" y="4724400"/>
            <a:ext cx="5984875" cy="838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692900"/>
            <a:ext cx="1905000" cy="165100"/>
          </a:xfrm>
        </p:spPr>
        <p:txBody>
          <a:bodyPr/>
          <a:lstStyle>
            <a:lvl1pPr>
              <a:defRPr sz="1100">
                <a:solidFill>
                  <a:srgbClr val="1F474F"/>
                </a:solidFill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692900"/>
            <a:ext cx="2895600" cy="165100"/>
          </a:xfrm>
        </p:spPr>
        <p:txBody>
          <a:bodyPr/>
          <a:lstStyle>
            <a:lvl1pPr>
              <a:defRPr sz="1100">
                <a:solidFill>
                  <a:srgbClr val="1F474F"/>
                </a:solidFill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239000" y="6692900"/>
            <a:ext cx="1905000" cy="165100"/>
          </a:xfrm>
        </p:spPr>
        <p:txBody>
          <a:bodyPr/>
          <a:lstStyle>
            <a:lvl1pPr>
              <a:defRPr sz="1100">
                <a:solidFill>
                  <a:srgbClr val="1F474F"/>
                </a:solidFill>
              </a:defRPr>
            </a:lvl1pPr>
          </a:lstStyle>
          <a:p>
            <a:pPr>
              <a:defRPr/>
            </a:pPr>
            <a:fld id="{CCBE890A-439D-45D5-ADF2-2430EA13A1D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360847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4DBE1-C01F-4E2F-A940-7385EB505BD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06396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3361E8-398E-44E2-939B-97F9909E16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47010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CBC81F-71B6-4097-A700-4ADB4E559E0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583233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752600"/>
            <a:ext cx="3657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752600"/>
            <a:ext cx="3657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EFB8B-FBAE-4CBF-BD8F-E73D6B9F7A2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716077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A25D0-5B27-4EBA-924C-E10A818B09F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62275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14F92-C54B-4378-BB39-D2FAB83829E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84451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ACEBA-18B7-44C3-86B5-726863BF232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514967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E73E3-4C54-40E9-810F-28554EE32C8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144685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4B466-17F4-43E6-AC22-6B61D6CC761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882130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FDDBF-F0FD-4F3A-9FBF-E91D10B31BC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6124459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76200"/>
            <a:ext cx="1866900" cy="6324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76200"/>
            <a:ext cx="5448300" cy="6324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BDF62-79C4-4D4C-9DD7-10AF9B24E21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130208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67760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\\piicorp.org\commons\Corp_Marketing\Marketing Campaigns 2009\PIOutlook\PIOutlook Graphics\PI countries+man-gr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136525"/>
            <a:ext cx="9517063" cy="708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\\piicorp.org\commons\Corp_Marketing\Marketing Campaigns 2009\PIOutlook\PIOutlook Graphics\Profiles countries on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8"/>
          <a:stretch>
            <a:fillRect/>
          </a:stretch>
        </p:blipFill>
        <p:spPr bwMode="auto">
          <a:xfrm>
            <a:off x="2940050" y="3189288"/>
            <a:ext cx="6203950" cy="28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911225" y="4279900"/>
            <a:ext cx="2603500" cy="419100"/>
          </a:xfrm>
          <a:prstGeom prst="rect">
            <a:avLst/>
          </a:prstGeom>
          <a:noFill/>
          <a:ln>
            <a:noFill/>
          </a:ln>
        </p:spPr>
        <p:txBody>
          <a:bodyPr lIns="0" tIns="45704" rIns="91407" bIns="45704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800" b="1" kern="1200">
                <a:solidFill>
                  <a:srgbClr val="C00000"/>
                </a:solidFill>
                <a:latin typeface="Helvetica" pitchFamily="34" charset="0"/>
                <a:cs typeface="+mn-cs"/>
              </a:rPr>
              <a:t>Contact Us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911225" y="4699000"/>
            <a:ext cx="2603500" cy="309563"/>
          </a:xfrm>
          <a:prstGeom prst="rect">
            <a:avLst/>
          </a:prstGeom>
          <a:noFill/>
          <a:ln>
            <a:noFill/>
          </a:ln>
        </p:spPr>
        <p:txBody>
          <a:bodyPr lIns="0" tIns="45704" rIns="91407" bIns="45704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b="1" kern="1200">
                <a:solidFill>
                  <a:srgbClr val="000000"/>
                </a:solidFill>
                <a:latin typeface="Helvetica" pitchFamily="34" charset="0"/>
                <a:cs typeface="+mn-cs"/>
              </a:rPr>
              <a:t>Profiles International</a:t>
            </a:r>
          </a:p>
        </p:txBody>
      </p:sp>
      <p:sp>
        <p:nvSpPr>
          <p:cNvPr id="7" name="Footer Placeholder 3"/>
          <p:cNvSpPr txBox="1">
            <a:spLocks/>
          </p:cNvSpPr>
          <p:nvPr/>
        </p:nvSpPr>
        <p:spPr bwMode="auto">
          <a:xfrm>
            <a:off x="457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82039" tIns="41020" rIns="82039" bIns="41020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ja-JP" sz="1000" kern="1200">
              <a:solidFill>
                <a:srgbClr val="898989"/>
              </a:solidFill>
              <a:latin typeface="Helvetica" pitchFamily="34" charset="0"/>
              <a:cs typeface="+mn-cs"/>
            </a:endParaRPr>
          </a:p>
        </p:txBody>
      </p:sp>
      <p:sp>
        <p:nvSpPr>
          <p:cNvPr id="8" name="TextBox 19"/>
          <p:cNvSpPr txBox="1">
            <a:spLocks noChangeArrowheads="1"/>
          </p:cNvSpPr>
          <p:nvPr/>
        </p:nvSpPr>
        <p:spPr bwMode="auto">
          <a:xfrm>
            <a:off x="457200" y="6445250"/>
            <a:ext cx="2936875" cy="206375"/>
          </a:xfrm>
          <a:prstGeom prst="rect">
            <a:avLst/>
          </a:prstGeom>
          <a:noFill/>
          <a:ln>
            <a:noFill/>
          </a:ln>
        </p:spPr>
        <p:txBody>
          <a:bodyPr lIns="82039" tIns="41020" rIns="82039" bIns="41020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800" kern="1200">
                <a:solidFill>
                  <a:srgbClr val="898989"/>
                </a:solidFill>
                <a:latin typeface="Helvetica" pitchFamily="34" charset="0"/>
                <a:cs typeface="+mn-cs"/>
              </a:rPr>
              <a:t>©2009 Profiles International, Inc. All rights reserved.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911225" y="1339850"/>
            <a:ext cx="7485063" cy="557213"/>
          </a:xfrm>
          <a:prstGeom prst="rect">
            <a:avLst/>
          </a:prstGeom>
          <a:noFill/>
          <a:ln>
            <a:noFill/>
          </a:ln>
        </p:spPr>
        <p:txBody>
          <a:bodyPr lIns="0" tIns="45704" rIns="91407" bIns="45704" anchor="b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None/>
              <a:defRPr/>
            </a:pPr>
            <a:r>
              <a:rPr kumimoji="0" lang="en-US" altLang="ja-JP" sz="2000" kern="1200">
                <a:solidFill>
                  <a:srgbClr val="2A65AC"/>
                </a:solidFill>
                <a:latin typeface="Helvetica" pitchFamily="34" charset="0"/>
                <a:cs typeface="+mn-cs"/>
              </a:rPr>
              <a:t>Profiles International – Who We Are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911225" y="2011363"/>
            <a:ext cx="7626350" cy="3025775"/>
          </a:xfrm>
          <a:prstGeom prst="rect">
            <a:avLst/>
          </a:prstGeom>
          <a:noFill/>
          <a:ln>
            <a:noFill/>
          </a:ln>
        </p:spPr>
        <p:txBody>
          <a:bodyPr lIns="0" tIns="45698" rIns="91397" bIns="45698"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kern="1200">
                <a:solidFill>
                  <a:srgbClr val="000000"/>
                </a:solidFill>
                <a:latin typeface="Calibri" pitchFamily="34" charset="0"/>
                <a:cs typeface="+mn-cs"/>
              </a:rPr>
              <a:t>Profiles International helps organizations worldwide create high-performing workforces.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ja-JP" sz="1100" kern="120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kern="1200">
                <a:solidFill>
                  <a:srgbClr val="000000"/>
                </a:solidFill>
                <a:latin typeface="Calibri" pitchFamily="34" charset="0"/>
                <a:cs typeface="+mn-cs"/>
              </a:rPr>
              <a:t>Through our comprehensive employment assessments and innovative talent management solutions, our clients gain a competitive advantage by selecting the right people and managing them to their full potential.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0" lang="en-US" altLang="ja-JP" kern="1200">
              <a:solidFill>
                <a:srgbClr val="000000"/>
              </a:solidFill>
              <a:latin typeface="Calibri" pitchFamily="34" charset="0"/>
              <a:cs typeface="+mn-cs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kern="1200">
                <a:solidFill>
                  <a:srgbClr val="2A65AC"/>
                </a:solidFill>
                <a:latin typeface="Helvetica" pitchFamily="34" charset="0"/>
                <a:cs typeface="+mn-cs"/>
              </a:rPr>
              <a:t>Where We Are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kern="1200">
                <a:solidFill>
                  <a:srgbClr val="000000"/>
                </a:solidFill>
                <a:latin typeface="Calibri" pitchFamily="34" charset="0"/>
                <a:cs typeface="+mn-cs"/>
              </a:rPr>
              <a:t>Profiles serves 122 countries </a:t>
            </a:r>
            <a:br>
              <a:rPr kumimoji="0" lang="en-US" altLang="ja-JP" kern="1200">
                <a:solidFill>
                  <a:srgbClr val="000000"/>
                </a:solidFill>
                <a:latin typeface="Calibri" pitchFamily="34" charset="0"/>
                <a:cs typeface="+mn-cs"/>
              </a:rPr>
            </a:br>
            <a:r>
              <a:rPr kumimoji="0" lang="en-US" altLang="ja-JP" kern="1200">
                <a:solidFill>
                  <a:srgbClr val="000000"/>
                </a:solidFill>
                <a:latin typeface="Calibri" pitchFamily="34" charset="0"/>
                <a:cs typeface="+mn-cs"/>
              </a:rPr>
              <a:t>around the globe and has </a:t>
            </a:r>
            <a:br>
              <a:rPr kumimoji="0" lang="en-US" altLang="ja-JP" kern="1200">
                <a:solidFill>
                  <a:srgbClr val="000000"/>
                </a:solidFill>
                <a:latin typeface="Calibri" pitchFamily="34" charset="0"/>
                <a:cs typeface="+mn-cs"/>
              </a:rPr>
            </a:br>
            <a:r>
              <a:rPr kumimoji="0" lang="en-US" altLang="ja-JP" kern="1200">
                <a:solidFill>
                  <a:srgbClr val="000000"/>
                </a:solidFill>
                <a:latin typeface="Calibri" pitchFamily="34" charset="0"/>
                <a:cs typeface="+mn-cs"/>
              </a:rPr>
              <a:t>material in 32 languages.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3"/>
          </p:nvPr>
        </p:nvSpPr>
        <p:spPr>
          <a:xfrm>
            <a:off x="910442" y="5010258"/>
            <a:ext cx="2973448" cy="1064875"/>
          </a:xfrm>
        </p:spPr>
        <p:txBody>
          <a:bodyPr lIns="0"/>
          <a:lstStyle>
            <a:lvl1pPr marL="0" marR="0" indent="0" algn="l" defTabSz="820391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Helvetica" pitchFamily="34" charset="0"/>
              <a:buNone/>
              <a:tabLst/>
              <a:def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elvetica" pitchFamily="34" charset="0"/>
              </a:defRPr>
            </a:lvl1pPr>
            <a:lvl2pPr marL="457039" indent="0">
              <a:buNone/>
              <a:defRPr sz="1100"/>
            </a:lvl2pPr>
            <a:lvl3pPr marL="914079" indent="0">
              <a:buNone/>
              <a:defRPr sz="1100"/>
            </a:lvl3pPr>
            <a:lvl4pPr marL="1371119" indent="0">
              <a:buNone/>
              <a:defRPr sz="900"/>
            </a:lvl4pPr>
            <a:lvl5pPr marL="1828159" indent="0">
              <a:buNone/>
              <a:defRPr sz="900"/>
            </a:lvl5pPr>
            <a:lvl6pPr marL="2285199" indent="0">
              <a:buNone/>
              <a:defRPr sz="900"/>
            </a:lvl6pPr>
            <a:lvl7pPr marL="2742237" indent="0">
              <a:buNone/>
              <a:defRPr sz="900"/>
            </a:lvl7pPr>
            <a:lvl8pPr marL="3199278" indent="0">
              <a:buNone/>
              <a:defRPr sz="900"/>
            </a:lvl8pPr>
            <a:lvl9pPr marL="365631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37190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1752600"/>
            <a:ext cx="3657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752600"/>
            <a:ext cx="3657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C3FA111-7F42-4CD0-981A-9701058E28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09277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104586"/>
            <a:ext cx="8229599" cy="514723"/>
          </a:xfrm>
        </p:spPr>
        <p:txBody>
          <a:bodyPr anchor="ctr"/>
          <a:lstStyle>
            <a:lvl1pPr marL="0" indent="0">
              <a:buNone/>
              <a:defRPr sz="1800" b="0">
                <a:solidFill>
                  <a:schemeClr val="bg1"/>
                </a:solidFill>
                <a:latin typeface="Helvetica" pitchFamily="34" charset="0"/>
              </a:defRPr>
            </a:lvl1pPr>
            <a:lvl2pPr marL="456880" indent="0">
              <a:buNone/>
              <a:defRPr sz="1200"/>
            </a:lvl2pPr>
            <a:lvl3pPr marL="913758" indent="0">
              <a:buNone/>
              <a:defRPr sz="1000"/>
            </a:lvl3pPr>
            <a:lvl4pPr marL="1370639" indent="0">
              <a:buNone/>
              <a:defRPr sz="900"/>
            </a:lvl4pPr>
            <a:lvl5pPr marL="1827517" indent="0">
              <a:buNone/>
              <a:defRPr sz="900"/>
            </a:lvl5pPr>
            <a:lvl6pPr marL="2284398" indent="0">
              <a:buNone/>
              <a:defRPr sz="900"/>
            </a:lvl6pPr>
            <a:lvl7pPr marL="2741275" indent="0">
              <a:buNone/>
              <a:defRPr sz="900"/>
            </a:lvl7pPr>
            <a:lvl8pPr marL="3198156" indent="0">
              <a:buNone/>
              <a:defRPr sz="900"/>
            </a:lvl8pPr>
            <a:lvl9pPr marL="365503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633938"/>
            <a:ext cx="8229599" cy="419097"/>
          </a:xfrm>
        </p:spPr>
        <p:txBody>
          <a:bodyPr anchor="t"/>
          <a:lstStyle>
            <a:lvl1pPr algn="l">
              <a:defRPr sz="1600" b="0">
                <a:solidFill>
                  <a:srgbClr val="C00000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85962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2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/>
            </a:lvl1pPr>
            <a:extLst/>
          </a:lstStyle>
          <a:p>
            <a:r>
              <a:rPr lang="ja-JP" altLang="en-US" dirty="0"/>
              <a:t>マスタ タイトルの書式設定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02920" y="1371600"/>
            <a:ext cx="8183880" cy="4114800"/>
          </a:xfrm>
        </p:spPr>
        <p:txBody>
          <a:bodyPr>
            <a:normAutofit/>
          </a:bodyPr>
          <a:lstStyle>
            <a:lvl1pPr marL="288925" indent="-288925">
              <a:lnSpc>
                <a:spcPct val="100000"/>
              </a:lnSpc>
              <a:spcBef>
                <a:spcPts val="800"/>
              </a:spcBef>
              <a:spcAft>
                <a:spcPts val="400"/>
              </a:spcAft>
              <a:buClr>
                <a:srgbClr val="005D99"/>
              </a:buClr>
              <a:buSzPct val="110000"/>
              <a:buFont typeface="Wingdings" pitchFamily="2" charset="2"/>
              <a:buChar char="§"/>
              <a:defRPr sz="2400" b="0">
                <a:latin typeface="Calibri" pitchFamily="34" charset="0"/>
              </a:defRPr>
            </a:lvl1pPr>
            <a:lvl2pPr marL="690563" indent="-342900">
              <a:lnSpc>
                <a:spcPct val="100000"/>
              </a:lnSpc>
              <a:spcAft>
                <a:spcPts val="400"/>
              </a:spcAft>
              <a:buClr>
                <a:srgbClr val="005D99"/>
              </a:buClr>
              <a:buFont typeface="Calibri" pitchFamily="34" charset="0"/>
              <a:buChar char="—"/>
              <a:defRPr sz="2000" b="0">
                <a:latin typeface="Calibri" pitchFamily="34" charset="0"/>
              </a:defRPr>
            </a:lvl2pPr>
            <a:lvl3pPr>
              <a:lnSpc>
                <a:spcPct val="100000"/>
              </a:lnSpc>
              <a:spcAft>
                <a:spcPts val="400"/>
              </a:spcAft>
              <a:buClr>
                <a:srgbClr val="005D99"/>
              </a:buClr>
              <a:defRPr sz="1800" b="0">
                <a:latin typeface="Calibri" pitchFamily="34" charset="0"/>
              </a:defRPr>
            </a:lvl3pPr>
            <a:lvl4pPr>
              <a:lnSpc>
                <a:spcPct val="100000"/>
              </a:lnSpc>
              <a:spcAft>
                <a:spcPts val="400"/>
              </a:spcAft>
              <a:buClr>
                <a:srgbClr val="005D99"/>
              </a:buClr>
              <a:defRPr sz="2000" b="1"/>
            </a:lvl4pPr>
            <a:lvl5pPr>
              <a:lnSpc>
                <a:spcPct val="100000"/>
              </a:lnSpc>
              <a:spcAft>
                <a:spcPts val="400"/>
              </a:spcAft>
              <a:buClr>
                <a:srgbClr val="005D99"/>
              </a:buClr>
              <a:defRPr sz="18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046203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r>
              <a:rPr lang="en-US"/>
              <a:t>Copyright©️ 2023 HRD, Inc. All Rights Reserved. Strictly Confidential.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698E7-9D51-4F93-8F63-CCD3344B896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69841103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695DE2-7AF0-4809-A81A-2707B0F7EFE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049690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FF37B-E5E0-4B7D-B444-1C7645FA8F5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63084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FB5BC-A5D4-4E1A-8FF2-6EF586CA107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52271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B9DB2-CB0B-4851-B0F4-94AA9DEAD54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358466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378FA-80DF-49A6-B2E0-758AD1F4872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531376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326B9-EB16-4E74-976B-849BD509045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6438173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EBDC5B-6811-47CF-AEA9-8657DF574BF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79474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5FCE6C-AF65-4190-8D38-0CD4FE61D5C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925716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AFC19B-AEB9-4CB9-92CC-59AAE5DDFA3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22688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97C69-DB25-410C-A2FC-94DC112E9E6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891408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0EE6A7-1C80-4A14-9AEF-AE1FF7027FD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463847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EFEAB3-F4BF-40EA-9281-DA2012E511A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400131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9"/>
          <a:stretch/>
        </p:blipFill>
        <p:spPr>
          <a:xfrm>
            <a:off x="3281680" y="0"/>
            <a:ext cx="586232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86200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023" y="5715000"/>
            <a:ext cx="3099777" cy="914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00" b="25800"/>
          <a:stretch/>
        </p:blipFill>
        <p:spPr bwMode="auto">
          <a:xfrm>
            <a:off x="44245" y="0"/>
            <a:ext cx="9055510" cy="394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9142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7056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 txBox="1">
            <a:spLocks/>
          </p:cNvSpPr>
          <p:nvPr userDrawn="1"/>
        </p:nvSpPr>
        <p:spPr>
          <a:xfrm>
            <a:off x="0" y="6474946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solidFill>
                  <a:prstClr val="black">
                    <a:tint val="75000"/>
                  </a:prstClr>
                </a:solidFill>
              </a:rPr>
              <a:t>© 2015 Profiles International, LLC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04471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492875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4027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705600" cy="1143000"/>
          </a:xfrm>
        </p:spPr>
        <p:txBody>
          <a:bodyPr>
            <a:noAutofit/>
          </a:bodyPr>
          <a:lstStyle>
            <a:lvl1pPr>
              <a:defRPr lang="en-US" sz="4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492875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9440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705600" cy="1143000"/>
          </a:xfrm>
        </p:spPr>
        <p:txBody>
          <a:bodyPr>
            <a:noAutofit/>
          </a:bodyPr>
          <a:lstStyle>
            <a:lvl1pPr>
              <a:defRPr lang="en-US" sz="4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492875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8380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6705600" cy="1143000"/>
          </a:xfrm>
        </p:spPr>
        <p:txBody>
          <a:bodyPr>
            <a:noAutofit/>
          </a:bodyPr>
          <a:lstStyle>
            <a:lvl1pPr>
              <a:defRPr lang="en-US" sz="4000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492875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497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3B382C-FC7C-4491-A22C-291C38DEE5B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225325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492875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9"/>
          <a:stretch/>
        </p:blipFill>
        <p:spPr>
          <a:xfrm>
            <a:off x="3281680" y="0"/>
            <a:ext cx="58623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20049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492875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4672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492875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65752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005DA2"/>
              </a:gs>
              <a:gs pos="75000">
                <a:srgbClr val="072C42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058" tIns="41029" rIns="82058" bIns="41029" anchor="ctr"/>
          <a:lstStyle/>
          <a:p>
            <a:pPr algn="ctr" defTabSz="914293">
              <a:defRPr/>
            </a:pPr>
            <a:endParaRPr lang="en-US" sz="1800" kern="1200" dirty="0">
              <a:solidFill>
                <a:prstClr val="white"/>
              </a:solidFill>
            </a:endParaRPr>
          </a:p>
        </p:txBody>
      </p:sp>
      <p:grpSp>
        <p:nvGrpSpPr>
          <p:cNvPr id="4" name="Group 6"/>
          <p:cNvGrpSpPr>
            <a:grpSpLocks/>
          </p:cNvGrpSpPr>
          <p:nvPr userDrawn="1"/>
        </p:nvGrpSpPr>
        <p:grpSpPr bwMode="auto">
          <a:xfrm>
            <a:off x="2174875" y="134938"/>
            <a:ext cx="4794250" cy="4521200"/>
            <a:chOff x="1875002" y="380369"/>
            <a:chExt cx="6308397" cy="6131379"/>
          </a:xfrm>
        </p:grpSpPr>
        <p:pic>
          <p:nvPicPr>
            <p:cNvPr id="5" name="Picture 2" descr="\\piicorp.org\users\ktaylo\documents\2011_Conference\logo 7a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76757" y="380369"/>
              <a:ext cx="6131379" cy="6131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 descr="\\piicorp.org\users\ktaylo\documents\2011_Conference\20 yrs ribbon- blue with gold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75002" y="3595833"/>
              <a:ext cx="6308397" cy="1056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55" y="4437529"/>
            <a:ext cx="8492836" cy="1085850"/>
          </a:xfrm>
        </p:spPr>
        <p:txBody>
          <a:bodyPr>
            <a:normAutofit/>
          </a:bodyPr>
          <a:lstStyle>
            <a:lvl1pPr>
              <a:defRPr sz="39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41421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\\piicorp.org\users\ktaylo\documents\2011_Conference\PPT header copy4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113"/>
            <a:ext cx="9144000" cy="1597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9"/>
          <p:cNvGrpSpPr>
            <a:grpSpLocks/>
          </p:cNvGrpSpPr>
          <p:nvPr userDrawn="1"/>
        </p:nvGrpSpPr>
        <p:grpSpPr bwMode="auto">
          <a:xfrm>
            <a:off x="7178675" y="-12700"/>
            <a:ext cx="1701800" cy="1604963"/>
            <a:chOff x="1875002" y="380369"/>
            <a:chExt cx="6308397" cy="6131379"/>
          </a:xfrm>
        </p:grpSpPr>
        <p:pic>
          <p:nvPicPr>
            <p:cNvPr id="7" name="Picture 2" descr="\\piicorp.org\users\ktaylo\documents\2011_Conference\logo 7a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76757" y="380369"/>
              <a:ext cx="6131379" cy="6131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3" descr="\\piicorp.org\users\ktaylo\documents\2011_Conference\20 yrs ribbon- blue with gold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75002" y="3595833"/>
              <a:ext cx="6308397" cy="1056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9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6116"/>
            <a:ext cx="8229600" cy="4485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スライド番号プレースホルダー 16"/>
          <p:cNvSpPr>
            <a:spLocks noGrp="1"/>
          </p:cNvSpPr>
          <p:nvPr>
            <p:ph type="sldNum" sz="quarter" idx="12"/>
          </p:nvPr>
        </p:nvSpPr>
        <p:spPr>
          <a:xfrm>
            <a:off x="6726571" y="6479677"/>
            <a:ext cx="2133600" cy="365125"/>
          </a:xfrm>
        </p:spPr>
        <p:txBody>
          <a:bodyPr/>
          <a:lstStyle/>
          <a:p>
            <a:pPr>
              <a:defRPr/>
            </a:pPr>
            <a:fld id="{0604504F-11CA-4286-9604-44281E6C8D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0731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Copyright©️ 2023 HRD, Inc. All Rights Reserved. Strictly Confidential.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6FA31-01A2-4504-9788-89EBA472BCE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26518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1" y="1812925"/>
            <a:ext cx="4449763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Copyright©️ 2023 HRD, Inc. All Rights Reserved. Strictly Confidential.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DB241-32A9-44F1-9BFD-6D3F28F210E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5639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Copyright©️ 2023 HRD, Inc. All Rights Reserved. Strictly Confidential.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934EC-7259-4787-8C21-6FDB9562616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7736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Copyright©️ 2023 HRD, Inc. All Rights Reserved. Strictly Confidential.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C9AB8-96E7-4FBF-B7F3-2897A4C31AC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8171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Copyright©️ 2023 HRD, Inc. All Rights Reserved. Strictly Confidential.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FBC6E-B941-4310-A49A-A2F398BB4F9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2467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2780370-2C89-4F0C-BC21-9F43B8FF56D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9997985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Copyright©️ 2023 HRD, Inc. All Rights Reserved. Strictly Confidential.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42E02E-EC21-4B3A-AEE2-6500D6486CA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5653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Copyright©️ 2023 HRD, Inc. All Rights Reserved. Strictly Confidential.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5DBF8-B882-427E-99A0-36611465F45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56506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Copyright©️ 2023 HRD, Inc. All Rights Reserved. Strictly Confidential.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17ED91-84CF-40DB-A404-4AEDB3B2817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96437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9" y="311150"/>
            <a:ext cx="6637337" cy="6632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black">
                    <a:tint val="75000"/>
                  </a:prstClr>
                </a:solidFill>
              </a:rPr>
              <a:t>Copyright©️ 2023 HRD, Inc. All Rights Reserved. Strictly Confidential.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E0E4D-7E46-488F-8AAE-772A8CCDF5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44413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Copyright©️ 2023 HRD, Inc. All Rights Reserved. Strictly Confidential.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A27AB-3450-46EB-9DD5-0B7C2FD8DC2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58160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Copyright©️ 2023 HRD, Inc. All Rights Reserved. Strictly Confidential.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BCB81-E08B-4941-A208-AD1771BFF78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40575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Copyright©️ 2023 HRD, Inc. All Rights Reserved. Strictly Confidential.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74A8E-9DD4-469C-9328-EDCC66D57D6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6853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Copyright©️ 2023 HRD, Inc. All Rights Reserved. Strictly Confidential.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60BD2-9B64-4BFE-B5BE-AC6BCF8D9FE7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85968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Copyright©️ 2023 HRD, Inc. All Rights Reserved. Strictly Confidential.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933A0-37DD-47AF-A92D-85CF76AC43A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36684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Copyright©️ 2023 HRD, Inc. All Rights Reserved. Strictly Confidential.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3ACE9-BFAB-421A-B964-11FA43E46623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327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87A8858-CED9-44AA-B4B4-F90A5870772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4952404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Copyright©️ 2023 HRD, Inc. All Rights Reserved. Strictly Confidential.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2078D-36A1-4FA8-A3D2-12378120F096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6033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Copyright©️ 2023 HRD, Inc. All Rights Reserved. Strictly Confidential.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E7E3D-38AD-4AC7-B854-CD9785C6D86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65557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Copyright©️ 2023 HRD, Inc. All Rights Reserved. Strictly Confidential.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9312-2150-4878-8B4F-2C24045B85BD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92434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Copyright©️ 2023 HRD, Inc. All Rights Reserved. Strictly Confidential.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13F5D-7B8A-443F-B372-A0BE0470914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62883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Copyright©️ 2023 HRD, Inc. All Rights Reserved. Strictly Confidential.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BCFCD-35E8-42D3-8377-BCD9FA969AA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12151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Copyright©️ 2023 HRD, Inc. All Rights Reserved. Strictly Confidential.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BE95A-841D-4519-9439-626AD0910D7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35667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Copyright©️ 2023 HRD, Inc. All Rights Reserved. Strictly Confidential.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AA27AB-3450-46EB-9DD5-0B7C2FD8DC2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97563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Copyright©️ 2023 HRD, Inc. All Rights Reserved. Strictly Confidential.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BCB81-E08B-4941-A208-AD1771BFF78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34033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Copyright©️ 2023 HRD, Inc. All Rights Reserved. Strictly Confidential.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474A8E-9DD4-469C-9328-EDCC66D57D6B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1290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Copyright©️ 2023 HRD, Inc. All Rights Reserved. Strictly Confidential.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B60BD2-9B64-4BFE-B5BE-AC6BCF8D9FE7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16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altLang="ja-JP"/>
              <a:t>Copyright©️ 2023 HRD, Inc. All Rights Reserved. Strictly Confidential.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481B06-2292-4EED-9136-01D277C3641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26821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Copyright©️ 2023 HRD, Inc. All Rights Reserved. Strictly Confidential.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933A0-37DD-47AF-A92D-85CF76AC43A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9001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Copyright©️ 2023 HRD, Inc. All Rights Reserved. Strictly Confidential.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3ACE9-BFAB-421A-B964-11FA43E46623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80676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Copyright©️ 2023 HRD, Inc. All Rights Reserved. Strictly Confidential.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22078D-36A1-4FA8-A3D2-12378120F096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83309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Copyright©️ 2023 HRD, Inc. All Rights Reserved. Strictly Confidential.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E7E3D-38AD-4AC7-B854-CD9785C6D86A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03146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Copyright©️ 2023 HRD, Inc. All Rights Reserved. Strictly Confidential.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9312-2150-4878-8B4F-2C24045B85BD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17319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Copyright©️ 2023 HRD, Inc. All Rights Reserved. Strictly Confidential.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13F5D-7B8A-443F-B372-A0BE0470914E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47231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Copyright©️ 2023 HRD, Inc. All Rights Reserved. Strictly Confidential.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BCFCD-35E8-42D3-8377-BCD9FA969AA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8200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タイトル、テキスト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>
                <a:solidFill>
                  <a:srgbClr val="000000"/>
                </a:solidFill>
              </a:rPr>
              <a:t>Copyright©️ 2023 HRD, Inc. All Rights Reserved. Strictly Confidential.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0BE95A-841D-4519-9439-626AD0910D7C}" type="slidenum">
              <a:rPr lang="ja-JP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3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image" Target="../media/image8.png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image" Target="../media/image6.jpeg"/><Relationship Id="rId5" Type="http://schemas.openxmlformats.org/officeDocument/2006/relationships/slideLayout" Target="../slideLayouts/slideLayout58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16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image" Target="../media/image1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\\piicorp.org\commons\Corp_Marketing\Team Member's Folders\Ruben\Hiring Smart\Template_BK.jp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76200"/>
            <a:ext cx="7086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752600"/>
            <a:ext cx="7467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900">
                <a:solidFill>
                  <a:srgbClr val="000000"/>
                </a:solidFill>
                <a:latin typeface="Arial" pitchFamily="34" charset="0"/>
                <a:cs typeface="Arial"/>
                <a:sym typeface="Arial"/>
                <a:rtl val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kern="1200">
              <a:ea typeface="ＭＳ Ｐゴシック" pitchFamily="50" charset="-128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624638"/>
            <a:ext cx="2894013" cy="233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900">
                <a:solidFill>
                  <a:srgbClr val="FFFFFF"/>
                </a:solidFill>
                <a:latin typeface="Arial" pitchFamily="34" charset="0"/>
                <a:cs typeface="Arial"/>
                <a:sym typeface="Arial"/>
                <a:rtl val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kern="1200">
                <a:ea typeface="ＭＳ Ｐゴシック" pitchFamily="50" charset="-128"/>
              </a:rPr>
              <a:t>Copyright©️ 2023 HRD, Inc. All Rights Reserved. Strictly Confidential.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24638"/>
            <a:ext cx="1905000" cy="233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900" smtClean="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8FF0A5-CD91-402D-A16D-8DF882BE5DA6}" type="slidenum">
              <a:rPr lang="en-US" altLang="ja-JP" kern="1200">
                <a:ea typeface="ＭＳ Ｐゴシック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kern="1200"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4212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1F474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1F474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1F474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1F474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F474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F474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F474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F474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F474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kern="1200"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kern="1200">
                <a:ea typeface="ＭＳ Ｐゴシック" pitchFamily="50" charset="-128"/>
                <a:cs typeface="+mn-cs"/>
              </a:rPr>
              <a:t>Copyright©️ 2023 HRD, Inc. All Rights Reserved. Strictly Confidential.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A95857-5D13-4F02-B05D-8A2EFFC0FCF2}" type="slidenum">
              <a:rPr lang="en-US" altLang="ja-JP" kern="1200">
                <a:ea typeface="ＭＳ Ｐゴシック" pitchFamily="50" charset="-128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 kern="1200">
              <a:ea typeface="ＭＳ Ｐゴシック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675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folHlink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\\piicorp.org\commons\Corp_Marketing\Team Member's Folders\Ruben\Hiring Smart\Template_BK.jp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28800" y="76200"/>
            <a:ext cx="70866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1752600"/>
            <a:ext cx="74676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6525" y="6624638"/>
            <a:ext cx="1905000" cy="233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0" sz="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ja-JP" kern="1200"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624638"/>
            <a:ext cx="2894013" cy="233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900">
                <a:solidFill>
                  <a:srgbClr val="FFFFFF"/>
                </a:solidFill>
                <a:latin typeface="Aria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kern="1200">
                <a:cs typeface="+mn-cs"/>
              </a:rPr>
              <a:t>Copyright©️ 2023 HRD, Inc. All Rights Reserved. Strictly Confidential.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24638"/>
            <a:ext cx="1905000" cy="233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9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2453C1F-870E-4C00-9744-80E6B6572A27}" type="slidenum">
              <a:rPr lang="en-US" altLang="ja-JP" kern="1200"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kern="1200"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20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rgbClr val="1F474F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rgbClr val="1F474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rgbClr val="1F474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rgbClr val="1F474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1F474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1F474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F474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F474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F474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1F474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prstClr val="black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kern="120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kumimoji="0"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ja-JP" kern="1200">
                <a:ea typeface="ＭＳ Ｐゴシック" panose="020B0600070205080204" pitchFamily="50" charset="-128"/>
              </a:rPr>
              <a:t>Copyright©️ 2023 HRD, Inc. All Rights Reserved. Strictly Confidential.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kumimoji="0"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A674425-DE23-4E7E-862D-566DF5A662AD}" type="slidenum">
              <a:rPr lang="en-US" altLang="ja-JP" kern="1200">
                <a:ea typeface="ＭＳ Ｐゴシック" panose="020B0600070205080204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ja-JP" kern="1200"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42988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9"/>
          <a:stretch/>
        </p:blipFill>
        <p:spPr>
          <a:xfrm>
            <a:off x="3281680" y="0"/>
            <a:ext cx="586232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02" b="80645"/>
          <a:stretch/>
        </p:blipFill>
        <p:spPr>
          <a:xfrm>
            <a:off x="0" y="0"/>
            <a:ext cx="7516167" cy="132735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8"/>
            <a:ext cx="6705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74946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-228600"/>
            <a:ext cx="24384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5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40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4" rIns="91429" bIns="457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 defTabSz="914293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kern="1200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 defTabSz="914293" fontAlgn="auto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kern="1200">
                <a:solidFill>
                  <a:prstClr val="black">
                    <a:tint val="75000"/>
                  </a:prstClr>
                </a:solidFill>
                <a:cs typeface="+mn-cs"/>
              </a:rPr>
              <a:t>Copyright©️ 2023 HRD, Inc. All Rights Reserved. Strictly Confidential.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 defTabSz="914293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604504F-11CA-4286-9604-44281E6C8D59}" type="slidenum">
              <a:rPr lang="en-US" kern="1200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634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hf hdr="0" dt="0"/>
  <p:txStyles>
    <p:titleStyle>
      <a:lvl1pPr algn="ctr" defTabSz="912813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912813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8" t="35344" r="22688" b="163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ja-JP" kern="120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ja-JP" kern="1200">
                <a:solidFill>
                  <a:srgbClr val="000000"/>
                </a:solidFill>
                <a:cs typeface="+mn-cs"/>
              </a:rPr>
              <a:t>Copyright©️ 2023 HRD, Inc. All Rights Reserved. Strictly Confidential.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F5675A6-1951-4D9F-AFE5-BE39CB7BDFE8}" type="slidenum">
              <a:rPr lang="ja-JP" altLang="en-US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ja-JP" kern="12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90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8" t="35344" r="22688" b="1637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/>
              <a:t>Click to edit Master text styles</a:t>
            </a:r>
          </a:p>
          <a:p>
            <a:pPr lvl="1"/>
            <a:r>
              <a:rPr lang="en-US" altLang="ja-JP"/>
              <a:t>Second level</a:t>
            </a:r>
          </a:p>
          <a:p>
            <a:pPr lvl="2"/>
            <a:r>
              <a:rPr lang="en-US" altLang="ja-JP"/>
              <a:t>Third level</a:t>
            </a:r>
          </a:p>
          <a:p>
            <a:pPr lvl="3"/>
            <a:r>
              <a:rPr lang="en-US" altLang="ja-JP"/>
              <a:t>Fourth level</a:t>
            </a:r>
          </a:p>
          <a:p>
            <a:pPr lvl="4"/>
            <a:r>
              <a:rPr lang="en-US" altLang="ja-JP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endParaRPr lang="en-US" altLang="ja-JP" kern="1200">
              <a:solidFill>
                <a:srgbClr val="000000"/>
              </a:solidFill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  <a:latin typeface="Arial" charset="0"/>
                <a:ea typeface="+mn-ea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 altLang="ja-JP" kern="1200">
                <a:solidFill>
                  <a:srgbClr val="000000"/>
                </a:solidFill>
                <a:cs typeface="+mn-cs"/>
              </a:rPr>
              <a:t>Copyright©️ 2023 HRD, Inc. All Rights Reserved. Strictly Confidential.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buFontTx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fontAlgn="base">
              <a:spcAft>
                <a:spcPct val="0"/>
              </a:spcAft>
              <a:defRPr/>
            </a:pPr>
            <a:fld id="{8F5675A6-1951-4D9F-AFE5-BE39CB7BDFE8}" type="slidenum">
              <a:rPr lang="ja-JP" altLang="en-US" kern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altLang="ja-JP" kern="12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7073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072C42"/>
            </a:gs>
            <a:gs pos="0">
              <a:srgbClr val="005DA2"/>
            </a:gs>
            <a:gs pos="69000">
              <a:srgbClr val="072C42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19088" y="4541567"/>
            <a:ext cx="8493125" cy="1467348"/>
          </a:xfrm>
        </p:spPr>
        <p:txBody>
          <a:bodyPr>
            <a:normAutofit/>
          </a:bodyPr>
          <a:lstStyle/>
          <a:p>
            <a:r>
              <a:rPr lang="ja-JP" altLang="en-US" sz="3200" b="1" dirty="0"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サンプルトライアルでプロセスを加速する</a:t>
            </a:r>
            <a:br>
              <a:rPr lang="en-US" altLang="ja-JP" sz="3200" b="1" dirty="0"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en-US" altLang="ja-JP" sz="2400" b="1" dirty="0"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-</a:t>
            </a:r>
            <a:r>
              <a:rPr lang="ja-JP" altLang="en-US" sz="2400" b="1" dirty="0"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効果的な</a:t>
            </a:r>
            <a:r>
              <a:rPr lang="en-US" altLang="ja-JP" sz="2400" b="1" dirty="0"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PXT</a:t>
            </a:r>
            <a:r>
              <a:rPr lang="ja-JP" altLang="en-US" sz="2400" b="1" dirty="0"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デモの実施方法</a:t>
            </a:r>
            <a:r>
              <a:rPr lang="en-US" altLang="ja-JP" sz="2400" b="1" dirty="0"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-</a:t>
            </a:r>
            <a:br>
              <a:rPr lang="en-US" altLang="ja-JP" sz="2400" b="1" dirty="0"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</a:br>
            <a:r>
              <a:rPr lang="en-US" altLang="ja-JP" sz="2400" b="1" dirty="0"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Debbie </a:t>
            </a:r>
            <a:r>
              <a:rPr lang="en-US" altLang="ja-JP" sz="2400" b="1" dirty="0" err="1"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Muno</a:t>
            </a:r>
            <a:r>
              <a:rPr lang="en-US" altLang="ja-JP" sz="2400" b="1" dirty="0">
                <a:effectLst/>
                <a:latin typeface="Meiryo UI" pitchFamily="50" charset="-128"/>
                <a:ea typeface="Meiryo UI" pitchFamily="50" charset="-128"/>
                <a:cs typeface="Meiryo UI" pitchFamily="50" charset="-128"/>
              </a:rPr>
              <a:t> &amp; Jeff Summers</a:t>
            </a:r>
          </a:p>
        </p:txBody>
      </p:sp>
    </p:spTree>
    <p:extLst>
      <p:ext uri="{BB962C8B-B14F-4D97-AF65-F5344CB8AC3E}">
        <p14:creationId xmlns:p14="http://schemas.microsoft.com/office/powerpoint/2010/main" val="117665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5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結果の伝え方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5131" y="1835833"/>
            <a:ext cx="8451669" cy="448627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ja-JP" sz="25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2.</a:t>
            </a:r>
            <a:r>
              <a:rPr lang="ja-JP" altLang="en-US" sz="25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この時点では、回答者とハイパフォーマーを比較</a:t>
            </a:r>
            <a:r>
              <a:rPr lang="ja-JP" altLang="en-US" sz="2500" b="1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しない。</a:t>
            </a:r>
            <a:endParaRPr lang="en-US" altLang="ja-JP" sz="2500" b="1" u="sng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ja-JP" sz="2500" b="1" u="sng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ja-JP" altLang="en-US" sz="800" b="1" u="sng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altLang="ja-JP" sz="25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3. </a:t>
            </a:r>
            <a:r>
              <a:rPr lang="ja-JP" altLang="en-US" sz="25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レビュー前にサンプルアセスメントの目的を繰り返す。</a:t>
            </a:r>
            <a:endParaRPr lang="en-US" altLang="ja-JP" sz="25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ja-JP" altLang="en-US" sz="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ja-JP" altLang="en-US" sz="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</a:t>
            </a:r>
            <a:endParaRPr lang="en-US" altLang="ja-JP" sz="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ja-JP" altLang="en-US" sz="25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「このアセスメントが測定した結果を示し、あなたが回答者について観察した結果と、どれだけ近いかを確認していただくことが目的です。その後、この結果を活用しながら、貴組織の</a:t>
            </a:r>
            <a:endParaRPr lang="en-US" altLang="ja-JP" sz="25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ja-JP" altLang="en-US" sz="25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“理想的な人物像”構築について話し合って行きましょう。」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ja-JP" sz="25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4504F-11CA-4286-9604-44281E6C8D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6866CD5E-E986-19F2-6496-EDDA8D3BA6A8}"/>
              </a:ext>
            </a:extLst>
          </p:cNvPr>
          <p:cNvSpPr txBox="1"/>
          <p:nvPr/>
        </p:nvSpPr>
        <p:spPr>
          <a:xfrm>
            <a:off x="2286000" y="6460251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000" dirty="0">
                <a:solidFill>
                  <a:srgbClr val="888888"/>
                </a:solidFill>
              </a:rPr>
              <a:t>Copyright©️ 2023 HRD, Inc. All Rights Reserved. Strictly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404751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5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結果の伝え方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697" y="1822769"/>
            <a:ext cx="8229600" cy="4486275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ja-JP" sz="25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4. </a:t>
            </a:r>
            <a:r>
              <a:rPr lang="ja-JP" altLang="en-US" sz="25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個人グラフを各スケールごとに順を追って先方とレビューする。</a:t>
            </a:r>
            <a:endParaRPr lang="en-US" altLang="ja-JP" sz="25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ja-JP" sz="25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ja-JP" altLang="en-US" sz="25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</a:t>
            </a:r>
            <a:r>
              <a:rPr lang="ja-JP" altLang="en-US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→　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20</a:t>
            </a:r>
            <a:r>
              <a:rPr lang="ja-JP" altLang="en-US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の項目と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STEN</a:t>
            </a:r>
            <a:r>
              <a:rPr lang="ja-JP" altLang="en-US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グラフの意味を伝達し、</a:t>
            </a:r>
            <a:endParaRPr lang="en-US" altLang="ja-JP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ja-JP" altLang="en-US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回答者の人物像の理解を促す。</a:t>
            </a:r>
            <a:endParaRPr lang="en-US" altLang="ja-JP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ja-JP" altLang="en-US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</a:t>
            </a:r>
            <a:r>
              <a:rPr lang="ja-JP" altLang="en-US" sz="2800" b="1" u="sng" dirty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“良い、悪いではないこと</a:t>
            </a:r>
            <a:r>
              <a:rPr lang="en-US" altLang="ja-JP" sz="2800" b="1" u="sng" dirty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”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ja-JP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ja-JP" sz="25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ja-JP" altLang="en-US" sz="25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</a:t>
            </a:r>
            <a:r>
              <a:rPr lang="ja-JP" altLang="en-US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→　クイック参照ガイド、指標一覧表を</a:t>
            </a:r>
            <a:endParaRPr lang="en-US" altLang="ja-JP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ja-JP" altLang="en-US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　示しつつレビューを実施する。</a:t>
            </a:r>
            <a:endParaRPr lang="en-US" altLang="ja-JP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ja-JP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ja-JP" altLang="en-US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 →　項目ごとに問いかける。</a:t>
            </a:r>
            <a:endParaRPr lang="en-US" altLang="ja-JP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ja-JP" altLang="en-US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“このような印象でしょうか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?”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ja-JP" altLang="en-US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“思い当たる行動はありませんか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?”</a:t>
            </a:r>
          </a:p>
          <a:p>
            <a:pPr marL="0" indent="0">
              <a:lnSpc>
                <a:spcPct val="80000"/>
              </a:lnSpc>
              <a:buNone/>
            </a:pPr>
            <a:endParaRPr lang="en-US" altLang="ja-JP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ja-JP" altLang="en-US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など</a:t>
            </a:r>
            <a:endParaRPr lang="en-US" altLang="ja-JP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ja-JP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4504F-11CA-4286-9604-44281E6C8D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5DD76A1-110C-A79D-FF1F-A4CEC332A5EC}"/>
              </a:ext>
            </a:extLst>
          </p:cNvPr>
          <p:cNvSpPr txBox="1"/>
          <p:nvPr/>
        </p:nvSpPr>
        <p:spPr>
          <a:xfrm>
            <a:off x="2286000" y="6460251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000" dirty="0">
                <a:solidFill>
                  <a:srgbClr val="888888"/>
                </a:solidFill>
              </a:rPr>
              <a:t>Copyright©️ 2023 HRD, Inc. All Rights Reserved. Strictly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683149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44137" y="1835830"/>
            <a:ext cx="8229600" cy="4486275"/>
          </a:xfrm>
        </p:spPr>
        <p:txBody>
          <a:bodyPr/>
          <a:lstStyle/>
          <a:p>
            <a:pPr marL="0" indent="0">
              <a:buNone/>
            </a:pPr>
            <a:r>
              <a:rPr lang="en-US" altLang="ja-JP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5. </a:t>
            </a:r>
            <a:r>
              <a:rPr lang="ja-JP" altLang="en-US" sz="2800" b="1" dirty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回答者についての情報を見込客に</a:t>
            </a:r>
            <a:endParaRPr lang="en-US" altLang="ja-JP" sz="2800" b="1" dirty="0">
              <a:solidFill>
                <a:srgbClr val="0070C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とにかく</a:t>
            </a:r>
            <a:r>
              <a:rPr lang="ja-JP" altLang="en-US" sz="2800" b="1" u="sng" dirty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話してもらう。</a:t>
            </a:r>
            <a:endParaRPr lang="en-US" altLang="ja-JP" sz="2800" b="1" u="sng" dirty="0">
              <a:solidFill>
                <a:srgbClr val="0070C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buNone/>
            </a:pPr>
            <a:endParaRPr lang="ja-JP" altLang="en-US" sz="2800" b="1" u="sng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buNone/>
            </a:pPr>
            <a:r>
              <a:rPr lang="en-US" altLang="ja-JP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6.</a:t>
            </a:r>
            <a:r>
              <a:rPr lang="ja-JP" altLang="en-US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見込客には、回答者にデータのみで渡すのは</a:t>
            </a:r>
            <a:endParaRPr lang="en-US" altLang="ja-JP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2800" b="1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「個人プロファイル」のみ</a:t>
            </a:r>
            <a:r>
              <a:rPr lang="ja-JP" altLang="en-US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と指示する。</a:t>
            </a:r>
            <a:endParaRPr lang="en-US" altLang="ja-JP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buNone/>
            </a:pPr>
            <a:endParaRPr lang="ja-JP" altLang="en-US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buNone/>
            </a:pPr>
            <a:r>
              <a:rPr lang="en-US" altLang="ja-JP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7.</a:t>
            </a:r>
            <a:r>
              <a:rPr lang="ja-JP" altLang="en-US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見込客が希望すれば、回答者に直接レビュー　　</a:t>
            </a:r>
            <a:endParaRPr lang="en-US" altLang="ja-JP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を提供する。</a:t>
            </a:r>
          </a:p>
          <a:p>
            <a:endParaRPr lang="en-US" altLang="ja-JP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4504F-11CA-4286-9604-44281E6C8D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35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結果の伝え方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CEC83EA-C6A9-CEF7-889A-5172BB9B43A3}"/>
              </a:ext>
            </a:extLst>
          </p:cNvPr>
          <p:cNvSpPr txBox="1"/>
          <p:nvPr/>
        </p:nvSpPr>
        <p:spPr>
          <a:xfrm>
            <a:off x="2286000" y="6460251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000" dirty="0">
                <a:solidFill>
                  <a:srgbClr val="888888"/>
                </a:solidFill>
              </a:rPr>
              <a:t>Copyright©️ 2023 HRD, Inc. All Rights Reserved. Strictly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509729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5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商談のクロージング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35833"/>
            <a:ext cx="8229600" cy="44862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Arial" charset="0"/>
              <a:buNone/>
            </a:pPr>
            <a:r>
              <a:rPr lang="ja-JP" altLang="en-US" sz="2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　</a:t>
            </a:r>
            <a:r>
              <a:rPr lang="en-US" altLang="ja-JP" sz="2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PXT</a:t>
            </a:r>
            <a:r>
              <a:rPr lang="ja-JP" altLang="en-US" sz="2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をスケールごとにレビューすることが、このセールスの真骨頂です。「この回答者は、このような感じですか？」などのクロージングコメントが、見込客にとって情報を身近に感じさせます。</a:t>
            </a:r>
            <a:r>
              <a:rPr lang="ja-JP" altLang="en-US" sz="2400" b="1">
                <a:latin typeface="Meiryo UI" pitchFamily="50" charset="-128"/>
                <a:ea typeface="Meiryo UI" pitchFamily="50" charset="-128"/>
                <a:cs typeface="Meiryo UI" pitchFamily="50" charset="-128"/>
              </a:rPr>
              <a:t>見込客が頷くごとに</a:t>
            </a:r>
            <a:r>
              <a:rPr lang="ja-JP" altLang="en-US" sz="2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、ビジネスチャンスも近づいてきます。</a:t>
            </a:r>
            <a:endParaRPr lang="en-US" altLang="ja-JP" sz="24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ja-JP" altLang="en-US" sz="24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ja-JP" altLang="en-US" sz="2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　すべてのスケールをレビューし終わったら、デモの目的をもう一度繰り返し、そのレビューはアセスメントのほんの一部であることを強調します。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ja-JP" altLang="en-US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・配置、コーチング、サクセッションプランニング、</a:t>
            </a:r>
            <a:endParaRPr lang="en-US" altLang="ja-JP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914400" lvl="2" indent="0">
              <a:lnSpc>
                <a:spcPct val="90000"/>
              </a:lnSpc>
              <a:buNone/>
            </a:pPr>
            <a:r>
              <a:rPr lang="ja-JP" altLang="en-US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タレントの再配置、採用</a:t>
            </a:r>
            <a:r>
              <a:rPr lang="en-US" altLang="ja-JP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/</a:t>
            </a:r>
            <a:r>
              <a:rPr lang="ja-JP" altLang="en-US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登用など</a:t>
            </a:r>
          </a:p>
          <a:p>
            <a:pPr lvl="2">
              <a:lnSpc>
                <a:spcPct val="90000"/>
              </a:lnSpc>
            </a:pPr>
            <a:endParaRPr lang="en-US" altLang="ja-JP" sz="20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4504F-11CA-4286-9604-44281E6C8D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D53D616-3714-A8F2-AFA0-AC165F4D36CD}"/>
              </a:ext>
            </a:extLst>
          </p:cNvPr>
          <p:cNvSpPr txBox="1"/>
          <p:nvPr/>
        </p:nvSpPr>
        <p:spPr>
          <a:xfrm>
            <a:off x="2286000" y="6460251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000" dirty="0">
                <a:solidFill>
                  <a:srgbClr val="888888"/>
                </a:solidFill>
              </a:rPr>
              <a:t>Copyright©️ 2023 HRD, Inc. All Rights Reserved. Strictly Confidential.</a:t>
            </a:r>
          </a:p>
        </p:txBody>
      </p:sp>
    </p:spTree>
    <p:extLst>
      <p:ext uri="{BB962C8B-B14F-4D97-AF65-F5344CB8AC3E}">
        <p14:creationId xmlns:p14="http://schemas.microsoft.com/office/powerpoint/2010/main" val="5007288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商談のクロージング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823" y="1914208"/>
            <a:ext cx="8229600" cy="4721723"/>
          </a:xfrm>
        </p:spPr>
        <p:txBody>
          <a:bodyPr>
            <a:normAutofit fontScale="92500" lnSpcReduction="10000"/>
          </a:bodyPr>
          <a:lstStyle/>
          <a:p>
            <a:pPr marL="0" indent="0">
              <a:buFont typeface="Arial" charset="0"/>
              <a:buNone/>
            </a:pPr>
            <a:r>
              <a:rPr lang="ja-JP" altLang="en-US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・見込客の持つ疑問を聞きだし、そして</a:t>
            </a:r>
            <a:r>
              <a:rPr lang="ja-JP" altLang="en-US" sz="2800" b="1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クロージング</a:t>
            </a:r>
            <a:r>
              <a:rPr lang="ja-JP" altLang="en-US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です。</a:t>
            </a:r>
            <a:endParaRPr lang="en-US" altLang="ja-JP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buFont typeface="Arial" charset="0"/>
              <a:buNone/>
            </a:pPr>
            <a:endParaRPr lang="ja-JP" altLang="en-US" sz="9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buFont typeface="Arial" charset="0"/>
              <a:buNone/>
            </a:pPr>
            <a:r>
              <a:rPr lang="ja-JP" altLang="en-US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「まず、どこからスタートしましょうか？」</a:t>
            </a:r>
            <a:endParaRPr lang="en-US" altLang="ja-JP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buFont typeface="Arial" charset="0"/>
              <a:buNone/>
            </a:pPr>
            <a:r>
              <a:rPr lang="ja-JP" altLang="en-US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「どこから始めたいですか？」</a:t>
            </a:r>
            <a:endParaRPr lang="en-US" altLang="ja-JP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buFont typeface="Arial" charset="0"/>
              <a:buNone/>
            </a:pPr>
            <a:r>
              <a:rPr lang="ja-JP" altLang="en-US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「パフォーマンスモデルを作ってみませんか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?</a:t>
            </a:r>
            <a:r>
              <a:rPr lang="ja-JP" altLang="en-US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」　など</a:t>
            </a:r>
          </a:p>
          <a:p>
            <a:pPr marL="0" indent="0">
              <a:buFont typeface="Arial" charset="0"/>
              <a:buNone/>
            </a:pPr>
            <a:endParaRPr lang="en-US" altLang="ja-JP" sz="3000" dirty="0"/>
          </a:p>
          <a:p>
            <a:pPr marL="0" indent="0" algn="ctr">
              <a:buFont typeface="Arial" charset="0"/>
              <a:buNone/>
            </a:pPr>
            <a:r>
              <a:rPr lang="ja-JP" altLang="en-US" sz="30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☆</a:t>
            </a:r>
            <a:r>
              <a:rPr lang="en-US" altLang="ja-JP" sz="30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Enjoy your new client!  Remember, </a:t>
            </a:r>
          </a:p>
          <a:p>
            <a:pPr marL="0" indent="0" algn="ctr">
              <a:buFont typeface="Arial" charset="0"/>
              <a:buNone/>
            </a:pPr>
            <a:r>
              <a:rPr lang="ja-JP" altLang="en-US" sz="30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</a:t>
            </a:r>
            <a:r>
              <a:rPr lang="en-US" altLang="ja-JP" sz="30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More Demos = More Clients!!!!</a:t>
            </a:r>
            <a:r>
              <a:rPr lang="ja-JP" altLang="en-US" sz="30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endParaRPr lang="en-US" altLang="ja-JP" sz="30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 algn="ctr">
              <a:buFont typeface="Arial" charset="0"/>
              <a:buNone/>
            </a:pPr>
            <a:endParaRPr lang="ja-JP" altLang="en-US" sz="30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 algn="ctr">
              <a:buFont typeface="Arial" charset="0"/>
              <a:buNone/>
            </a:pPr>
            <a:r>
              <a:rPr lang="ja-JP" altLang="en-US" sz="2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「デモの数＝顧客の数」です。</a:t>
            </a:r>
          </a:p>
          <a:p>
            <a:pPr marL="0" indent="0" algn="ctr">
              <a:buFont typeface="Arial" charset="0"/>
              <a:buNone/>
            </a:pPr>
            <a:r>
              <a:rPr lang="ja-JP" altLang="en-US" sz="2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新規顧客とのビジネスをぜひ楽しんでください。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4504F-11CA-4286-9604-44281E6C8D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F2907C8-B9CB-E4FD-CAE7-08C5216F1722}"/>
              </a:ext>
            </a:extLst>
          </p:cNvPr>
          <p:cNvSpPr txBox="1"/>
          <p:nvPr/>
        </p:nvSpPr>
        <p:spPr>
          <a:xfrm>
            <a:off x="2286000" y="6460251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000" dirty="0">
                <a:solidFill>
                  <a:srgbClr val="888888"/>
                </a:solidFill>
              </a:rPr>
              <a:t>Copyright©️ 2023 HRD, Inc. All Rights Reserved. Strictly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041182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このセッションで学習すること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809707"/>
            <a:ext cx="8229600" cy="448627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Font typeface="Arial" charset="0"/>
              <a:buNone/>
            </a:pPr>
            <a:endParaRPr lang="en-US" altLang="ja-JP" sz="2400" b="1" u="sng"/>
          </a:p>
          <a:p>
            <a:pPr marL="514350" indent="-514350">
              <a:lnSpc>
                <a:spcPct val="90000"/>
              </a:lnSpc>
              <a:buFont typeface="Arial" charset="0"/>
              <a:buAutoNum type="romanUcPeriod"/>
            </a:pPr>
            <a:r>
              <a:rPr lang="ja-JP" altLang="en-US" sz="2800" b="1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サンプルアセスメントを提供する理由</a:t>
            </a:r>
            <a:endParaRPr lang="en-US" altLang="ja-JP" sz="2800" b="1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514350" indent="-514350">
              <a:lnSpc>
                <a:spcPct val="90000"/>
              </a:lnSpc>
              <a:buFont typeface="Arial" charset="0"/>
              <a:buAutoNum type="romanUcPeriod"/>
            </a:pPr>
            <a:endParaRPr lang="en-US" altLang="ja-JP" sz="2800" b="1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514350" indent="-514350">
              <a:lnSpc>
                <a:spcPct val="90000"/>
              </a:lnSpc>
              <a:buFont typeface="Arial" charset="0"/>
              <a:buAutoNum type="romanUcPeriod"/>
            </a:pPr>
            <a:r>
              <a:rPr lang="ja-JP" altLang="en-US" sz="2800" b="1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サンプルトライアルを成功させる方法</a:t>
            </a:r>
            <a:endParaRPr lang="en-US" altLang="ja-JP" sz="2800" b="1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514350" indent="-514350">
              <a:lnSpc>
                <a:spcPct val="90000"/>
              </a:lnSpc>
              <a:buFont typeface="Arial" charset="0"/>
              <a:buAutoNum type="romanUcPeriod"/>
            </a:pPr>
            <a:endParaRPr lang="en-US" altLang="ja-JP" sz="2800" b="1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90000"/>
              </a:lnSpc>
              <a:buFont typeface="Arial" charset="0"/>
              <a:buAutoNum type="romanUcPeriod" startAt="2"/>
            </a:pPr>
            <a:r>
              <a:rPr lang="ja-JP" altLang="en-US" sz="2800" b="1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結果の伝え方</a:t>
            </a:r>
            <a:endParaRPr lang="en-US" altLang="ja-JP" sz="2800" b="1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90000"/>
              </a:lnSpc>
              <a:buFont typeface="Arial" charset="0"/>
              <a:buAutoNum type="romanUcPeriod" startAt="2"/>
            </a:pPr>
            <a:endParaRPr lang="en-US" altLang="ja-JP" sz="2800" b="1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90000"/>
              </a:lnSpc>
              <a:buFont typeface="Arial" charset="0"/>
              <a:buAutoNum type="romanUcPeriod" startAt="2"/>
            </a:pPr>
            <a:r>
              <a:rPr lang="ja-JP" altLang="en-US" sz="2800" b="1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商談のクロージング</a:t>
            </a:r>
            <a:endParaRPr lang="en-US" altLang="ja-JP" sz="2800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4504F-11CA-4286-9604-44281E6C8D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5224B85-4C88-3A70-6E03-AB47B7718FB4}"/>
              </a:ext>
            </a:extLst>
          </p:cNvPr>
          <p:cNvSpPr txBox="1"/>
          <p:nvPr/>
        </p:nvSpPr>
        <p:spPr>
          <a:xfrm>
            <a:off x="2286000" y="6460251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000" dirty="0">
                <a:solidFill>
                  <a:srgbClr val="888888"/>
                </a:solidFill>
              </a:rPr>
              <a:t>Copyright©️ 2023 HRD, Inc. All Rights Reserved. Strictly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319491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サンプルアセスメントを提供する理由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5022"/>
            <a:ext cx="8229600" cy="4486275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ja-JP" altLang="en-US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販売につながるパワフルな手法</a:t>
            </a:r>
            <a:endParaRPr lang="en-US" altLang="ja-JP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lnSpc>
                <a:spcPct val="90000"/>
              </a:lnSpc>
            </a:pPr>
            <a:endParaRPr lang="en-US" altLang="ja-JP" sz="9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90000"/>
              </a:lnSpc>
              <a:buNone/>
            </a:pPr>
            <a:endParaRPr lang="ja-JP" altLang="en-US" sz="9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1">
              <a:lnSpc>
                <a:spcPct val="90000"/>
              </a:lnSpc>
            </a:pPr>
            <a:r>
              <a:rPr lang="ja-JP" altLang="en-US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乗用車のテストドライブ</a:t>
            </a:r>
          </a:p>
          <a:p>
            <a:pPr lvl="1">
              <a:lnSpc>
                <a:spcPct val="90000"/>
              </a:lnSpc>
            </a:pPr>
            <a:r>
              <a:rPr lang="ja-JP" altLang="en-US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洋服の試着</a:t>
            </a:r>
          </a:p>
          <a:p>
            <a:pPr lvl="1">
              <a:lnSpc>
                <a:spcPct val="90000"/>
              </a:lnSpc>
            </a:pPr>
            <a:r>
              <a:rPr lang="ja-JP" altLang="en-US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サンプルサイズの歯磨き粉</a:t>
            </a:r>
            <a:endParaRPr lang="en-US" altLang="ja-JP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1">
              <a:lnSpc>
                <a:spcPct val="90000"/>
              </a:lnSpc>
            </a:pPr>
            <a:r>
              <a:rPr lang="ja-JP" altLang="en-US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スーパーマーケットの試食</a:t>
            </a:r>
          </a:p>
          <a:p>
            <a:pPr lvl="1">
              <a:lnSpc>
                <a:spcPct val="90000"/>
              </a:lnSpc>
            </a:pPr>
            <a:r>
              <a:rPr lang="ja-JP" altLang="en-US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映画の予告編</a:t>
            </a:r>
            <a:endParaRPr lang="en-US" altLang="ja-JP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1">
              <a:lnSpc>
                <a:spcPct val="90000"/>
              </a:lnSpc>
            </a:pPr>
            <a:r>
              <a:rPr lang="ja-JP" altLang="en-US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ハウジングセンターの体験宿泊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US" altLang="ja-JP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ja-JP" altLang="en-US" sz="4200" b="1" dirty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販売プロセスの加速を実現！</a:t>
            </a:r>
            <a:endParaRPr lang="en-US" altLang="ja-JP" sz="4200" b="1" dirty="0">
              <a:solidFill>
                <a:srgbClr val="0070C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4504F-11CA-4286-9604-44281E6C8D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225D3EA-0105-C66C-7842-C3D68548A628}"/>
              </a:ext>
            </a:extLst>
          </p:cNvPr>
          <p:cNvSpPr txBox="1"/>
          <p:nvPr/>
        </p:nvSpPr>
        <p:spPr>
          <a:xfrm>
            <a:off x="2286000" y="6460251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000" dirty="0">
                <a:solidFill>
                  <a:srgbClr val="888888"/>
                </a:solidFill>
              </a:rPr>
              <a:t>Copyright©️ 2023 HRD, Inc. All Rights Reserved. Strictly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782381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サンプルアセスメントを提供する理由</a:t>
            </a:r>
            <a:endParaRPr lang="en-US" altLang="ja-JP" sz="3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901148"/>
            <a:ext cx="8229600" cy="4486275"/>
          </a:xfrm>
        </p:spPr>
        <p:txBody>
          <a:bodyPr>
            <a:normAutofit/>
          </a:bodyPr>
          <a:lstStyle/>
          <a:p>
            <a:pPr marL="514350" indent="-514350">
              <a:lnSpc>
                <a:spcPct val="80000"/>
              </a:lnSpc>
              <a:buFont typeface="Arial" charset="0"/>
              <a:buAutoNum type="arabicPeriod"/>
            </a:pPr>
            <a:r>
              <a:rPr lang="ja-JP" altLang="en-US" sz="2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あなたが最初に</a:t>
            </a:r>
            <a:r>
              <a:rPr lang="en-US" altLang="ja-JP" sz="2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PXT</a:t>
            </a:r>
            <a:r>
              <a:rPr lang="ja-JP" altLang="en-US" sz="2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の結果を見たときの興奮を思い出す。</a:t>
            </a:r>
            <a:endParaRPr lang="en-US" altLang="ja-JP" sz="24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514350" indent="-514350">
              <a:lnSpc>
                <a:spcPct val="80000"/>
              </a:lnSpc>
              <a:buFont typeface="Arial" charset="0"/>
              <a:buAutoNum type="arabicPeriod"/>
            </a:pPr>
            <a:endParaRPr lang="ja-JP" altLang="en-US" sz="24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514350" indent="-514350">
              <a:lnSpc>
                <a:spcPct val="80000"/>
              </a:lnSpc>
              <a:buFont typeface="Arial" charset="0"/>
              <a:buAutoNum type="arabicPeriod"/>
            </a:pPr>
            <a:r>
              <a:rPr lang="ja-JP" altLang="en-US" sz="2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即座に見込客に</a:t>
            </a:r>
            <a:r>
              <a:rPr lang="ja-JP" altLang="en-US" sz="2400" b="1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信憑性を証明</a:t>
            </a:r>
            <a:r>
              <a:rPr lang="ja-JP" altLang="en-US" sz="2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することが出来る。</a:t>
            </a:r>
            <a:endParaRPr lang="en-US" altLang="ja-JP" sz="24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514350" indent="-514350">
              <a:lnSpc>
                <a:spcPct val="80000"/>
              </a:lnSpc>
              <a:buFont typeface="Arial" charset="0"/>
              <a:buAutoNum type="arabicPeriod"/>
            </a:pPr>
            <a:endParaRPr lang="ja-JP" altLang="en-US" sz="24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514350" indent="-514350">
              <a:lnSpc>
                <a:spcPct val="80000"/>
              </a:lnSpc>
              <a:buFont typeface="Arial" charset="0"/>
              <a:buAutoNum type="arabicPeriod"/>
            </a:pPr>
            <a:r>
              <a:rPr lang="ja-JP" altLang="en-US" sz="2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セールスプロセスを加速する。</a:t>
            </a:r>
            <a:r>
              <a:rPr lang="ja-JP" altLang="en-US" sz="2400" b="1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「概念」から「経験」</a:t>
            </a:r>
            <a:r>
              <a:rPr lang="ja-JP" altLang="en-US" sz="2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へ。</a:t>
            </a:r>
            <a:endParaRPr lang="en-US" altLang="ja-JP" sz="24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514350" indent="-514350">
              <a:lnSpc>
                <a:spcPct val="80000"/>
              </a:lnSpc>
              <a:buFont typeface="Arial" charset="0"/>
              <a:buAutoNum type="arabicPeriod"/>
            </a:pPr>
            <a:endParaRPr lang="ja-JP" altLang="en-US" sz="24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514350" indent="-514350">
              <a:lnSpc>
                <a:spcPct val="80000"/>
              </a:lnSpc>
              <a:buFont typeface="Arial" charset="0"/>
              <a:buAutoNum type="arabicPeriod"/>
            </a:pPr>
            <a:r>
              <a:rPr lang="ja-JP" altLang="en-US" sz="2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対競合：体験を通じて</a:t>
            </a:r>
            <a:r>
              <a:rPr lang="ja-JP" altLang="en-US" sz="2400" b="1" dirty="0">
                <a:solidFill>
                  <a:srgbClr val="C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見込み客自身に違いを気づかせる</a:t>
            </a:r>
            <a:r>
              <a:rPr lang="ja-JP" altLang="en-US" sz="2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。</a:t>
            </a:r>
            <a:endParaRPr lang="en-US" altLang="ja-JP" sz="24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514350" indent="-514350">
              <a:lnSpc>
                <a:spcPct val="80000"/>
              </a:lnSpc>
              <a:buFont typeface="Arial" charset="0"/>
              <a:buAutoNum type="arabicPeriod"/>
            </a:pPr>
            <a:endParaRPr lang="ja-JP" altLang="en-US" sz="24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514350" indent="-514350">
              <a:lnSpc>
                <a:spcPct val="80000"/>
              </a:lnSpc>
              <a:buFont typeface="Arial" charset="0"/>
              <a:buAutoNum type="arabicPeriod"/>
            </a:pPr>
            <a:r>
              <a:rPr lang="ja-JP" altLang="en-US" sz="2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見込客との一体感：互いに「何か」を投資した一体感。</a:t>
            </a:r>
            <a:endParaRPr lang="en-US" altLang="ja-JP" sz="24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514350" indent="-514350">
              <a:lnSpc>
                <a:spcPct val="80000"/>
              </a:lnSpc>
              <a:buFont typeface="Arial" charset="0"/>
              <a:buAutoNum type="arabicPeriod"/>
            </a:pPr>
            <a:endParaRPr lang="ja-JP" altLang="en-US" sz="24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514350" indent="-514350">
              <a:lnSpc>
                <a:spcPct val="80000"/>
              </a:lnSpc>
              <a:buFont typeface="Arial" charset="0"/>
              <a:buAutoNum type="arabicPeriod"/>
            </a:pPr>
            <a:r>
              <a:rPr lang="ja-JP" altLang="en-US" sz="2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見込客が示す興味の度合いを測る最適な方法。</a:t>
            </a:r>
          </a:p>
          <a:p>
            <a:pPr marL="514350" indent="-514350">
              <a:lnSpc>
                <a:spcPct val="80000"/>
              </a:lnSpc>
              <a:buFont typeface="Arial" charset="0"/>
              <a:buAutoNum type="arabicPeriod"/>
            </a:pPr>
            <a:endParaRPr lang="en-US" altLang="ja-JP" sz="2400" b="1" dirty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4504F-11CA-4286-9604-44281E6C8D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629B98DA-32E9-1004-36AF-0F2061289B81}"/>
              </a:ext>
            </a:extLst>
          </p:cNvPr>
          <p:cNvSpPr txBox="1"/>
          <p:nvPr/>
        </p:nvSpPr>
        <p:spPr>
          <a:xfrm>
            <a:off x="2286000" y="6495147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000" dirty="0">
                <a:solidFill>
                  <a:srgbClr val="888888"/>
                </a:solidFill>
              </a:rPr>
              <a:t>Copyright©️ 2023 HRD, Inc. All Rights Reserved. Strictly Confidential.</a:t>
            </a:r>
          </a:p>
        </p:txBody>
      </p:sp>
    </p:spTree>
    <p:extLst>
      <p:ext uri="{BB962C8B-B14F-4D97-AF65-F5344CB8AC3E}">
        <p14:creationId xmlns:p14="http://schemas.microsoft.com/office/powerpoint/2010/main" val="8608079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3507" y="274638"/>
            <a:ext cx="8229600" cy="1143000"/>
          </a:xfrm>
        </p:spPr>
        <p:txBody>
          <a:bodyPr>
            <a:normAutofit/>
          </a:bodyPr>
          <a:lstStyle/>
          <a:p>
            <a:r>
              <a:rPr lang="ja-JP" altLang="en-US" sz="32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サンプルトライアルを成功させる方法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9888"/>
            <a:ext cx="8229600" cy="48654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1.</a:t>
            </a:r>
            <a:r>
              <a:rPr lang="en-US" altLang="ja-JP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 </a:t>
            </a:r>
            <a:r>
              <a:rPr lang="ja-JP" altLang="en-US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相手は見込客として適切か？</a:t>
            </a:r>
            <a:endParaRPr lang="en-US" altLang="ja-JP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人材を管理するマネジャー？</a:t>
            </a:r>
            <a:endParaRPr lang="en-US" altLang="ja-JP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予算の管理者？それともコーチ？</a:t>
            </a:r>
            <a:endParaRPr lang="en-US" altLang="ja-JP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buNone/>
            </a:pPr>
            <a:r>
              <a:rPr lang="ja-JP" altLang="en-US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</a:t>
            </a:r>
            <a:r>
              <a:rPr lang="en-US" altLang="ja-JP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-</a:t>
            </a:r>
            <a:r>
              <a:rPr lang="ja-JP" altLang="en-US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意思決定の三角形を思い出す。</a:t>
            </a:r>
          </a:p>
          <a:p>
            <a:pPr marL="0" indent="0">
              <a:buNone/>
            </a:pPr>
            <a:endParaRPr lang="en-US" altLang="ja-JP" sz="900" dirty="0"/>
          </a:p>
          <a:p>
            <a:pPr marL="0" indent="0">
              <a:buNone/>
            </a:pPr>
            <a:r>
              <a:rPr lang="ja-JP" altLang="en-US" dirty="0"/>
              <a:t>　</a:t>
            </a:r>
            <a:r>
              <a:rPr lang="en-US" altLang="ja-JP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2.</a:t>
            </a:r>
            <a:r>
              <a:rPr lang="ja-JP" altLang="en-US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セールスプロセス：サンプルトライアルを打診する</a:t>
            </a:r>
          </a:p>
          <a:p>
            <a:pPr lvl="2"/>
            <a:r>
              <a:rPr lang="ja-JP" altLang="en-US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サンプルレポートを示して発見を促す</a:t>
            </a:r>
          </a:p>
          <a:p>
            <a:pPr lvl="2"/>
            <a:r>
              <a:rPr lang="ja-JP" altLang="en-US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まずは無料のサンプルトライアルを打診する</a:t>
            </a:r>
            <a:endParaRPr lang="en-US" altLang="ja-JP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914400" lvl="2" indent="0">
              <a:buNone/>
            </a:pPr>
            <a:r>
              <a:rPr lang="ja-JP" altLang="en-US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→セールス初期段階のクロージングとして提案。</a:t>
            </a:r>
            <a:endParaRPr lang="en-US" altLang="ja-JP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914400" lvl="2" indent="0">
              <a:buNone/>
            </a:pPr>
            <a:r>
              <a:rPr lang="ja-JP" altLang="en-US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見込み客を具体的な行動へと導く。　</a:t>
            </a:r>
            <a:endParaRPr lang="en-US" altLang="ja-JP" dirty="0"/>
          </a:p>
          <a:p>
            <a:pPr lvl="2">
              <a:buFont typeface="Arial" charset="0"/>
              <a:buNone/>
            </a:pPr>
            <a:endParaRPr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4504F-11CA-4286-9604-44281E6C8D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6458562" y="1988840"/>
            <a:ext cx="2314923" cy="15841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/>
              <a:t>決定権者を</a:t>
            </a:r>
            <a:endParaRPr kumimoji="1" lang="en-US" altLang="ja-JP" sz="2000" dirty="0"/>
          </a:p>
          <a:p>
            <a:pPr algn="ctr"/>
            <a:r>
              <a:rPr kumimoji="1" lang="ja-JP" altLang="en-US" sz="2000" dirty="0"/>
              <a:t>フィードバックセッションに同席させる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2B654FB-882F-8BA6-04A0-9B6717EADE4D}"/>
              </a:ext>
            </a:extLst>
          </p:cNvPr>
          <p:cNvSpPr txBox="1"/>
          <p:nvPr/>
        </p:nvSpPr>
        <p:spPr>
          <a:xfrm>
            <a:off x="2286000" y="6460251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000" dirty="0">
                <a:solidFill>
                  <a:srgbClr val="888888"/>
                </a:solidFill>
              </a:rPr>
              <a:t>Copyright©️ 2023 HRD, Inc. All Rights Reserved. Strictly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75551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1662"/>
            <a:ext cx="8229600" cy="448627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ja-JP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3.</a:t>
            </a:r>
            <a:r>
              <a:rPr lang="ja-JP" altLang="en-US" sz="2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誰がサンプルトライアルを回答するか？</a:t>
            </a:r>
            <a:endParaRPr lang="en-US" altLang="ja-JP" sz="2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ja-JP" sz="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90000"/>
              </a:lnSpc>
              <a:buNone/>
            </a:pPr>
            <a:endParaRPr lang="ja-JP" altLang="en-US" sz="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1">
              <a:lnSpc>
                <a:spcPct val="90000"/>
              </a:lnSpc>
            </a:pPr>
            <a:r>
              <a:rPr lang="ja-JP" altLang="en-US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見込客の購買意思決定者によく知られている</a:t>
            </a:r>
            <a:endParaRPr lang="en-US" altLang="ja-JP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ja-JP" altLang="en-US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社員を選ぶ（</a:t>
            </a:r>
            <a:r>
              <a:rPr lang="en-US" altLang="ja-JP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Face Validity</a:t>
            </a:r>
            <a:r>
              <a:rPr lang="ja-JP" altLang="en-US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endParaRPr lang="en-US" altLang="ja-JP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ja-JP" altLang="en-US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1">
              <a:lnSpc>
                <a:spcPct val="90000"/>
              </a:lnSpc>
            </a:pPr>
            <a:r>
              <a:rPr lang="ja-JP" altLang="en-US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ハイパフォーマーを抽出してもらう</a:t>
            </a:r>
            <a:endParaRPr lang="en-US" altLang="ja-JP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ja-JP" altLang="en-US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→　スター社員、トップパフォーマー候補など、</a:t>
            </a:r>
            <a:endParaRPr lang="en-US" altLang="ja-JP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ja-JP" altLang="en-US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誰もが知っている分かりやすい個性をもった人材</a:t>
            </a:r>
            <a:endParaRPr lang="en-US" altLang="ja-JP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altLang="ja-JP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ja-JP" altLang="en-US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en-US" altLang="ja-JP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購買意思決定権者自身を選ぶことは</a:t>
            </a:r>
            <a:endParaRPr lang="en-US" altLang="ja-JP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ja-JP" altLang="en-US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 ファーストチョイスではない</a:t>
            </a:r>
            <a:endParaRPr lang="en-US" altLang="ja-JP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altLang="ja-JP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ja-JP" altLang="en-US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・・・コントラストが示せるため、複数名が好ましい。</a:t>
            </a:r>
            <a:endParaRPr lang="en-US" altLang="ja-JP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457200" lvl="1" indent="0">
              <a:lnSpc>
                <a:spcPct val="90000"/>
              </a:lnSpc>
              <a:buNone/>
            </a:pPr>
            <a:r>
              <a:rPr lang="ja-JP" altLang="en-US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</a:t>
            </a:r>
            <a:r>
              <a:rPr lang="en-US" altLang="ja-JP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3</a:t>
            </a:r>
            <a:r>
              <a:rPr lang="ja-JP" altLang="en-US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名選べば、現職者同時比較レポートが示せる。</a:t>
            </a:r>
            <a:endParaRPr lang="en-US" altLang="ja-JP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69850"/>
            <a:ext cx="8370888" cy="1347788"/>
          </a:xfrm>
        </p:spPr>
        <p:txBody>
          <a:bodyPr>
            <a:normAutofit/>
          </a:bodyPr>
          <a:lstStyle/>
          <a:p>
            <a:r>
              <a:rPr lang="ja-JP" altLang="en-US" sz="32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サンプルトライアルを成功させる方法</a:t>
            </a: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4504F-11CA-4286-9604-44281E6C8D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E99917A-9D60-0B9D-7128-91A9BED5C9D8}"/>
              </a:ext>
            </a:extLst>
          </p:cNvPr>
          <p:cNvSpPr txBox="1"/>
          <p:nvPr/>
        </p:nvSpPr>
        <p:spPr>
          <a:xfrm>
            <a:off x="2286000" y="6460251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000" dirty="0">
                <a:solidFill>
                  <a:srgbClr val="888888"/>
                </a:solidFill>
              </a:rPr>
              <a:t>Copyright©️ 2023 HRD, Inc. All Rights Reserved. Strictly Confidential.</a:t>
            </a:r>
          </a:p>
        </p:txBody>
      </p:sp>
    </p:spTree>
    <p:extLst>
      <p:ext uri="{BB962C8B-B14F-4D97-AF65-F5344CB8AC3E}">
        <p14:creationId xmlns:p14="http://schemas.microsoft.com/office/powerpoint/2010/main" val="4193655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06" y="1940334"/>
            <a:ext cx="8229600" cy="4486275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altLang="ja-JP" sz="30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4.</a:t>
            </a:r>
            <a:r>
              <a:rPr lang="ja-JP" altLang="en-US" sz="30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大切なこと！</a:t>
            </a:r>
            <a:endParaRPr lang="en-US" altLang="ja-JP" sz="30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ja-JP" altLang="en-US" sz="30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→　商談の各プロセスをコントロールするのは</a:t>
            </a:r>
            <a:endParaRPr lang="en-US" altLang="ja-JP" sz="30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ja-JP" altLang="en-US" sz="30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我々であること</a:t>
            </a:r>
            <a:endParaRPr lang="en-US" altLang="ja-JP" sz="30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ja-JP" sz="24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ja-JP" altLang="en-US" sz="2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・</a:t>
            </a:r>
            <a:r>
              <a:rPr lang="ja-JP" altLang="en-US" sz="2400" b="1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その場で</a:t>
            </a:r>
            <a:r>
              <a:rPr lang="ja-JP" altLang="en-US" sz="2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回答する人物の名前、メールアドレス、役職を</a:t>
            </a:r>
            <a:endParaRPr lang="en-US" altLang="ja-JP" sz="24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ja-JP" altLang="en-US" sz="2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確認すること。</a:t>
            </a:r>
            <a:endParaRPr lang="en-US" altLang="ja-JP" sz="20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ja-JP" altLang="en-US" sz="20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　</a:t>
            </a:r>
            <a:r>
              <a:rPr lang="ja-JP" altLang="en-US" sz="2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→後日、連絡をもらうというのは好ましくない。</a:t>
            </a:r>
            <a:endParaRPr lang="en-US" altLang="ja-JP" sz="24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90000"/>
              </a:lnSpc>
              <a:buNone/>
            </a:pPr>
            <a:endParaRPr lang="en-US" altLang="ja-JP" sz="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ja-JP" altLang="en-US" sz="20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 　</a:t>
            </a:r>
            <a:r>
              <a:rPr lang="ja-JP" altLang="en-US" sz="2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・“なぜ、その回答者を選択したのか？”について質問する。</a:t>
            </a:r>
            <a:endParaRPr lang="en-US" altLang="ja-JP" sz="24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ja-JP" altLang="en-US" sz="24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→見込客の現在の状況を知る機会となる。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4064"/>
            <a:ext cx="8529637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4504F-11CA-4286-9604-44281E6C8D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623C0BB7-7D6E-C503-8B9A-236B0CAD97BA}"/>
              </a:ext>
            </a:extLst>
          </p:cNvPr>
          <p:cNvSpPr txBox="1"/>
          <p:nvPr/>
        </p:nvSpPr>
        <p:spPr>
          <a:xfrm>
            <a:off x="2286000" y="6460251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000" dirty="0">
                <a:solidFill>
                  <a:srgbClr val="888888"/>
                </a:solidFill>
              </a:rPr>
              <a:t>Copyright©️ 2023 HRD, Inc. All Rights Reserved. Strictly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624428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848896"/>
            <a:ext cx="8229600" cy="4486275"/>
          </a:xfrm>
        </p:spPr>
        <p:txBody>
          <a:bodyPr/>
          <a:lstStyle/>
          <a:p>
            <a:pPr marL="0" indent="0">
              <a:buNone/>
            </a:pPr>
            <a:r>
              <a:rPr lang="en-US" altLang="ja-JP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5.</a:t>
            </a:r>
            <a:r>
              <a:rPr lang="ja-JP" altLang="en-US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候補者が回答を終了したらすぐに連絡する。</a:t>
            </a:r>
            <a:endParaRPr lang="en-US" altLang="ja-JP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</a:t>
            </a:r>
            <a:r>
              <a:rPr lang="ja-JP" altLang="en-US" sz="1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lang="en-US" altLang="ja-JP" sz="1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PAC</a:t>
            </a:r>
            <a:r>
              <a:rPr lang="ja-JP" altLang="en-US" sz="18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から回答終了のアナウンスがあります）</a:t>
            </a:r>
            <a:endParaRPr lang="en-US" altLang="ja-JP" sz="1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buNone/>
            </a:pPr>
            <a:endParaRPr lang="en-US" altLang="ja-JP" sz="10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buNone/>
            </a:pPr>
            <a:endParaRPr lang="en-US" altLang="ja-JP" sz="11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→　結果をレビューする日程を調整する。　</a:t>
            </a:r>
            <a:endParaRPr lang="en-US" altLang="ja-JP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つまり、次のアポイントを獲得すること。</a:t>
            </a:r>
            <a:endParaRPr lang="en-US" altLang="ja-JP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buNone/>
            </a:pPr>
            <a:r>
              <a:rPr lang="ja-JP" altLang="en-US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（出来るだけ早めに）</a:t>
            </a:r>
            <a:endParaRPr lang="en-US" altLang="ja-JP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buNone/>
            </a:pPr>
            <a:endParaRPr lang="ja-JP" altLang="en-US" sz="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>
              <a:buFont typeface="Arial" charset="0"/>
              <a:buNone/>
            </a:pPr>
            <a:r>
              <a:rPr lang="ja-JP" altLang="en-US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→アポイントの日程まではレポートは送らない。（プロセスを管理するのは</a:t>
            </a:r>
            <a:r>
              <a:rPr lang="ja-JP" altLang="en-US" b="1" u="sng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我々</a:t>
            </a:r>
            <a:r>
              <a:rPr lang="ja-JP" altLang="en-US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です</a:t>
            </a:r>
            <a:r>
              <a:rPr lang="ja-JP" altLang="en-US" dirty="0"/>
              <a:t>）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388" y="34064"/>
            <a:ext cx="8529637" cy="1354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4504F-11CA-4286-9604-44281E6C8D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818296-0E82-5B2C-3DD8-2CCFB3D60EA5}"/>
              </a:ext>
            </a:extLst>
          </p:cNvPr>
          <p:cNvSpPr txBox="1"/>
          <p:nvPr/>
        </p:nvSpPr>
        <p:spPr>
          <a:xfrm>
            <a:off x="2286000" y="6460251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000" dirty="0">
                <a:solidFill>
                  <a:srgbClr val="888888"/>
                </a:solidFill>
              </a:rPr>
              <a:t>Copyright©️ 2023 HRD, Inc. All Rights Reserved. Strictly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4809282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35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結果の伝え方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6644"/>
            <a:ext cx="8229600" cy="4486275"/>
          </a:xfrm>
        </p:spPr>
        <p:txBody>
          <a:bodyPr>
            <a:normAutofit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altLang="ja-JP" sz="25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1.</a:t>
            </a:r>
            <a:r>
              <a:rPr lang="ja-JP" altLang="en-US" sz="25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回答者の個人プロファイルと個人グラフをチェックする。</a:t>
            </a:r>
            <a:endParaRPr lang="en-US" altLang="ja-JP" sz="25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ja-JP" sz="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ja-JP" altLang="en-US" sz="25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→　回答者の傾向を確認するとともに、</a:t>
            </a:r>
            <a:endParaRPr lang="en-US" altLang="ja-JP" sz="25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ja-JP" altLang="en-US" sz="25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　歪曲尺度に問題がないことも確認しておく。</a:t>
            </a:r>
            <a:endParaRPr lang="en-US" altLang="ja-JP" sz="25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ja-JP" sz="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ja-JP" altLang="en-US" sz="25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→　結果のレビューのための書類を準備する。</a:t>
            </a:r>
            <a:endParaRPr lang="en-US" altLang="ja-JP" sz="25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ja-JP" sz="8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ja-JP" altLang="en-US" sz="2500" b="1" dirty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・</a:t>
            </a:r>
            <a:r>
              <a:rPr lang="ja-JP" altLang="en-US" sz="2500" b="1" u="sng" dirty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個人グラフ</a:t>
            </a:r>
            <a:endParaRPr lang="en-US" altLang="ja-JP" sz="2500" b="1" u="sng" dirty="0">
              <a:solidFill>
                <a:srgbClr val="0070C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ja-JP" altLang="en-US" sz="2500" b="1" dirty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</a:t>
            </a:r>
            <a:r>
              <a:rPr lang="ja-JP" altLang="en-US" sz="2500" b="1" u="sng" dirty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・個人プロファイル</a:t>
            </a:r>
            <a:endParaRPr lang="en-US" altLang="ja-JP" sz="2500" b="1" u="sng" dirty="0">
              <a:solidFill>
                <a:srgbClr val="0070C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ja-JP" altLang="en-US" sz="2500" b="1" dirty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・</a:t>
            </a:r>
            <a:r>
              <a:rPr lang="ja-JP" altLang="en-US" sz="2500" b="1" u="sng" dirty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クイック参照ガイド</a:t>
            </a:r>
            <a:endParaRPr lang="en-US" altLang="ja-JP" sz="2500" b="1" u="sng" dirty="0">
              <a:solidFill>
                <a:srgbClr val="0070C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ja-JP" altLang="en-US" sz="2500" b="1" dirty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　・</a:t>
            </a:r>
            <a:r>
              <a:rPr lang="ja-JP" altLang="en-US" sz="2500" b="1" u="sng" dirty="0">
                <a:solidFill>
                  <a:srgbClr val="0070C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指標一覧表</a:t>
            </a:r>
            <a:endParaRPr lang="en-US" altLang="ja-JP" sz="2500" b="1" u="sng" dirty="0">
              <a:solidFill>
                <a:srgbClr val="0070C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ja-JP" sz="2500" b="1" u="sng" dirty="0">
              <a:solidFill>
                <a:srgbClr val="0070C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ja-JP" sz="2500" b="1" dirty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US" altLang="ja-JP" sz="25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04504F-11CA-4286-9604-44281E6C8D5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8266EDA-AC91-1E62-289B-5436DCB063D2}"/>
              </a:ext>
            </a:extLst>
          </p:cNvPr>
          <p:cNvSpPr txBox="1"/>
          <p:nvPr/>
        </p:nvSpPr>
        <p:spPr>
          <a:xfrm>
            <a:off x="2286000" y="6460251"/>
            <a:ext cx="4572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sz="1000" dirty="0">
                <a:solidFill>
                  <a:srgbClr val="888888"/>
                </a:solidFill>
              </a:rPr>
              <a:t>Copyright©️ 2023 HRD, Inc. All Rights Reserved. Strictly Confidential.</a:t>
            </a:r>
          </a:p>
        </p:txBody>
      </p:sp>
    </p:spTree>
    <p:extLst>
      <p:ext uri="{BB962C8B-B14F-4D97-AF65-F5344CB8AC3E}">
        <p14:creationId xmlns:p14="http://schemas.microsoft.com/office/powerpoint/2010/main" val="3939507300"/>
      </p:ext>
    </p:extLst>
  </p:cSld>
  <p:clrMapOvr>
    <a:masterClrMapping/>
  </p:clrMapOvr>
</p:sld>
</file>

<file path=ppt/theme/theme1.xml><?xml version="1.0" encoding="utf-8"?>
<a:theme xmlns:a="http://schemas.openxmlformats.org/drawingml/2006/main" name="13_HowTo Present Study Results">
  <a:themeElements>
    <a:clrScheme name="PPP_SGENE_TXT_Firetruck_Sign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PPP_SGENE_TXT_Firetruck_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  <a:txDef>
      <a:spPr bwMode="auto">
        <a:solidFill>
          <a:srgbClr val="002060"/>
        </a:solidFill>
        <a:ln>
          <a:noFill/>
        </a:ln>
        <a:effectLst>
          <a:outerShdw dist="35921" dir="2700000" algn="ctr" rotWithShape="0">
            <a:schemeClr val="bg1"/>
          </a:outerShdw>
        </a:effectLst>
      </a:spPr>
      <a:bodyPr anchor="ctr"/>
      <a:lstStyle>
        <a:defPPr algn="ctr">
          <a:defRPr kumimoji="1" sz="1600" b="1" dirty="0" smtClean="0">
            <a:solidFill>
              <a:schemeClr val="bg1"/>
            </a:solidFill>
            <a:latin typeface="Meiryo UI" pitchFamily="50" charset="-128"/>
            <a:ea typeface="Meiryo UI" pitchFamily="50" charset="-128"/>
            <a:cs typeface="Meiryo UI" pitchFamily="50" charset="-128"/>
          </a:defRPr>
        </a:defPPr>
      </a:lstStyle>
    </a:txDef>
  </a:objectDefaults>
  <a:extraClrSchemeLst>
    <a:extraClrScheme>
      <a:clrScheme name="PPP_SGENE_TXT_Firetruck_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GENE_TXT_Firetruck_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6_HowTo Present Study Results">
  <a:themeElements>
    <a:clrScheme name="PPP_SGENE_TXT_Firetruck_Sign 3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PPP_SGENE_TXT_Firetruck_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PPP_SGENE_TXT_Firetruck_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GENE_TXT_Firetruck_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GENE_TXT_Firetruck_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ain Title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50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A42336783F56D41ADBFF25E04B830F8" ma:contentTypeVersion="18" ma:contentTypeDescription="新しいドキュメントを作成します。" ma:contentTypeScope="" ma:versionID="3297854d51de735aa12d003c0ee11ba3">
  <xsd:schema xmlns:xsd="http://www.w3.org/2001/XMLSchema" xmlns:xs="http://www.w3.org/2001/XMLSchema" xmlns:p="http://schemas.microsoft.com/office/2006/metadata/properties" xmlns:ns2="ecd2a911-04af-4728-8a4a-48cdad16d67e" xmlns:ns3="0cec52fe-58ff-46f5-99cb-620ef23623c4" targetNamespace="http://schemas.microsoft.com/office/2006/metadata/properties" ma:root="true" ma:fieldsID="d65dece6cebea69de3a7ccbd6d4c1770" ns2:_="" ns3:_="">
    <xsd:import namespace="ecd2a911-04af-4728-8a4a-48cdad16d67e"/>
    <xsd:import namespace="0cec52fe-58ff-46f5-99cb-620ef23623c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_x5951__x7d04__x66f8__x756a__x53f7_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d2a911-04af-4728-8a4a-48cdad16d6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_x5951__x7d04__x66f8__x756a__x53f7_" ma:index="21" nillable="true" ma:displayName="Vimeo URL" ma:description="PWなし　限定公開のURLです。" ma:format="Dropdown" ma:internalName="_x5951__x7d04__x66f8__x756a__x53f7_">
      <xsd:simpleType>
        <xsd:restriction base="dms:Text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画像タグ" ma:readOnly="false" ma:fieldId="{5cf76f15-5ced-4ddc-b409-7134ff3c332f}" ma:taxonomyMulti="true" ma:sspId="e44628f4-24c6-4305-8e41-3b91c20c1f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c52fe-58ff-46f5-99cb-620ef23623c4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6d4e38b3-ff04-49ed-8246-121a149f1efc}" ma:internalName="TaxCatchAll" ma:showField="CatchAllData" ma:web="0cec52fe-58ff-46f5-99cb-620ef23623c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d2a911-04af-4728-8a4a-48cdad16d67e">
      <Terms xmlns="http://schemas.microsoft.com/office/infopath/2007/PartnerControls"/>
    </lcf76f155ced4ddcb4097134ff3c332f>
    <_x5951__x7d04__x66f8__x756a__x53f7_ xmlns="ecd2a911-04af-4728-8a4a-48cdad16d67e" xsi:nil="true"/>
    <TaxCatchAll xmlns="0cec52fe-58ff-46f5-99cb-620ef23623c4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B159E79-795C-488F-A4E7-044597956AA5}"/>
</file>

<file path=customXml/itemProps2.xml><?xml version="1.0" encoding="utf-8"?>
<ds:datastoreItem xmlns:ds="http://schemas.openxmlformats.org/officeDocument/2006/customXml" ds:itemID="{1FFE591F-3A67-415E-B05E-52FDC68B5702}">
  <ds:schemaRefs>
    <ds:schemaRef ds:uri="http://schemas.microsoft.com/office/2006/metadata/properties"/>
    <ds:schemaRef ds:uri="http://schemas.microsoft.com/office/infopath/2007/PartnerControls"/>
    <ds:schemaRef ds:uri="ecd2a911-04af-4728-8a4a-48cdad16d67e"/>
    <ds:schemaRef ds:uri="0cec52fe-58ff-46f5-99cb-620ef23623c4"/>
  </ds:schemaRefs>
</ds:datastoreItem>
</file>

<file path=customXml/itemProps3.xml><?xml version="1.0" encoding="utf-8"?>
<ds:datastoreItem xmlns:ds="http://schemas.openxmlformats.org/officeDocument/2006/customXml" ds:itemID="{2934E69A-56FD-40BA-9B3C-8E47A50B41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11354</TotalTime>
  <Words>1205</Words>
  <Application>Microsoft Office PowerPoint</Application>
  <PresentationFormat>画面に合わせる (4:3)</PresentationFormat>
  <Paragraphs>175</Paragraphs>
  <Slides>14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8</vt:i4>
      </vt:variant>
      <vt:variant>
        <vt:lpstr>スライド タイトル</vt:lpstr>
      </vt:variant>
      <vt:variant>
        <vt:i4>14</vt:i4>
      </vt:variant>
    </vt:vector>
  </HeadingPairs>
  <TitlesOfParts>
    <vt:vector size="29" baseType="lpstr">
      <vt:lpstr>Meiryo UI</vt:lpstr>
      <vt:lpstr>Arial</vt:lpstr>
      <vt:lpstr>Calibri</vt:lpstr>
      <vt:lpstr>Georgia</vt:lpstr>
      <vt:lpstr>Helvetica</vt:lpstr>
      <vt:lpstr>Trebuchet MS</vt:lpstr>
      <vt:lpstr>Wingdings</vt:lpstr>
      <vt:lpstr>13_HowTo Present Study Results</vt:lpstr>
      <vt:lpstr>Custom Design</vt:lpstr>
      <vt:lpstr>6_HowTo Present Study Results</vt:lpstr>
      <vt:lpstr>1_Custom Design</vt:lpstr>
      <vt:lpstr>Main Title Slide</vt:lpstr>
      <vt:lpstr>Office Theme</vt:lpstr>
      <vt:lpstr>Default Design</vt:lpstr>
      <vt:lpstr>1_Default Design</vt:lpstr>
      <vt:lpstr>サンプルトライアルでプロセスを加速する -効果的なPXTデモの実施方法- Debbie Muno &amp; Jeff Summers</vt:lpstr>
      <vt:lpstr>このセッションで学習すること</vt:lpstr>
      <vt:lpstr>サンプルアセスメントを提供する理由</vt:lpstr>
      <vt:lpstr>　サンプルアセスメントを提供する理由</vt:lpstr>
      <vt:lpstr>サンプルトライアルを成功させる方法</vt:lpstr>
      <vt:lpstr>サンプルトライアルを成功させる方法</vt:lpstr>
      <vt:lpstr>PowerPoint プレゼンテーション</vt:lpstr>
      <vt:lpstr>PowerPoint プレゼンテーション</vt:lpstr>
      <vt:lpstr>結果の伝え方</vt:lpstr>
      <vt:lpstr>結果の伝え方</vt:lpstr>
      <vt:lpstr>結果の伝え方</vt:lpstr>
      <vt:lpstr>結果の伝え方</vt:lpstr>
      <vt:lpstr>商談のクロージング</vt:lpstr>
      <vt:lpstr>商談のクロージング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複雑化する労働市場において、 人材と仕事を繋ぐ Connecting Talent to Jobs  in a Complex Labor Market</dc:title>
  <dc:creator>Tsukakoshi</dc:creator>
  <cp:lastModifiedBy>Ebato Sae</cp:lastModifiedBy>
  <cp:revision>340</cp:revision>
  <cp:lastPrinted>2016-06-27T09:54:42Z</cp:lastPrinted>
  <dcterms:modified xsi:type="dcterms:W3CDTF">2023-08-20T02:37:35Z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0x010100BA42336783F56D41ADBFF25E04B830F8</vt:lpwstr>
  </property>
  <property fmtid="{D5CDD505-2E9C-101B-9397-08002B2CF9AE}" pid="3" name="MediaServiceImageTags">
    <vt:lpwstr/>
  </property>
</Properties>
</file>