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Masters/slideMaster1.xml" ContentType="application/vnd.openxmlformats-officedocument.presentationml.slideMaster+xml"/>
  <Override PartName="/ppt/notesSlides/notesSlide3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1.xml" ContentType="application/vnd.openxmlformats-officedocument.presentationml.notesSlide+xml"/>
  <Override PartName="/ppt/notesSlides/notesSlide3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4"/>
  </p:notesMasterIdLst>
  <p:sldIdLst>
    <p:sldId id="256" r:id="rId2"/>
    <p:sldId id="303" r:id="rId3"/>
    <p:sldId id="328" r:id="rId4"/>
    <p:sldId id="329" r:id="rId5"/>
    <p:sldId id="264" r:id="rId6"/>
    <p:sldId id="265" r:id="rId7"/>
    <p:sldId id="266" r:id="rId8"/>
    <p:sldId id="270" r:id="rId9"/>
    <p:sldId id="271" r:id="rId10"/>
    <p:sldId id="272" r:id="rId11"/>
    <p:sldId id="326" r:id="rId12"/>
    <p:sldId id="259" r:id="rId13"/>
    <p:sldId id="260" r:id="rId14"/>
    <p:sldId id="261" r:id="rId15"/>
    <p:sldId id="262" r:id="rId16"/>
    <p:sldId id="306" r:id="rId17"/>
    <p:sldId id="323" r:id="rId18"/>
    <p:sldId id="324" r:id="rId19"/>
    <p:sldId id="325" r:id="rId20"/>
    <p:sldId id="279" r:id="rId21"/>
    <p:sldId id="284" r:id="rId22"/>
    <p:sldId id="307" r:id="rId23"/>
    <p:sldId id="308" r:id="rId24"/>
    <p:sldId id="280" r:id="rId25"/>
    <p:sldId id="281" r:id="rId26"/>
    <p:sldId id="282" r:id="rId27"/>
    <p:sldId id="319" r:id="rId28"/>
    <p:sldId id="310" r:id="rId29"/>
    <p:sldId id="285" r:id="rId30"/>
    <p:sldId id="311" r:id="rId31"/>
    <p:sldId id="286" r:id="rId32"/>
    <p:sldId id="287" r:id="rId33"/>
    <p:sldId id="312" r:id="rId34"/>
    <p:sldId id="327" r:id="rId35"/>
    <p:sldId id="275" r:id="rId36"/>
    <p:sldId id="295" r:id="rId37"/>
    <p:sldId id="296" r:id="rId38"/>
    <p:sldId id="330" r:id="rId39"/>
    <p:sldId id="320" r:id="rId40"/>
    <p:sldId id="300" r:id="rId41"/>
    <p:sldId id="301" r:id="rId42"/>
    <p:sldId id="322" r:id="rId43"/>
  </p:sldIdLst>
  <p:sldSz cx="9144000" cy="6858000" type="screen4x3"/>
  <p:notesSz cx="6807200" cy="9939338"/>
  <p:defaultTextStyle>
    <a:defPPr>
      <a:defRPr lang="es-AR"/>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1">
          <p15:clr>
            <a:srgbClr val="A4A3A4"/>
          </p15:clr>
        </p15:guide>
        <p15:guide id="2"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00000"/>
    <a:srgbClr val="009C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52" autoAdjust="0"/>
    <p:restoredTop sz="94474" autoAdjust="0"/>
  </p:normalViewPr>
  <p:slideViewPr>
    <p:cSldViewPr snapToGrid="0">
      <p:cViewPr varScale="1">
        <p:scale>
          <a:sx n="59" d="100"/>
          <a:sy n="59" d="100"/>
        </p:scale>
        <p:origin x="1628" y="52"/>
      </p:cViewPr>
      <p:guideLst>
        <p:guide orient="horz" pos="2160"/>
        <p:guide pos="2880"/>
      </p:guideLst>
    </p:cSldViewPr>
  </p:slideViewPr>
  <p:notesTextViewPr>
    <p:cViewPr>
      <p:scale>
        <a:sx n="1" d="1"/>
        <a:sy n="1" d="1"/>
      </p:scale>
      <p:origin x="0" y="0"/>
    </p:cViewPr>
  </p:notesTextViewPr>
  <p:sorterViewPr>
    <p:cViewPr>
      <p:scale>
        <a:sx n="100" d="100"/>
        <a:sy n="100" d="100"/>
      </p:scale>
      <p:origin x="0" y="2342"/>
    </p:cViewPr>
  </p:sorterViewPr>
  <p:notesViewPr>
    <p:cSldViewPr snapToGrid="0">
      <p:cViewPr>
        <p:scale>
          <a:sx n="100" d="100"/>
          <a:sy n="100" d="100"/>
        </p:scale>
        <p:origin x="-2592" y="1626"/>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es-ES" altLang="ja-JP"/>
          </a:p>
        </p:txBody>
      </p:sp>
      <p:sp>
        <p:nvSpPr>
          <p:cNvPr id="3" name="Date Placeholder 2"/>
          <p:cNvSpPr>
            <a:spLocks noGrp="1"/>
          </p:cNvSpPr>
          <p:nvPr>
            <p:ph type="dt" idx="1"/>
          </p:nvPr>
        </p:nvSpPr>
        <p:spPr>
          <a:xfrm>
            <a:off x="3855838" y="0"/>
            <a:ext cx="2949787" cy="496967"/>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74AF5DA4-B561-4D61-B962-461958481A13}" type="datetimeFigureOut">
              <a:rPr lang="es-ES" altLang="ja-JP"/>
              <a:pPr/>
              <a:t>06/08/2023</a:t>
            </a:fld>
            <a:endParaRPr lang="es-ES" altLang="ja-JP"/>
          </a:p>
        </p:txBody>
      </p:sp>
      <p:sp>
        <p:nvSpPr>
          <p:cNvPr id="4" name="Slide Image Placeholder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Notes Placeholder 4"/>
          <p:cNvSpPr>
            <a:spLocks noGrp="1"/>
          </p:cNvSpPr>
          <p:nvPr>
            <p:ph type="body" sz="quarter" idx="3"/>
          </p:nvPr>
        </p:nvSpPr>
        <p:spPr>
          <a:xfrm>
            <a:off x="680720" y="4721186"/>
            <a:ext cx="5445760" cy="4472702"/>
          </a:xfrm>
          <a:prstGeom prst="rect">
            <a:avLst/>
          </a:prstGeom>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es-ES" altLang="ja-JP"/>
          </a:p>
        </p:txBody>
      </p:sp>
      <p:sp>
        <p:nvSpPr>
          <p:cNvPr id="6" name="Footer Placeholder 5"/>
          <p:cNvSpPr>
            <a:spLocks noGrp="1"/>
          </p:cNvSpPr>
          <p:nvPr>
            <p:ph type="ftr" sz="quarter" idx="4"/>
          </p:nvPr>
        </p:nvSpPr>
        <p:spPr>
          <a:xfrm>
            <a:off x="0" y="9440646"/>
            <a:ext cx="2949787" cy="496967"/>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es-ES" altLang="ja-JP"/>
          </a:p>
        </p:txBody>
      </p:sp>
      <p:sp>
        <p:nvSpPr>
          <p:cNvPr id="7" name="Slide Number Placeholder 6"/>
          <p:cNvSpPr>
            <a:spLocks noGrp="1"/>
          </p:cNvSpPr>
          <p:nvPr>
            <p:ph type="sldNum" sz="quarter" idx="5"/>
          </p:nvPr>
        </p:nvSpPr>
        <p:spPr>
          <a:xfrm>
            <a:off x="3855838" y="9440646"/>
            <a:ext cx="2949787" cy="496967"/>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0501875D-314B-4205-8625-CB62F48B09C7}" type="slidenum">
              <a:rPr lang="es-ES" altLang="ja-JP"/>
              <a:pPr/>
              <a:t>‹#›</a:t>
            </a:fld>
            <a:endParaRPr lang="es-ES" altLang="ja-JP"/>
          </a:p>
        </p:txBody>
      </p:sp>
    </p:spTree>
    <p:extLst>
      <p:ext uri="{BB962C8B-B14F-4D97-AF65-F5344CB8AC3E}">
        <p14:creationId xmlns:p14="http://schemas.microsoft.com/office/powerpoint/2010/main" val="38193690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6758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F94DE0D4-8D9A-40A6-AC84-097A1F82E99A}" type="slidenum">
              <a:rPr lang="es-ES" altLang="ja-JP">
                <a:latin typeface="Calibri" pitchFamily="34" charset="0"/>
              </a:rPr>
              <a:pPr eaLnBrk="1" hangingPunct="1"/>
              <a:t>1</a:t>
            </a:fld>
            <a:endParaRPr lang="es-ES" altLang="ja-JP">
              <a:latin typeface="Calibri" pitchFamily="34" charset="0"/>
            </a:endParaRPr>
          </a:p>
        </p:txBody>
      </p:sp>
    </p:spTree>
    <p:extLst>
      <p:ext uri="{BB962C8B-B14F-4D97-AF65-F5344CB8AC3E}">
        <p14:creationId xmlns:p14="http://schemas.microsoft.com/office/powerpoint/2010/main" val="1885175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Fortune Magazine’s ‘100 Best Places to Work’ research underlined the forgotten role of the leader in driving engagement. Their research found that an engaging workplace is driven by the relationship between employees and management – BY YOU!; By the relationship between employees and the organization – BY YOU!!; And by the relationships between employees and other employees – something which you, as the leader, directly impact through the work environment you create.</a:t>
            </a:r>
          </a:p>
          <a:p>
            <a:pPr eaLnBrk="1" hangingPunct="1">
              <a:spcBef>
                <a:spcPct val="0"/>
              </a:spcBef>
            </a:pPr>
            <a:endParaRPr lang="en-US" altLang="en-US" dirty="0"/>
          </a:p>
          <a:p>
            <a:pPr eaLnBrk="1" hangingPunct="1">
              <a:spcBef>
                <a:spcPct val="0"/>
              </a:spcBef>
            </a:pPr>
            <a:r>
              <a:rPr lang="en-US" altLang="en-US" dirty="0"/>
              <a:t>Bottom line: REAL engagement begins and ends with the leader. If you are an engaging leader then your people will be engaged – if not, then it matters little what else you do you won’t engage your people to the maximum extent – and you’ll miss the significant additional productivity and profitability that can result from high engagement levels.</a:t>
            </a:r>
          </a:p>
          <a:p>
            <a:pPr eaLnBrk="1" hangingPunct="1">
              <a:spcBef>
                <a:spcPct val="0"/>
              </a:spcBef>
            </a:pPr>
            <a:endParaRPr lang="en-US" altLang="en-US" dirty="0"/>
          </a:p>
          <a:p>
            <a:pPr eaLnBrk="1" hangingPunct="1">
              <a:spcBef>
                <a:spcPct val="0"/>
              </a:spcBef>
            </a:pPr>
            <a:r>
              <a:rPr lang="en-US" altLang="en-US" dirty="0"/>
              <a:t>Profiles has been working in the development of world class leaders since 1990. Every year we assess millions of leaders worldwide. When we researched the connection between the actions of leaders and employee engagement levels we were stunned to find that there was little of any practical use written on the topic – we couldn’t find anything that provided a practicing leader with a step-by-step guide to leading in a way that would enhance the engagement of the people he or she is leading.</a:t>
            </a:r>
          </a:p>
          <a:p>
            <a:pPr eaLnBrk="1" hangingPunct="1">
              <a:spcBef>
                <a:spcPct val="0"/>
              </a:spcBef>
            </a:pPr>
            <a:endParaRPr lang="en-US" altLang="en-US" dirty="0"/>
          </a:p>
          <a:p>
            <a:pPr eaLnBrk="1" hangingPunct="1">
              <a:spcBef>
                <a:spcPct val="0"/>
              </a:spcBef>
            </a:pPr>
            <a:r>
              <a:rPr lang="en-US" altLang="en-US" dirty="0"/>
              <a:t>So we decided to do our own research.</a:t>
            </a:r>
          </a:p>
          <a:p>
            <a:pPr eaLnBrk="1" hangingPunct="1">
              <a:spcBef>
                <a:spcPct val="0"/>
              </a:spcBef>
            </a:pPr>
            <a:endParaRPr lang="es-ES" altLang="en-US" dirty="0"/>
          </a:p>
        </p:txBody>
      </p:sp>
      <p:sp>
        <p:nvSpPr>
          <p:cNvPr id="7987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3FEE747-EE69-450A-B2DD-E42820FB8AB3}" type="slidenum">
              <a:rPr lang="es-ES" altLang="ja-JP">
                <a:latin typeface="Calibri" pitchFamily="34" charset="0"/>
              </a:rPr>
              <a:pPr eaLnBrk="1" hangingPunct="1"/>
              <a:t>10</a:t>
            </a:fld>
            <a:endParaRPr lang="es-ES" altLang="ja-JP">
              <a:latin typeface="Calibri" pitchFamily="34" charset="0"/>
            </a:endParaRPr>
          </a:p>
        </p:txBody>
      </p:sp>
    </p:spTree>
    <p:extLst>
      <p:ext uri="{BB962C8B-B14F-4D97-AF65-F5344CB8AC3E}">
        <p14:creationId xmlns:p14="http://schemas.microsoft.com/office/powerpoint/2010/main" val="1847555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Our research team spent months trawling through all of the formal research available on the topic and, when that didn’t yield anything very useful, we started to study those leaders who had a reputation for inspiring their people to high levels of engagement.</a:t>
            </a:r>
          </a:p>
          <a:p>
            <a:pPr eaLnBrk="1" hangingPunct="1">
              <a:spcBef>
                <a:spcPct val="0"/>
              </a:spcBef>
            </a:pPr>
            <a:endParaRPr lang="en-US" altLang="en-US"/>
          </a:p>
          <a:p>
            <a:pPr eaLnBrk="1" hangingPunct="1">
              <a:spcBef>
                <a:spcPct val="0"/>
              </a:spcBef>
            </a:pPr>
            <a:r>
              <a:rPr lang="en-US" altLang="en-US"/>
              <a:t>In our research we looked very closely at people like Steven Jobs of Apple, Richard Branson of Virgin, Mary Kay of Mary Kat Cosmetics, Pierre Omidyar of Ebay, Oprah Winfrey and dozens more. </a:t>
            </a:r>
          </a:p>
          <a:p>
            <a:pPr eaLnBrk="1" hangingPunct="1">
              <a:spcBef>
                <a:spcPct val="0"/>
              </a:spcBef>
            </a:pPr>
            <a:endParaRPr lang="en-US" altLang="en-US"/>
          </a:p>
          <a:p>
            <a:pPr eaLnBrk="1" hangingPunct="1">
              <a:spcBef>
                <a:spcPct val="0"/>
              </a:spcBef>
            </a:pPr>
            <a:r>
              <a:rPr lang="en-US" altLang="en-US"/>
              <a:t>It was obvious that there was some common thread, that these leaders shared something in common when it came to engaging people and getting incredible results from them.</a:t>
            </a:r>
          </a:p>
          <a:p>
            <a:pPr eaLnBrk="1" hangingPunct="1">
              <a:spcBef>
                <a:spcPct val="0"/>
              </a:spcBef>
            </a:pPr>
            <a:endParaRPr lang="en-US" altLang="en-US"/>
          </a:p>
          <a:p>
            <a:pPr eaLnBrk="1" hangingPunct="1">
              <a:spcBef>
                <a:spcPct val="0"/>
              </a:spcBef>
            </a:pPr>
            <a:r>
              <a:rPr lang="en-US" altLang="en-US"/>
              <a:t>&lt;CLICK&gt;They very clearly engaged their people at a very high level – getting extraordinary results from them in the process.</a:t>
            </a:r>
          </a:p>
          <a:p>
            <a:pPr eaLnBrk="1" hangingPunct="1">
              <a:spcBef>
                <a:spcPct val="0"/>
              </a:spcBef>
            </a:pPr>
            <a:endParaRPr lang="en-US" altLang="en-US"/>
          </a:p>
          <a:p>
            <a:pPr eaLnBrk="1" hangingPunct="1">
              <a:spcBef>
                <a:spcPct val="0"/>
              </a:spcBef>
            </a:pPr>
            <a:r>
              <a:rPr lang="en-US" altLang="en-US"/>
              <a:t>&lt;CLICK&gt; During that research we saw one word come up again and again when these people were mentioned – charisma. </a:t>
            </a:r>
          </a:p>
          <a:p>
            <a:pPr eaLnBrk="1" hangingPunct="1">
              <a:spcBef>
                <a:spcPct val="0"/>
              </a:spcBef>
            </a:pPr>
            <a:endParaRPr lang="en-US" altLang="en-US"/>
          </a:p>
          <a:p>
            <a:pPr eaLnBrk="1" hangingPunct="1">
              <a:spcBef>
                <a:spcPct val="0"/>
              </a:spcBef>
            </a:pPr>
            <a:r>
              <a:rPr lang="en-US" altLang="en-US"/>
              <a:t>What struck us most was just how close the definition of charisma is to the definition of engagement – look at them here side by side: what’s clear is that they are two sides of the same coin. Leaders who have charisma will inspire in their people the allegiance and devotion necessary to convince them to invest greater discretionary effort in their work. Leadership Charisma drives engagement.</a:t>
            </a:r>
            <a:endParaRPr lang="es-ES" altLang="en-US"/>
          </a:p>
        </p:txBody>
      </p:sp>
      <p:sp>
        <p:nvSpPr>
          <p:cNvPr id="809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3D16488B-8680-44C3-9550-2B1F380F1A2D}" type="slidenum">
              <a:rPr lang="es-ES" altLang="ja-JP">
                <a:solidFill>
                  <a:prstClr val="black"/>
                </a:solidFill>
                <a:latin typeface="Calibri" pitchFamily="34" charset="0"/>
              </a:rPr>
              <a:pPr eaLnBrk="1" hangingPunct="1"/>
              <a:t>11</a:t>
            </a:fld>
            <a:endParaRPr lang="es-ES" altLang="ja-JP">
              <a:solidFill>
                <a:prstClr val="black"/>
              </a:solidFill>
              <a:latin typeface="Calibri" pitchFamily="34" charset="0"/>
            </a:endParaRPr>
          </a:p>
        </p:txBody>
      </p:sp>
    </p:spTree>
    <p:extLst>
      <p:ext uri="{BB962C8B-B14F-4D97-AF65-F5344CB8AC3E}">
        <p14:creationId xmlns:p14="http://schemas.microsoft.com/office/powerpoint/2010/main" val="1297241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One of the problems with the word charisma is that it has been around so long that its meaning has been expanded to mean lots of different things to different people. The charisma we mean when we refer to movies stars has no relation whatever to the term charismatic as applied to Charismatic Christians, for example.</a:t>
            </a:r>
          </a:p>
          <a:p>
            <a:pPr eaLnBrk="1" hangingPunct="1">
              <a:spcBef>
                <a:spcPct val="0"/>
              </a:spcBef>
            </a:pPr>
            <a:endParaRPr lang="en-US" altLang="en-US"/>
          </a:p>
          <a:p>
            <a:pPr eaLnBrk="1" hangingPunct="1">
              <a:spcBef>
                <a:spcPct val="0"/>
              </a:spcBef>
            </a:pPr>
            <a:r>
              <a:rPr lang="en-US" altLang="en-US"/>
              <a:t>To avoid any confusion we felt that we needed to define that specific type of charisma demonstrated by a leader who is </a:t>
            </a:r>
            <a:r>
              <a:rPr lang="en-US" altLang="en-US" b="1"/>
              <a:t>so</a:t>
            </a:r>
            <a:r>
              <a:rPr lang="en-US" altLang="en-US"/>
              <a:t> successful in engaging his or her people that they get the sort of high-end productivity and profitability results achieved by high engagement organizations. Our more ‘commercial charisma’ would have a very specific purpose –</a:t>
            </a:r>
            <a:r>
              <a:rPr lang="en-US" altLang="en-US" b="1"/>
              <a:t> to help leaders achieve the best possible results from their people.</a:t>
            </a:r>
          </a:p>
          <a:p>
            <a:pPr eaLnBrk="1" hangingPunct="1">
              <a:spcBef>
                <a:spcPct val="0"/>
              </a:spcBef>
            </a:pPr>
            <a:endParaRPr lang="en-US" altLang="en-US"/>
          </a:p>
          <a:p>
            <a:pPr eaLnBrk="1" hangingPunct="1">
              <a:spcBef>
                <a:spcPct val="0"/>
              </a:spcBef>
            </a:pPr>
            <a:r>
              <a:rPr lang="en-US" altLang="en-US"/>
              <a:t>To differentiate it from the charisma defined in the dictionary we called our new measure ‘Leadership Charisma’. Leadership Charisma is what you have if the way you interact with your people creates extraordinarily high levels of engagement and creates strongly motivated followers.</a:t>
            </a:r>
          </a:p>
          <a:p>
            <a:pPr eaLnBrk="1" hangingPunct="1">
              <a:spcBef>
                <a:spcPct val="0"/>
              </a:spcBef>
            </a:pPr>
            <a:endParaRPr lang="es-ES" altLang="en-US"/>
          </a:p>
        </p:txBody>
      </p:sp>
      <p:sp>
        <p:nvSpPr>
          <p:cNvPr id="8294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1EC5E142-2830-4D8B-970D-5F3C44FA6074}" type="slidenum">
              <a:rPr lang="es-ES" altLang="ja-JP">
                <a:latin typeface="Calibri" pitchFamily="34" charset="0"/>
              </a:rPr>
              <a:pPr eaLnBrk="1" hangingPunct="1"/>
              <a:t>12</a:t>
            </a:fld>
            <a:endParaRPr lang="es-ES" altLang="ja-JP">
              <a:latin typeface="Calibri" pitchFamily="34" charset="0"/>
            </a:endParaRPr>
          </a:p>
        </p:txBody>
      </p:sp>
    </p:spTree>
    <p:extLst>
      <p:ext uri="{BB962C8B-B14F-4D97-AF65-F5344CB8AC3E}">
        <p14:creationId xmlns:p14="http://schemas.microsoft.com/office/powerpoint/2010/main" val="2148130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We started by defining the impact that leaders with high levels of this Leadership Charisma have upon their people.</a:t>
            </a:r>
          </a:p>
          <a:p>
            <a:pPr eaLnBrk="1" hangingPunct="1">
              <a:spcBef>
                <a:spcPct val="0"/>
              </a:spcBef>
            </a:pPr>
            <a:endParaRPr lang="en-US" altLang="en-US" dirty="0"/>
          </a:p>
          <a:p>
            <a:pPr eaLnBrk="1" hangingPunct="1">
              <a:spcBef>
                <a:spcPct val="0"/>
              </a:spcBef>
            </a:pPr>
            <a:r>
              <a:rPr lang="en-US" altLang="en-US" dirty="0"/>
              <a:t>We described the results we saw these exceptional leaders achieve in the terms you see here. Look at the key elements: </a:t>
            </a:r>
          </a:p>
          <a:p>
            <a:pPr eaLnBrk="1" hangingPunct="1">
              <a:spcBef>
                <a:spcPct val="0"/>
              </a:spcBef>
            </a:pPr>
            <a:endParaRPr lang="en-US" altLang="en-US" b="1" i="1" dirty="0"/>
          </a:p>
          <a:p>
            <a:pPr algn="ctr" eaLnBrk="1" hangingPunct="1">
              <a:spcBef>
                <a:spcPct val="0"/>
              </a:spcBef>
            </a:pPr>
            <a:r>
              <a:rPr lang="en-US" altLang="en-US" b="1" i="1" dirty="0"/>
              <a:t>‘…creates an environment where people are emotionally and intellectually committed</a:t>
            </a:r>
            <a:r>
              <a:rPr lang="en-US" altLang="en-US" dirty="0"/>
              <a:t>…’, </a:t>
            </a:r>
          </a:p>
          <a:p>
            <a:pPr algn="ctr" eaLnBrk="1" hangingPunct="1">
              <a:spcBef>
                <a:spcPct val="0"/>
              </a:spcBef>
            </a:pPr>
            <a:endParaRPr lang="en-US" altLang="en-US" dirty="0"/>
          </a:p>
          <a:p>
            <a:pPr algn="ctr" eaLnBrk="1" hangingPunct="1">
              <a:spcBef>
                <a:spcPct val="0"/>
              </a:spcBef>
            </a:pPr>
            <a:r>
              <a:rPr lang="en-US" altLang="en-US" dirty="0"/>
              <a:t>‘…</a:t>
            </a:r>
            <a:r>
              <a:rPr lang="en-US" altLang="en-US" b="1" i="1" dirty="0"/>
              <a:t>builds an energetic and positive attitude in others</a:t>
            </a:r>
            <a:r>
              <a:rPr lang="en-US" altLang="en-US" dirty="0"/>
              <a:t>…’, </a:t>
            </a:r>
          </a:p>
          <a:p>
            <a:pPr algn="ctr" eaLnBrk="1" hangingPunct="1">
              <a:spcBef>
                <a:spcPct val="0"/>
              </a:spcBef>
            </a:pPr>
            <a:endParaRPr lang="en-US" altLang="en-US" dirty="0"/>
          </a:p>
          <a:p>
            <a:pPr algn="ctr" eaLnBrk="1" hangingPunct="1">
              <a:spcBef>
                <a:spcPct val="0"/>
              </a:spcBef>
            </a:pPr>
            <a:r>
              <a:rPr lang="en-US" altLang="en-US" dirty="0"/>
              <a:t>‘…</a:t>
            </a:r>
            <a:r>
              <a:rPr lang="en-US" altLang="en-US" b="1" i="1" dirty="0"/>
              <a:t>creates a common sense of purpose where people are more inclined to invest extra energy and even some of their own time in their work…’</a:t>
            </a:r>
            <a:endParaRPr lang="en-US" altLang="en-US" dirty="0"/>
          </a:p>
          <a:p>
            <a:pPr eaLnBrk="1" hangingPunct="1">
              <a:spcBef>
                <a:spcPct val="0"/>
              </a:spcBef>
            </a:pPr>
            <a:endParaRPr lang="en-US" altLang="en-US" b="1" i="1" dirty="0"/>
          </a:p>
          <a:p>
            <a:pPr eaLnBrk="1" hangingPunct="1">
              <a:spcBef>
                <a:spcPct val="0"/>
              </a:spcBef>
            </a:pPr>
            <a:r>
              <a:rPr lang="en-US" altLang="en-US" dirty="0"/>
              <a:t>Having defined the results that these enormously successful, inspiring and productive leaders achieved, then all we had to do was figure out what it was </a:t>
            </a:r>
            <a:r>
              <a:rPr lang="en-US" altLang="en-US" b="1" dirty="0"/>
              <a:t>that they did in </a:t>
            </a:r>
            <a:r>
              <a:rPr lang="en-US" altLang="en-US" dirty="0"/>
              <a:t>their day-to-day interactions with their people to drive this enormous impact upon people.</a:t>
            </a:r>
          </a:p>
          <a:p>
            <a:pPr eaLnBrk="1" hangingPunct="1">
              <a:spcBef>
                <a:spcPct val="0"/>
              </a:spcBef>
            </a:pPr>
            <a:endParaRPr lang="en-US" altLang="en-US" dirty="0"/>
          </a:p>
          <a:p>
            <a:pPr eaLnBrk="1" hangingPunct="1">
              <a:spcBef>
                <a:spcPct val="0"/>
              </a:spcBef>
            </a:pPr>
            <a:r>
              <a:rPr lang="en-US" altLang="en-US" dirty="0"/>
              <a:t>That took a lot of research…</a:t>
            </a:r>
          </a:p>
        </p:txBody>
      </p:sp>
      <p:sp>
        <p:nvSpPr>
          <p:cNvPr id="839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41611C3-219B-4669-BA06-638D61346EF4}" type="slidenum">
              <a:rPr lang="es-ES" altLang="ja-JP">
                <a:latin typeface="Calibri" pitchFamily="34" charset="0"/>
              </a:rPr>
              <a:pPr eaLnBrk="1" hangingPunct="1"/>
              <a:t>13</a:t>
            </a:fld>
            <a:endParaRPr lang="es-ES" altLang="ja-JP">
              <a:latin typeface="Calibri" pitchFamily="34" charset="0"/>
            </a:endParaRPr>
          </a:p>
        </p:txBody>
      </p:sp>
    </p:spTree>
    <p:extLst>
      <p:ext uri="{BB962C8B-B14F-4D97-AF65-F5344CB8AC3E}">
        <p14:creationId xmlns:p14="http://schemas.microsoft.com/office/powerpoint/2010/main" val="382053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We were fortunate that we have a complete online leadership development system, called the Checkpoint 360. </a:t>
            </a:r>
          </a:p>
          <a:p>
            <a:pPr eaLnBrk="1" hangingPunct="1">
              <a:spcBef>
                <a:spcPct val="0"/>
              </a:spcBef>
            </a:pPr>
            <a:endParaRPr lang="en-US" altLang="en-US" sz="400"/>
          </a:p>
          <a:p>
            <a:pPr eaLnBrk="1" hangingPunct="1">
              <a:spcBef>
                <a:spcPct val="0"/>
              </a:spcBef>
            </a:pPr>
            <a:r>
              <a:rPr lang="en-US" altLang="en-US"/>
              <a:t>Using the Checkpoint system, leaders are assessed by their ‘bosses’, their peers and their direct reports on how effectively they lead on a day to day basis. </a:t>
            </a:r>
          </a:p>
          <a:p>
            <a:pPr eaLnBrk="1" hangingPunct="1">
              <a:spcBef>
                <a:spcPct val="0"/>
              </a:spcBef>
            </a:pPr>
            <a:endParaRPr lang="en-US" altLang="en-US"/>
          </a:p>
          <a:p>
            <a:pPr eaLnBrk="1" hangingPunct="1">
              <a:spcBef>
                <a:spcPct val="0"/>
              </a:spcBef>
            </a:pPr>
            <a:r>
              <a:rPr lang="en-US" altLang="en-US"/>
              <a:t>To do this a leader is rated on how effectively they employ 70 key behaviors that almost 20 years of research has shown are the behaviors that are common to very highly effective leaders.</a:t>
            </a:r>
          </a:p>
          <a:p>
            <a:pPr eaLnBrk="1" hangingPunct="1">
              <a:spcBef>
                <a:spcPct val="0"/>
              </a:spcBef>
            </a:pPr>
            <a:endParaRPr lang="en-US" altLang="en-US"/>
          </a:p>
          <a:p>
            <a:pPr eaLnBrk="1" hangingPunct="1">
              <a:spcBef>
                <a:spcPct val="0"/>
              </a:spcBef>
            </a:pPr>
            <a:r>
              <a:rPr lang="en-US" altLang="en-US"/>
              <a:t>Hundreds of thousands of leaders globally pass through this system every year</a:t>
            </a:r>
          </a:p>
          <a:p>
            <a:pPr eaLnBrk="1" hangingPunct="1">
              <a:spcBef>
                <a:spcPct val="0"/>
              </a:spcBef>
            </a:pPr>
            <a:endParaRPr lang="en-US" altLang="en-US"/>
          </a:p>
          <a:p>
            <a:pPr eaLnBrk="1" hangingPunct="1">
              <a:spcBef>
                <a:spcPct val="0"/>
              </a:spcBef>
            </a:pPr>
            <a:endParaRPr lang="en-US" altLang="en-US" sz="300"/>
          </a:p>
          <a:p>
            <a:pPr eaLnBrk="1" hangingPunct="1">
              <a:spcBef>
                <a:spcPct val="0"/>
              </a:spcBef>
            </a:pPr>
            <a:r>
              <a:rPr lang="en-US" altLang="en-US"/>
              <a:t>In 2010 we added an extra question to the Checkpoint. sing our definition of Leadership Charisma almost 400,000 people worldwide were asked to rate their 40,000 leaders on the extent to which they found them charismatic.</a:t>
            </a:r>
          </a:p>
          <a:p>
            <a:pPr eaLnBrk="1" hangingPunct="1">
              <a:spcBef>
                <a:spcPct val="0"/>
              </a:spcBef>
            </a:pPr>
            <a:endParaRPr lang="es-ES" altLang="en-US"/>
          </a:p>
        </p:txBody>
      </p:sp>
      <p:sp>
        <p:nvSpPr>
          <p:cNvPr id="849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DA8EE2B-6B87-478B-81E7-CA57DFBFA16D}" type="slidenum">
              <a:rPr lang="es-ES" altLang="ja-JP">
                <a:latin typeface="Calibri" pitchFamily="34" charset="0"/>
              </a:rPr>
              <a:pPr eaLnBrk="1" hangingPunct="1"/>
              <a:t>14</a:t>
            </a:fld>
            <a:endParaRPr lang="es-ES" altLang="ja-JP">
              <a:latin typeface="Calibri" pitchFamily="34" charset="0"/>
            </a:endParaRPr>
          </a:p>
        </p:txBody>
      </p:sp>
    </p:spTree>
    <p:extLst>
      <p:ext uri="{BB962C8B-B14F-4D97-AF65-F5344CB8AC3E}">
        <p14:creationId xmlns:p14="http://schemas.microsoft.com/office/powerpoint/2010/main" val="4184589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At that point we not only had ratings of these 40,000 leaders on the 70 key leadership behaviors, but we also had their leadership charisma ratings – so we were able to identify which of the 70 leadership behaviors were the ones that specifically drove a charismatic impact upon the direct reports of these leaders. </a:t>
            </a:r>
          </a:p>
          <a:p>
            <a:pPr eaLnBrk="1" hangingPunct="1">
              <a:spcBef>
                <a:spcPct val="0"/>
              </a:spcBef>
            </a:pPr>
            <a:endParaRPr lang="en-US" altLang="en-US" sz="600"/>
          </a:p>
          <a:p>
            <a:pPr eaLnBrk="1" hangingPunct="1">
              <a:spcBef>
                <a:spcPct val="0"/>
              </a:spcBef>
            </a:pPr>
            <a:r>
              <a:rPr lang="en-US" altLang="en-US"/>
              <a:t>Our research showed that a leader’s charisma, the extent to which she or he fully engages their people, is dependent on nothing other than a very specific set of behaviors. Those leaders who practice those behaviors daily in their interactions with their people are perceived as charismatic; those who do not practice them are not so perceived.</a:t>
            </a:r>
          </a:p>
          <a:p>
            <a:pPr eaLnBrk="1" hangingPunct="1">
              <a:spcBef>
                <a:spcPct val="0"/>
              </a:spcBef>
            </a:pPr>
            <a:endParaRPr lang="en-US" altLang="en-US"/>
          </a:p>
          <a:p>
            <a:pPr eaLnBrk="1" hangingPunct="1">
              <a:spcBef>
                <a:spcPct val="0"/>
              </a:spcBef>
            </a:pPr>
            <a:r>
              <a:rPr lang="en-US" altLang="en-US"/>
              <a:t>So ANYONE can become a charismatic leader; we identified 26 very specific leadership behaviors that any leader can learn to apply to create a charismatic impact upon their people – with all of the engagement and productivity benefits that this Leadership Charisma brings with it.</a:t>
            </a:r>
          </a:p>
          <a:p>
            <a:pPr eaLnBrk="1" hangingPunct="1">
              <a:spcBef>
                <a:spcPct val="0"/>
              </a:spcBef>
            </a:pPr>
            <a:endParaRPr lang="en-US" altLang="en-US"/>
          </a:p>
          <a:p>
            <a:pPr eaLnBrk="1" hangingPunct="1">
              <a:spcBef>
                <a:spcPct val="0"/>
              </a:spcBef>
            </a:pPr>
            <a:r>
              <a:rPr lang="en-US" altLang="en-US"/>
              <a:t>We used those 26 behaviors to drive the fourth section in the book you will receive today for attending our event. </a:t>
            </a:r>
          </a:p>
          <a:p>
            <a:pPr eaLnBrk="1" hangingPunct="1">
              <a:spcBef>
                <a:spcPct val="0"/>
              </a:spcBef>
            </a:pPr>
            <a:endParaRPr lang="es-ES" altLang="en-US"/>
          </a:p>
        </p:txBody>
      </p:sp>
      <p:sp>
        <p:nvSpPr>
          <p:cNvPr id="8602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353444C2-F769-4535-9963-A310A29E85B6}" type="slidenum">
              <a:rPr lang="es-ES" altLang="ja-JP">
                <a:latin typeface="Calibri" pitchFamily="34" charset="0"/>
              </a:rPr>
              <a:pPr eaLnBrk="1" hangingPunct="1"/>
              <a:t>15</a:t>
            </a:fld>
            <a:endParaRPr lang="es-ES" altLang="ja-JP">
              <a:latin typeface="Calibri" pitchFamily="34" charset="0"/>
            </a:endParaRPr>
          </a:p>
        </p:txBody>
      </p:sp>
    </p:spTree>
    <p:extLst>
      <p:ext uri="{BB962C8B-B14F-4D97-AF65-F5344CB8AC3E}">
        <p14:creationId xmlns:p14="http://schemas.microsoft.com/office/powerpoint/2010/main" val="595018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xfrm>
            <a:off x="680720" y="4622829"/>
            <a:ext cx="5445760" cy="50007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As leaders it is critical that we recognize one very important  thing about charisma – NO ONE HAS IT!</a:t>
            </a:r>
          </a:p>
          <a:p>
            <a:r>
              <a:rPr lang="en-US" altLang="en-US"/>
              <a:t>That’s right – no one has charisma.  Charisma is not an attribute you either have or do not have.  It’s not the ‘God given gift’ that the Greeks thought it was.</a:t>
            </a:r>
          </a:p>
          <a:p>
            <a:r>
              <a:rPr lang="en-US" altLang="en-US"/>
              <a:t>No, charisma is what other people say you have when they like the way you deal with them – the way you talk to them, listen to them, interact with them:  the way you BEHAVE with them.</a:t>
            </a:r>
          </a:p>
          <a:p>
            <a:r>
              <a:rPr lang="en-US" altLang="en-US"/>
              <a:t>You do not have charisma until someone decides you have and, in a workplace situation the ‘someone’ you want to impact in this manner are the people who work for you – those people from whom you want to get maximum engagement, and maximum productivity.</a:t>
            </a:r>
          </a:p>
          <a:p>
            <a:r>
              <a:rPr lang="en-US" altLang="en-US"/>
              <a:t>What’s more, you have a charismatic impact upon people only for as long as your behaviors  appeal to them.</a:t>
            </a:r>
          </a:p>
          <a:p>
            <a:r>
              <a:rPr lang="en-US" altLang="en-US" b="1"/>
              <a:t>This is a key point: charisma  begins, end ends, with others.</a:t>
            </a:r>
          </a:p>
          <a:p>
            <a:r>
              <a:rPr lang="en-US" altLang="en-US"/>
              <a:t>If you want to get maximum engagement and productivity from your people  then you have to have leader behaviors that causes them to become engaged.</a:t>
            </a:r>
          </a:p>
          <a:p>
            <a:r>
              <a:rPr lang="en-US" altLang="en-US"/>
              <a:t>Before we get into looking at some of the behaviors that have this charismatic and engaging impact I’d like to make you a gift.</a:t>
            </a:r>
          </a:p>
          <a:p>
            <a:r>
              <a:rPr lang="en-US" altLang="en-US"/>
              <a:t>&lt;Name&gt; is handing out a very brief survey – please take a few minutes to complete this survey right now. &lt;Click&gt;</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BABC4124-F3D0-4AE0-B10A-E351C3EF2E56}" type="slidenum">
              <a:rPr lang="es-ES" altLang="ja-JP">
                <a:latin typeface="Calibri" pitchFamily="34" charset="0"/>
              </a:rPr>
              <a:pPr eaLnBrk="1" hangingPunct="1"/>
              <a:t>16</a:t>
            </a:fld>
            <a:endParaRPr lang="es-ES" altLang="ja-JP">
              <a:latin typeface="Calibri" pitchFamily="34" charset="0"/>
            </a:endParaRPr>
          </a:p>
        </p:txBody>
      </p:sp>
    </p:spTree>
    <p:extLst>
      <p:ext uri="{BB962C8B-B14F-4D97-AF65-F5344CB8AC3E}">
        <p14:creationId xmlns:p14="http://schemas.microsoft.com/office/powerpoint/2010/main" val="284529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We’re now going to spend some time looking at the key charismatic behaviors you must master to have a consistent charismatic impact upon your people.</a:t>
            </a:r>
          </a:p>
          <a:p>
            <a:pPr eaLnBrk="1" hangingPunct="1">
              <a:spcBef>
                <a:spcPct val="0"/>
              </a:spcBef>
            </a:pPr>
            <a:endParaRPr lang="en-US" altLang="en-US" dirty="0"/>
          </a:p>
          <a:p>
            <a:pPr eaLnBrk="1" hangingPunct="1">
              <a:spcBef>
                <a:spcPct val="0"/>
              </a:spcBef>
            </a:pPr>
            <a:r>
              <a:rPr lang="en-US" altLang="en-US" dirty="0"/>
              <a:t>But before we do that I’d like to share with you two key principles that we uncovered as we undertook the huge amount of research that underpins this book.</a:t>
            </a:r>
          </a:p>
          <a:p>
            <a:pPr eaLnBrk="1" hangingPunct="1">
              <a:spcBef>
                <a:spcPct val="0"/>
              </a:spcBef>
            </a:pPr>
            <a:endParaRPr lang="en-US" altLang="en-US" dirty="0"/>
          </a:p>
          <a:p>
            <a:pPr eaLnBrk="1" hangingPunct="1">
              <a:spcBef>
                <a:spcPct val="0"/>
              </a:spcBef>
            </a:pPr>
            <a:r>
              <a:rPr lang="en-US" altLang="en-US" dirty="0"/>
              <a:t>If you take nothing else away from today’s seminar, if all you remember and apply from this presentation are these two key principles then I </a:t>
            </a:r>
            <a:r>
              <a:rPr lang="en-US" altLang="en-US" b="1" dirty="0"/>
              <a:t>guarantee</a:t>
            </a:r>
            <a:r>
              <a:rPr lang="en-US" altLang="en-US" dirty="0"/>
              <a:t> you’ll raise your charismatic impact upon your people dramatically.</a:t>
            </a:r>
          </a:p>
          <a:p>
            <a:pPr eaLnBrk="1" hangingPunct="1">
              <a:spcBef>
                <a:spcPct val="0"/>
              </a:spcBef>
            </a:pPr>
            <a:endParaRPr lang="en-US" altLang="en-US" dirty="0"/>
          </a:p>
          <a:p>
            <a:pPr eaLnBrk="1" hangingPunct="1">
              <a:spcBef>
                <a:spcPct val="0"/>
              </a:spcBef>
            </a:pPr>
            <a:r>
              <a:rPr lang="en-US" altLang="en-US" dirty="0"/>
              <a:t>Let’s look at WIIFM </a:t>
            </a:r>
            <a:r>
              <a:rPr lang="en-US" altLang="en-US" dirty="0">
                <a:solidFill>
                  <a:srgbClr val="FF0000"/>
                </a:solidFill>
              </a:rPr>
              <a:t>(pronounced ‘</a:t>
            </a:r>
            <a:r>
              <a:rPr lang="en-US" altLang="en-US" dirty="0" err="1">
                <a:solidFill>
                  <a:srgbClr val="FF0000"/>
                </a:solidFill>
              </a:rPr>
              <a:t>wiffum</a:t>
            </a:r>
            <a:r>
              <a:rPr lang="en-US" altLang="en-US" dirty="0">
                <a:solidFill>
                  <a:srgbClr val="FF0000"/>
                </a:solidFill>
              </a:rPr>
              <a:t>’)</a:t>
            </a:r>
            <a:r>
              <a:rPr lang="en-US" altLang="en-US" dirty="0"/>
              <a:t> and the ‘Charismatic Equation’.</a:t>
            </a:r>
          </a:p>
          <a:p>
            <a:pPr eaLnBrk="1" hangingPunct="1">
              <a:spcBef>
                <a:spcPct val="0"/>
              </a:spcBef>
            </a:pPr>
            <a:r>
              <a:rPr lang="en-US" altLang="en-US" dirty="0"/>
              <a:t> </a:t>
            </a:r>
          </a:p>
          <a:p>
            <a:pPr eaLnBrk="1" hangingPunct="1">
              <a:spcBef>
                <a:spcPct val="0"/>
              </a:spcBef>
            </a:pPr>
            <a:endParaRPr lang="es-ES" altLang="en-US" dirty="0"/>
          </a:p>
        </p:txBody>
      </p:sp>
      <p:sp>
        <p:nvSpPr>
          <p:cNvPr id="8704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5EAD758C-D1A1-413E-8F41-69874F4934CD}" type="slidenum">
              <a:rPr lang="es-ES" altLang="ja-JP">
                <a:latin typeface="Calibri" pitchFamily="34" charset="0"/>
              </a:rPr>
              <a:pPr eaLnBrk="1" hangingPunct="1"/>
              <a:t>17</a:t>
            </a:fld>
            <a:endParaRPr lang="es-ES" altLang="ja-JP">
              <a:latin typeface="Calibri" pitchFamily="34" charset="0"/>
            </a:endParaRPr>
          </a:p>
        </p:txBody>
      </p:sp>
    </p:spTree>
    <p:extLst>
      <p:ext uri="{BB962C8B-B14F-4D97-AF65-F5344CB8AC3E}">
        <p14:creationId xmlns:p14="http://schemas.microsoft.com/office/powerpoint/2010/main" val="2239453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I do not mean this in any negative sense whatever, but when you strip away all of the niceties, all the layers of ‘proper’ </a:t>
            </a:r>
            <a:r>
              <a:rPr lang="en-US" altLang="en-US" dirty="0" err="1"/>
              <a:t>behaviour</a:t>
            </a:r>
            <a:r>
              <a:rPr lang="en-US" altLang="en-US" dirty="0"/>
              <a:t> that define the way we act and talk with others, all the social norms etc., what informs most of what we do is self-interest.</a:t>
            </a:r>
          </a:p>
          <a:p>
            <a:pPr eaLnBrk="1" hangingPunct="1">
              <a:spcBef>
                <a:spcPct val="0"/>
              </a:spcBef>
            </a:pPr>
            <a:endParaRPr lang="en-US" altLang="en-US" dirty="0"/>
          </a:p>
          <a:p>
            <a:pPr eaLnBrk="1" hangingPunct="1">
              <a:spcBef>
                <a:spcPct val="0"/>
              </a:spcBef>
            </a:pPr>
            <a:r>
              <a:rPr lang="en-US" altLang="en-US" dirty="0"/>
              <a:t>Even the most altruistic person asks ‘WIIFM’ – </a:t>
            </a:r>
            <a:r>
              <a:rPr lang="en-US" altLang="en-US" b="1" dirty="0" err="1"/>
              <a:t>what’s.in.it.for.me</a:t>
            </a:r>
            <a:r>
              <a:rPr lang="en-US" altLang="en-US" dirty="0"/>
              <a:t>? The answer for the true altruist is the sense of doing good by other people; that’s what interests them – so in doing good for others they are actually ultimately acting in their own self interest!</a:t>
            </a:r>
          </a:p>
          <a:p>
            <a:pPr eaLnBrk="1" hangingPunct="1">
              <a:spcBef>
                <a:spcPct val="0"/>
              </a:spcBef>
            </a:pPr>
            <a:endParaRPr lang="en-US" altLang="en-US" dirty="0"/>
          </a:p>
          <a:p>
            <a:pPr eaLnBrk="1" hangingPunct="1">
              <a:spcBef>
                <a:spcPct val="0"/>
              </a:spcBef>
            </a:pPr>
            <a:r>
              <a:rPr lang="en-US" altLang="en-US" dirty="0"/>
              <a:t>So, it follows that people who follow leaders, who find them charismatic, must be seeing some-thing, or things, in that person which they believe can help them further their own self-interests.</a:t>
            </a:r>
          </a:p>
          <a:p>
            <a:pPr eaLnBrk="1" hangingPunct="1">
              <a:spcBef>
                <a:spcPct val="0"/>
              </a:spcBef>
            </a:pPr>
            <a:endParaRPr lang="en-US" altLang="en-US" dirty="0"/>
          </a:p>
          <a:p>
            <a:pPr eaLnBrk="1" hangingPunct="1">
              <a:spcBef>
                <a:spcPct val="0"/>
              </a:spcBef>
            </a:pPr>
            <a:r>
              <a:rPr lang="en-US" altLang="en-US" dirty="0"/>
              <a:t>Therefore, if we can identify what constitute our people’s self-interests, and if we can ensure that we honestly and diligently behave in a manner that help others to achieve their self-interests then people will want to follow us. </a:t>
            </a:r>
          </a:p>
          <a:p>
            <a:pPr eaLnBrk="1" hangingPunct="1">
              <a:spcBef>
                <a:spcPct val="0"/>
              </a:spcBef>
            </a:pPr>
            <a:endParaRPr lang="en-US" altLang="en-US" dirty="0"/>
          </a:p>
          <a:p>
            <a:pPr eaLnBrk="1" hangingPunct="1">
              <a:spcBef>
                <a:spcPct val="0"/>
              </a:spcBef>
            </a:pPr>
            <a:r>
              <a:rPr lang="en-US" altLang="en-US" dirty="0"/>
              <a:t>Leaders who are seen to be charismatic in the eyes of their people are those who make it their business to always know precisely what it is that interests and motivates their people, what each of them wants from their lives and careers – and then make it their business to identify how each person’s self-interests are served by helping the organization achieve what it needs to achieve.</a:t>
            </a:r>
          </a:p>
          <a:p>
            <a:pPr eaLnBrk="1" hangingPunct="1">
              <a:spcBef>
                <a:spcPct val="0"/>
              </a:spcBef>
            </a:pPr>
            <a:endParaRPr lang="en-US" altLang="en-US" dirty="0"/>
          </a:p>
          <a:p>
            <a:pPr eaLnBrk="1" hangingPunct="1">
              <a:spcBef>
                <a:spcPct val="0"/>
              </a:spcBef>
            </a:pPr>
            <a:r>
              <a:rPr lang="en-US" altLang="en-US" dirty="0"/>
              <a:t>We’ll explore that more in a moment when we look at some specific charismatic behaviors – for now let’s look at the second key principle I mentioned: the</a:t>
            </a:r>
            <a:r>
              <a:rPr lang="en-US" altLang="en-US" b="1" dirty="0"/>
              <a:t> ‘charismatic equation</a:t>
            </a:r>
            <a:r>
              <a:rPr lang="en-US" altLang="en-US" dirty="0"/>
              <a:t>’.</a:t>
            </a:r>
          </a:p>
          <a:p>
            <a:pPr eaLnBrk="1" hangingPunct="1">
              <a:spcBef>
                <a:spcPct val="0"/>
              </a:spcBef>
            </a:pPr>
            <a:endParaRPr lang="es-ES" altLang="en-US" dirty="0"/>
          </a:p>
        </p:txBody>
      </p:sp>
      <p:sp>
        <p:nvSpPr>
          <p:cNvPr id="8806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84AD7665-9FD6-43E2-A6CE-B4AD47679712}" type="slidenum">
              <a:rPr lang="es-ES" altLang="ja-JP">
                <a:latin typeface="Calibri" pitchFamily="34" charset="0"/>
              </a:rPr>
              <a:pPr eaLnBrk="1" hangingPunct="1"/>
              <a:t>18</a:t>
            </a:fld>
            <a:endParaRPr lang="es-ES" altLang="ja-JP">
              <a:latin typeface="Calibri" pitchFamily="34" charset="0"/>
            </a:endParaRPr>
          </a:p>
        </p:txBody>
      </p:sp>
    </p:spTree>
    <p:extLst>
      <p:ext uri="{BB962C8B-B14F-4D97-AF65-F5344CB8AC3E}">
        <p14:creationId xmlns:p14="http://schemas.microsoft.com/office/powerpoint/2010/main" val="2233934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The charismatic equation is a really very sensible and straightforward principle that explains what gives a person charismatic appeal. </a:t>
            </a:r>
            <a:r>
              <a:rPr lang="en-US" altLang="en-US" i="1">
                <a:solidFill>
                  <a:srgbClr val="FF0000"/>
                </a:solidFill>
              </a:rPr>
              <a:t>(Presenter: read the slide content aloud slowly</a:t>
            </a:r>
            <a:r>
              <a:rPr lang="en-US" altLang="en-US">
                <a:solidFill>
                  <a:srgbClr val="FF0000"/>
                </a:solidFill>
              </a:rPr>
              <a:t>). </a:t>
            </a:r>
            <a:r>
              <a:rPr lang="en-US" altLang="en-US"/>
              <a:t>In simple terms: if I feel better or do better as a result of spending time with you, then you are charismatic for me. It’s that simple.</a:t>
            </a:r>
          </a:p>
          <a:p>
            <a:pPr eaLnBrk="1" hangingPunct="1">
              <a:spcBef>
                <a:spcPct val="0"/>
              </a:spcBef>
            </a:pPr>
            <a:endParaRPr lang="en-US" altLang="en-US"/>
          </a:p>
          <a:p>
            <a:pPr eaLnBrk="1" hangingPunct="1">
              <a:spcBef>
                <a:spcPct val="0"/>
              </a:spcBef>
            </a:pPr>
            <a:r>
              <a:rPr lang="en-US" altLang="en-US"/>
              <a:t>Charismatic Leaders make it a point to ensure that every interaction with their people is focused upon raising the self-esteem, self worth and capabilities of their people.</a:t>
            </a:r>
          </a:p>
          <a:p>
            <a:pPr eaLnBrk="1" hangingPunct="1">
              <a:spcBef>
                <a:spcPct val="0"/>
              </a:spcBef>
            </a:pPr>
            <a:endParaRPr lang="en-US" altLang="en-US"/>
          </a:p>
          <a:p>
            <a:pPr eaLnBrk="1" hangingPunct="1">
              <a:spcBef>
                <a:spcPct val="0"/>
              </a:spcBef>
            </a:pPr>
            <a:r>
              <a:rPr lang="en-US" altLang="en-US"/>
              <a:t>As we work through the rest of this briefing, especially when we look at some specific behaviors, bear these two principles in mind. </a:t>
            </a:r>
          </a:p>
          <a:p>
            <a:pPr eaLnBrk="1" hangingPunct="1">
              <a:spcBef>
                <a:spcPct val="0"/>
              </a:spcBef>
            </a:pPr>
            <a:endParaRPr lang="en-US" altLang="en-US"/>
          </a:p>
          <a:p>
            <a:pPr eaLnBrk="1" hangingPunct="1">
              <a:spcBef>
                <a:spcPct val="0"/>
              </a:spcBef>
            </a:pPr>
            <a:r>
              <a:rPr lang="en-US" altLang="en-US"/>
              <a:t>You’ll see that they underpin and explain why each and every one of the charismatic leader behaviors are so effective in raising a leader’s charisma.</a:t>
            </a:r>
          </a:p>
          <a:p>
            <a:pPr eaLnBrk="1" hangingPunct="1">
              <a:spcBef>
                <a:spcPct val="0"/>
              </a:spcBef>
            </a:pPr>
            <a:endParaRPr lang="en-US" altLang="en-US"/>
          </a:p>
          <a:p>
            <a:pPr eaLnBrk="1" hangingPunct="1">
              <a:spcBef>
                <a:spcPct val="0"/>
              </a:spcBef>
            </a:pPr>
            <a:endParaRPr lang="es-ES" altLang="en-US"/>
          </a:p>
        </p:txBody>
      </p:sp>
      <p:sp>
        <p:nvSpPr>
          <p:cNvPr id="890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9A7FEBA-30EC-466E-99C4-CCD5CA1ED2A8}" type="slidenum">
              <a:rPr lang="es-ES" altLang="ja-JP">
                <a:latin typeface="Calibri" pitchFamily="34" charset="0"/>
              </a:rPr>
              <a:pPr eaLnBrk="1" hangingPunct="1"/>
              <a:t>19</a:t>
            </a:fld>
            <a:endParaRPr lang="es-ES" altLang="ja-JP">
              <a:latin typeface="Calibri" pitchFamily="34" charset="0"/>
            </a:endParaRPr>
          </a:p>
        </p:txBody>
      </p:sp>
    </p:spTree>
    <p:extLst>
      <p:ext uri="{BB962C8B-B14F-4D97-AF65-F5344CB8AC3E}">
        <p14:creationId xmlns:p14="http://schemas.microsoft.com/office/powerpoint/2010/main" val="1752958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6861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ADF4FA55-9283-46BD-9DF0-FA4FF5F4DF08}" type="slidenum">
              <a:rPr lang="en-US" altLang="ja-JP">
                <a:latin typeface="Calibri" pitchFamily="34" charset="0"/>
              </a:rPr>
              <a:pPr eaLnBrk="1" hangingPunct="1"/>
              <a:t>2</a:t>
            </a:fld>
            <a:endParaRPr lang="en-US" altLang="ja-JP">
              <a:latin typeface="Calibri" pitchFamily="34" charset="0"/>
            </a:endParaRPr>
          </a:p>
        </p:txBody>
      </p:sp>
    </p:spTree>
    <p:extLst>
      <p:ext uri="{BB962C8B-B14F-4D97-AF65-F5344CB8AC3E}">
        <p14:creationId xmlns:p14="http://schemas.microsoft.com/office/powerpoint/2010/main" val="1996589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solidFill>
                  <a:srgbClr val="FF0000"/>
                </a:solidFill>
              </a:rPr>
              <a:t>Put the title of this slide up (but not the bullet-points) and then ask:</a:t>
            </a:r>
          </a:p>
          <a:p>
            <a:pPr eaLnBrk="1" hangingPunct="1">
              <a:spcBef>
                <a:spcPct val="0"/>
              </a:spcBef>
            </a:pPr>
            <a:endParaRPr lang="en-US" altLang="en-US" sz="300" dirty="0">
              <a:solidFill>
                <a:srgbClr val="FF0000"/>
              </a:solidFill>
            </a:endParaRPr>
          </a:p>
          <a:p>
            <a:pPr eaLnBrk="1" hangingPunct="1">
              <a:spcBef>
                <a:spcPct val="0"/>
              </a:spcBef>
            </a:pPr>
            <a:r>
              <a:rPr lang="en-US" altLang="en-US" dirty="0"/>
              <a:t>“Given what we’ve said so far what would you speculate are the leader’s behaviors that our research suggested are most responsible for driving leadership charisma and engagement?”</a:t>
            </a:r>
          </a:p>
          <a:p>
            <a:pPr eaLnBrk="1" hangingPunct="1">
              <a:spcBef>
                <a:spcPct val="0"/>
              </a:spcBef>
            </a:pPr>
            <a:endParaRPr lang="en-US" altLang="en-US" sz="300" dirty="0">
              <a:solidFill>
                <a:srgbClr val="FF0000"/>
              </a:solidFill>
            </a:endParaRPr>
          </a:p>
          <a:p>
            <a:pPr eaLnBrk="1" hangingPunct="1">
              <a:spcBef>
                <a:spcPct val="0"/>
              </a:spcBef>
            </a:pPr>
            <a:r>
              <a:rPr lang="en-US" altLang="en-US" dirty="0">
                <a:solidFill>
                  <a:srgbClr val="FF0000"/>
                </a:solidFill>
              </a:rPr>
              <a:t>Again, map some of their responses and talk through them. Focus particularly on those that you know amongst the six you’re about to show on your next slide. </a:t>
            </a:r>
          </a:p>
          <a:p>
            <a:pPr eaLnBrk="1" hangingPunct="1">
              <a:spcBef>
                <a:spcPct val="0"/>
              </a:spcBef>
            </a:pPr>
            <a:endParaRPr lang="en-US" altLang="en-US" sz="300" dirty="0">
              <a:solidFill>
                <a:srgbClr val="FF0000"/>
              </a:solidFill>
            </a:endParaRPr>
          </a:p>
          <a:p>
            <a:pPr eaLnBrk="1" hangingPunct="1">
              <a:spcBef>
                <a:spcPct val="0"/>
              </a:spcBef>
            </a:pPr>
            <a:r>
              <a:rPr lang="en-US" altLang="en-US" dirty="0">
                <a:solidFill>
                  <a:srgbClr val="FF0000"/>
                </a:solidFill>
              </a:rPr>
              <a:t>Introduce the six bullet-points and then comment:</a:t>
            </a:r>
          </a:p>
          <a:p>
            <a:pPr eaLnBrk="1" hangingPunct="1">
              <a:spcBef>
                <a:spcPct val="0"/>
              </a:spcBef>
            </a:pPr>
            <a:endParaRPr lang="en-US" altLang="en-US" sz="300" dirty="0">
              <a:solidFill>
                <a:srgbClr val="FF0000"/>
              </a:solidFill>
            </a:endParaRPr>
          </a:p>
          <a:p>
            <a:pPr eaLnBrk="1" hangingPunct="1">
              <a:spcBef>
                <a:spcPct val="0"/>
              </a:spcBef>
            </a:pPr>
            <a:r>
              <a:rPr lang="en-US" altLang="en-US" dirty="0"/>
              <a:t>Let me make an important point again: these are </a:t>
            </a:r>
            <a:r>
              <a:rPr lang="en-US" altLang="en-US" b="1" dirty="0"/>
              <a:t>all</a:t>
            </a:r>
            <a:r>
              <a:rPr lang="en-US" altLang="en-US" dirty="0"/>
              <a:t> behaviors. You do not have to be the sort of person for whom these things comes naturally. Once you know what behaviors are required you can make the decision to develop those behaviors in yourself – to nurture a charismatic relationship with your people that engages them in producing superior results. ANYONE can learn to do this. </a:t>
            </a:r>
          </a:p>
          <a:p>
            <a:pPr eaLnBrk="1" hangingPunct="1">
              <a:spcBef>
                <a:spcPct val="0"/>
              </a:spcBef>
            </a:pPr>
            <a:endParaRPr lang="en-US" altLang="en-US" sz="300" dirty="0">
              <a:solidFill>
                <a:srgbClr val="FF0000"/>
              </a:solidFill>
            </a:endParaRPr>
          </a:p>
          <a:p>
            <a:pPr eaLnBrk="1" hangingPunct="1">
              <a:spcBef>
                <a:spcPct val="0"/>
              </a:spcBef>
            </a:pPr>
            <a:r>
              <a:rPr lang="en-US" altLang="en-US" dirty="0"/>
              <a:t>So now that you have a good feel for the key principles that underpin all charismatic behavior let’s look in a little more detail at six of the most key charismatic behaviors – and how you can make these a standard part of the way you work day to day in leading your team.</a:t>
            </a:r>
          </a:p>
          <a:p>
            <a:pPr eaLnBrk="1" hangingPunct="1">
              <a:spcBef>
                <a:spcPct val="0"/>
              </a:spcBef>
            </a:pPr>
            <a:endParaRPr lang="en-US" altLang="en-US" sz="300" dirty="0">
              <a:solidFill>
                <a:srgbClr val="FF0000"/>
              </a:solidFill>
            </a:endParaRPr>
          </a:p>
          <a:p>
            <a:pPr eaLnBrk="1" hangingPunct="1">
              <a:spcBef>
                <a:spcPct val="0"/>
              </a:spcBef>
            </a:pPr>
            <a:r>
              <a:rPr lang="en-US" altLang="en-US" dirty="0"/>
              <a:t>Here are the six most critical areas that the research identified for focus – the book looks at a few other areas, but we’ll focus today upon the most critical six areas for you in building your charismatic leader’s persona.</a:t>
            </a:r>
          </a:p>
          <a:p>
            <a:pPr eaLnBrk="1" hangingPunct="1">
              <a:spcBef>
                <a:spcPct val="0"/>
              </a:spcBef>
            </a:pPr>
            <a:endParaRPr lang="en-US" altLang="en-US" sz="300" dirty="0">
              <a:solidFill>
                <a:srgbClr val="FF0000"/>
              </a:solidFill>
            </a:endParaRPr>
          </a:p>
          <a:p>
            <a:pPr eaLnBrk="1" hangingPunct="1">
              <a:spcBef>
                <a:spcPct val="0"/>
              </a:spcBef>
            </a:pPr>
            <a:r>
              <a:rPr lang="en-US" altLang="en-US" dirty="0"/>
              <a:t>We’ll talk through each of these briefly, first let’s look at communication.</a:t>
            </a:r>
          </a:p>
          <a:p>
            <a:pPr eaLnBrk="1" hangingPunct="1">
              <a:spcBef>
                <a:spcPct val="0"/>
              </a:spcBef>
            </a:pPr>
            <a:endParaRPr lang="es-ES" altLang="en-US" dirty="0"/>
          </a:p>
        </p:txBody>
      </p:sp>
      <p:sp>
        <p:nvSpPr>
          <p:cNvPr id="9011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81046D60-916D-47DA-8AAE-850AB53AC376}" type="slidenum">
              <a:rPr lang="es-ES" altLang="ja-JP">
                <a:latin typeface="Calibri" pitchFamily="34" charset="0"/>
              </a:rPr>
              <a:pPr eaLnBrk="1" hangingPunct="1"/>
              <a:t>20</a:t>
            </a:fld>
            <a:endParaRPr lang="es-ES" altLang="ja-JP">
              <a:latin typeface="Calibri" pitchFamily="34" charset="0"/>
            </a:endParaRPr>
          </a:p>
        </p:txBody>
      </p:sp>
    </p:spTree>
    <p:extLst>
      <p:ext uri="{BB962C8B-B14F-4D97-AF65-F5344CB8AC3E}">
        <p14:creationId xmlns:p14="http://schemas.microsoft.com/office/powerpoint/2010/main" val="704029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We’ve already touched upon the need for positivity. Even the most hard-bitten and cynical of your people will appreciate you taking a positive ‘what-we-</a:t>
            </a:r>
            <a:r>
              <a:rPr lang="en-US" altLang="en-US" dirty="0" err="1"/>
              <a:t>CAN-do</a:t>
            </a:r>
            <a:r>
              <a:rPr lang="en-US" altLang="en-US" dirty="0"/>
              <a:t>-now’ attitude in even the most difficult and negative of situations – even if they don’t show this appreciation.</a:t>
            </a:r>
          </a:p>
          <a:p>
            <a:pPr eaLnBrk="1" hangingPunct="1">
              <a:spcBef>
                <a:spcPct val="0"/>
              </a:spcBef>
            </a:pPr>
            <a:endParaRPr lang="en-US" altLang="en-US" sz="500" dirty="0"/>
          </a:p>
          <a:p>
            <a:pPr eaLnBrk="1" hangingPunct="1">
              <a:spcBef>
                <a:spcPct val="0"/>
              </a:spcBef>
            </a:pPr>
            <a:r>
              <a:rPr lang="en-US" altLang="en-US" dirty="0"/>
              <a:t>Negativity is not motivating, engaging or charismatic. Negativity is highly contagious and corrosive. Negativity is something no leader can afford. The opposite of a leader is a pessimist!</a:t>
            </a:r>
          </a:p>
          <a:p>
            <a:pPr eaLnBrk="1" hangingPunct="1">
              <a:spcBef>
                <a:spcPct val="0"/>
              </a:spcBef>
            </a:pPr>
            <a:endParaRPr lang="en-US" altLang="en-US" sz="500" dirty="0"/>
          </a:p>
          <a:p>
            <a:pPr eaLnBrk="1" hangingPunct="1">
              <a:spcBef>
                <a:spcPct val="0"/>
              </a:spcBef>
            </a:pPr>
            <a:r>
              <a:rPr lang="en-US" altLang="en-US" dirty="0"/>
              <a:t>No one is 100% optimistic all of the time – but there is an enormous amount of research outlined in the book showing a very direct connection between achieving success and the approach of taking what positive action you can in any situation and real success.</a:t>
            </a:r>
          </a:p>
          <a:p>
            <a:pPr eaLnBrk="1" hangingPunct="1">
              <a:spcBef>
                <a:spcPct val="0"/>
              </a:spcBef>
            </a:pPr>
            <a:endParaRPr lang="en-US" altLang="en-US" sz="500" dirty="0"/>
          </a:p>
          <a:p>
            <a:pPr eaLnBrk="1" hangingPunct="1">
              <a:spcBef>
                <a:spcPct val="0"/>
              </a:spcBef>
            </a:pPr>
            <a:r>
              <a:rPr lang="en-US" altLang="en-US" dirty="0"/>
              <a:t>Positivity for leaders is not about becoming a Pollyanna who refuses to face up to realities. It IS about facing up to difficult realities and realizing that there is ALWAYS some action that you can take, however small, that will move things in a more positive direction. Charismatic leaders develop the habit of finding that action and taking it – however grim things look and however inconsequential that action may seem. Charismatics understand the power of even the smallest actions – especially in motivating those around them to shake off the inclination towards a ‘deer in the headlights’ reaction to adversity.</a:t>
            </a:r>
          </a:p>
          <a:p>
            <a:pPr eaLnBrk="1" hangingPunct="1">
              <a:spcBef>
                <a:spcPct val="0"/>
              </a:spcBef>
            </a:pPr>
            <a:endParaRPr lang="en-US" altLang="en-US" sz="500" dirty="0"/>
          </a:p>
          <a:p>
            <a:pPr eaLnBrk="1" hangingPunct="1">
              <a:spcBef>
                <a:spcPct val="0"/>
              </a:spcBef>
            </a:pPr>
            <a:r>
              <a:rPr lang="en-US" altLang="en-US" dirty="0"/>
              <a:t>This is something most of us have to learn – and the book details all of the research that proves the effectiveness of this positive psychology – and provides a set of steps for raising your own positivity.</a:t>
            </a:r>
          </a:p>
          <a:p>
            <a:pPr eaLnBrk="1" hangingPunct="1">
              <a:spcBef>
                <a:spcPct val="0"/>
              </a:spcBef>
            </a:pPr>
            <a:endParaRPr lang="en-US" altLang="en-US" sz="500" dirty="0"/>
          </a:p>
          <a:p>
            <a:pPr eaLnBrk="1" hangingPunct="1">
              <a:spcBef>
                <a:spcPct val="0"/>
              </a:spcBef>
            </a:pPr>
            <a:r>
              <a:rPr lang="en-US" altLang="en-US" dirty="0"/>
              <a:t>Become ever more positive and you become ever more charismatic.</a:t>
            </a:r>
          </a:p>
          <a:p>
            <a:pPr eaLnBrk="1" hangingPunct="1">
              <a:spcBef>
                <a:spcPct val="0"/>
              </a:spcBef>
            </a:pPr>
            <a:endParaRPr lang="es-ES" altLang="en-US" dirty="0"/>
          </a:p>
        </p:txBody>
      </p:sp>
      <p:sp>
        <p:nvSpPr>
          <p:cNvPr id="9114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1ADA117-0C72-473B-A6C6-FC27430FA1E9}" type="slidenum">
              <a:rPr lang="es-ES" altLang="ja-JP">
                <a:latin typeface="Calibri" pitchFamily="34" charset="0"/>
              </a:rPr>
              <a:pPr eaLnBrk="1" hangingPunct="1"/>
              <a:t>21</a:t>
            </a:fld>
            <a:endParaRPr lang="es-ES" altLang="ja-JP">
              <a:latin typeface="Calibri" pitchFamily="34" charset="0"/>
            </a:endParaRPr>
          </a:p>
        </p:txBody>
      </p:sp>
    </p:spTree>
    <p:extLst>
      <p:ext uri="{BB962C8B-B14F-4D97-AF65-F5344CB8AC3E}">
        <p14:creationId xmlns:p14="http://schemas.microsoft.com/office/powerpoint/2010/main" val="17375486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Do you know the significance of this number?</a:t>
            </a:r>
          </a:p>
          <a:p>
            <a:pPr eaLnBrk="1" hangingPunct="1">
              <a:spcBef>
                <a:spcPct val="0"/>
              </a:spcBef>
            </a:pPr>
            <a:endParaRPr lang="en-US" altLang="en-US" dirty="0"/>
          </a:p>
          <a:p>
            <a:pPr eaLnBrk="1" hangingPunct="1">
              <a:spcBef>
                <a:spcPct val="0"/>
              </a:spcBef>
            </a:pPr>
            <a:r>
              <a:rPr lang="en-US" altLang="en-US" dirty="0"/>
              <a:t>For any leader this is an important number – but for the leader who aspires to charismatically inspire highly productive levels of engagement it is absolutely critical.</a:t>
            </a:r>
          </a:p>
          <a:p>
            <a:pPr eaLnBrk="1" hangingPunct="1">
              <a:spcBef>
                <a:spcPct val="0"/>
              </a:spcBef>
            </a:pPr>
            <a:endParaRPr lang="en-US" altLang="en-US" dirty="0"/>
          </a:p>
          <a:p>
            <a:pPr eaLnBrk="1" hangingPunct="1">
              <a:spcBef>
                <a:spcPct val="0"/>
              </a:spcBef>
            </a:pPr>
            <a:r>
              <a:rPr lang="en-US" altLang="en-US" dirty="0"/>
              <a:t>&lt;CLICK&gt;  From an enormous amount of research Psychologist </a:t>
            </a:r>
            <a:r>
              <a:rPr lang="en-US" altLang="en-US" dirty="0" err="1"/>
              <a:t>Marcial</a:t>
            </a:r>
            <a:r>
              <a:rPr lang="en-US" altLang="en-US" dirty="0"/>
              <a:t> </a:t>
            </a:r>
            <a:r>
              <a:rPr lang="en-US" altLang="en-US" dirty="0" err="1"/>
              <a:t>Losada</a:t>
            </a:r>
            <a:r>
              <a:rPr lang="en-US" altLang="en-US" dirty="0"/>
              <a:t> found that to make a team successful the </a:t>
            </a:r>
            <a:r>
              <a:rPr lang="en-US" altLang="en-US" b="1" dirty="0"/>
              <a:t>minimum</a:t>
            </a:r>
            <a:r>
              <a:rPr lang="en-US" altLang="en-US" dirty="0"/>
              <a:t> ratio of positive to negative experiences, feedback and comments in interactions between a leader and his/ her people is 2.9013 – that is to say, unless team members receive almost three times more positive feedback than negative feedback the team cannot flourish. &lt;Click&gt;</a:t>
            </a: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p:txBody>
      </p:sp>
      <p:sp>
        <p:nvSpPr>
          <p:cNvPr id="9216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C6224097-CE1C-45C3-B805-6CEFABCF2A5D}" type="slidenum">
              <a:rPr lang="en-US" altLang="ja-JP">
                <a:latin typeface="Calibri" pitchFamily="34" charset="0"/>
              </a:rPr>
              <a:pPr eaLnBrk="1" hangingPunct="1"/>
              <a:t>22</a:t>
            </a:fld>
            <a:endParaRPr lang="en-US" altLang="ja-JP">
              <a:latin typeface="Calibri" pitchFamily="34" charset="0"/>
            </a:endParaRPr>
          </a:p>
        </p:txBody>
      </p:sp>
    </p:spTree>
    <p:extLst>
      <p:ext uri="{BB962C8B-B14F-4D97-AF65-F5344CB8AC3E}">
        <p14:creationId xmlns:p14="http://schemas.microsoft.com/office/powerpoint/2010/main" val="4211392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If that ratio falls below 3:1 relationships break down, creativity dies, engagement becomes impossible and the team falls apart.</a:t>
            </a:r>
          </a:p>
          <a:p>
            <a:pPr eaLnBrk="1" hangingPunct="1">
              <a:spcBef>
                <a:spcPct val="0"/>
              </a:spcBef>
            </a:pPr>
            <a:endParaRPr lang="en-US" altLang="en-US"/>
          </a:p>
          <a:p>
            <a:pPr eaLnBrk="1" hangingPunct="1">
              <a:spcBef>
                <a:spcPct val="0"/>
              </a:spcBef>
            </a:pPr>
            <a:r>
              <a:rPr lang="en-US" altLang="en-US"/>
              <a:t>Losada’s research suggested that the optimum level is about 5.6:1 or higher.  When you achieve this sort of ratio the work environment becomes much more productive – relationships thrive, people don’t notice time go by at work (they get into ‘flow mode’) and productivity rises.</a:t>
            </a:r>
          </a:p>
          <a:p>
            <a:pPr eaLnBrk="1" hangingPunct="1">
              <a:spcBef>
                <a:spcPct val="0"/>
              </a:spcBef>
            </a:pPr>
            <a:endParaRPr lang="en-US" altLang="en-US"/>
          </a:p>
          <a:p>
            <a:pPr eaLnBrk="1" hangingPunct="1">
              <a:spcBef>
                <a:spcPct val="0"/>
              </a:spcBef>
            </a:pPr>
            <a:r>
              <a:rPr lang="en-US" altLang="en-US"/>
              <a:t>This sort of environment is highly attractive to us all, and those who create such an environment are invariably described as ‘charismatic leaders’.</a:t>
            </a:r>
          </a:p>
          <a:p>
            <a:pPr eaLnBrk="1" hangingPunct="1">
              <a:spcBef>
                <a:spcPct val="0"/>
              </a:spcBef>
            </a:pPr>
            <a:endParaRPr lang="en-US" altLang="en-US"/>
          </a:p>
          <a:p>
            <a:pPr eaLnBrk="1" hangingPunct="1">
              <a:spcBef>
                <a:spcPct val="0"/>
              </a:spcBef>
            </a:pPr>
            <a:r>
              <a:rPr lang="en-US" altLang="en-US"/>
              <a:t>Want to be come more charismatic?  Find everything positive you can in every situation and create as many opportunities as possible to communicate those positive messages to your team members.</a:t>
            </a:r>
          </a:p>
          <a:p>
            <a:pPr eaLnBrk="1" hangingPunct="1">
              <a:spcBef>
                <a:spcPct val="0"/>
              </a:spcBef>
            </a:pPr>
            <a:endParaRPr lang="en-US" altLang="en-US"/>
          </a:p>
          <a:p>
            <a:pPr eaLnBrk="1" hangingPunct="1">
              <a:spcBef>
                <a:spcPct val="0"/>
              </a:spcBef>
            </a:pPr>
            <a:r>
              <a:rPr lang="en-US" altLang="en-US"/>
              <a:t>Every one of the remaining behaviors we’ll talk about can be used to raise the Losada Ratio of your team – EVERYTHING you do can be done in such a way that it enhances the positivity of the workplace – and people crave positivity.</a:t>
            </a:r>
          </a:p>
          <a:p>
            <a:pPr eaLnBrk="1" hangingPunct="1">
              <a:spcBef>
                <a:spcPct val="0"/>
              </a:spcBef>
            </a:pPr>
            <a:endParaRPr lang="en-US" altLang="en-US"/>
          </a:p>
          <a:p>
            <a:pPr eaLnBrk="1" hangingPunct="1">
              <a:spcBef>
                <a:spcPct val="0"/>
              </a:spcBef>
            </a:pPr>
            <a:r>
              <a:rPr lang="en-US" altLang="en-US"/>
              <a:t>That starts with the way you communicate with your people</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51DDDD1E-60C1-4389-B90A-2DBD3CF73D4A}" type="slidenum">
              <a:rPr lang="es-ES" altLang="ja-JP">
                <a:latin typeface="Calibri" pitchFamily="34" charset="0"/>
              </a:rPr>
              <a:pPr eaLnBrk="1" hangingPunct="1"/>
              <a:t>23</a:t>
            </a:fld>
            <a:endParaRPr lang="es-ES" altLang="ja-JP">
              <a:latin typeface="Calibri" pitchFamily="34" charset="0"/>
            </a:endParaRPr>
          </a:p>
        </p:txBody>
      </p:sp>
    </p:spTree>
    <p:extLst>
      <p:ext uri="{BB962C8B-B14F-4D97-AF65-F5344CB8AC3E}">
        <p14:creationId xmlns:p14="http://schemas.microsoft.com/office/powerpoint/2010/main" val="241747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Of all of the behaviors that our research showed were at the heart of charisma and success, communication was by far the single most important skill set. </a:t>
            </a:r>
          </a:p>
          <a:p>
            <a:pPr eaLnBrk="1" hangingPunct="1">
              <a:spcBef>
                <a:spcPct val="0"/>
              </a:spcBef>
            </a:pPr>
            <a:endParaRPr lang="en-US" altLang="en-US" sz="200"/>
          </a:p>
          <a:p>
            <a:pPr eaLnBrk="1" hangingPunct="1">
              <a:spcBef>
                <a:spcPct val="0"/>
              </a:spcBef>
            </a:pPr>
            <a:r>
              <a:rPr lang="en-US" altLang="en-US"/>
              <a:t>When we looked at the totality of what it took to be seen as charismatic, to be seen as someone that others would willingly follow, we found that more than 40% of that impact was generated by good communication. </a:t>
            </a:r>
          </a:p>
          <a:p>
            <a:pPr eaLnBrk="1" hangingPunct="1">
              <a:spcBef>
                <a:spcPct val="0"/>
              </a:spcBef>
            </a:pPr>
            <a:endParaRPr lang="en-US" altLang="en-US" sz="200"/>
          </a:p>
          <a:p>
            <a:pPr eaLnBrk="1" hangingPunct="1">
              <a:spcBef>
                <a:spcPct val="0"/>
              </a:spcBef>
            </a:pPr>
            <a:r>
              <a:rPr lang="en-US" altLang="en-US"/>
              <a:t>Think about that: if all you mastered in this life were great communication skills then you'd already be more than 40% of the way to having a charismatic impact upon all of those you encounter.</a:t>
            </a:r>
          </a:p>
          <a:p>
            <a:pPr eaLnBrk="1" hangingPunct="1">
              <a:spcBef>
                <a:spcPct val="0"/>
              </a:spcBef>
            </a:pPr>
            <a:endParaRPr lang="en-US" altLang="en-US" sz="200"/>
          </a:p>
          <a:p>
            <a:pPr eaLnBrk="1" hangingPunct="1">
              <a:spcBef>
                <a:spcPct val="0"/>
              </a:spcBef>
            </a:pPr>
            <a:r>
              <a:rPr lang="en-US" altLang="en-US" b="1"/>
              <a:t>Nothing</a:t>
            </a:r>
            <a:r>
              <a:rPr lang="en-US" altLang="en-US"/>
              <a:t> will get you further or faster in this life than great communications skills. </a:t>
            </a:r>
          </a:p>
          <a:p>
            <a:pPr eaLnBrk="1" hangingPunct="1">
              <a:spcBef>
                <a:spcPct val="0"/>
              </a:spcBef>
            </a:pPr>
            <a:endParaRPr lang="en-US" altLang="en-US" sz="100"/>
          </a:p>
          <a:p>
            <a:pPr eaLnBrk="1" hangingPunct="1">
              <a:spcBef>
                <a:spcPct val="0"/>
              </a:spcBef>
            </a:pPr>
            <a:r>
              <a:rPr lang="en-US" altLang="en-US"/>
              <a:t>As a leader the most important communication is 1-2-1 communication, because that’s where you’ll spend more of your time with your people.</a:t>
            </a:r>
          </a:p>
          <a:p>
            <a:pPr eaLnBrk="1" hangingPunct="1">
              <a:spcBef>
                <a:spcPct val="0"/>
              </a:spcBef>
            </a:pPr>
            <a:endParaRPr lang="en-US" altLang="en-US"/>
          </a:p>
          <a:p>
            <a:pPr eaLnBrk="1" hangingPunct="1">
              <a:spcBef>
                <a:spcPct val="0"/>
              </a:spcBef>
            </a:pPr>
            <a:endParaRPr lang="en-US" altLang="en-US"/>
          </a:p>
          <a:p>
            <a:pPr eaLnBrk="1" hangingPunct="1">
              <a:spcBef>
                <a:spcPct val="0"/>
              </a:spcBef>
            </a:pPr>
            <a:endParaRPr lang="es-ES" altLang="en-US"/>
          </a:p>
        </p:txBody>
      </p:sp>
      <p:sp>
        <p:nvSpPr>
          <p:cNvPr id="9318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C1EEFB8B-BDFD-4A3A-888B-055215EE8C49}" type="slidenum">
              <a:rPr lang="es-ES" altLang="ja-JP">
                <a:latin typeface="Calibri" pitchFamily="34" charset="0"/>
              </a:rPr>
              <a:pPr eaLnBrk="1" hangingPunct="1"/>
              <a:t>24</a:t>
            </a:fld>
            <a:endParaRPr lang="es-ES" altLang="ja-JP">
              <a:latin typeface="Calibri" pitchFamily="34" charset="0"/>
            </a:endParaRPr>
          </a:p>
        </p:txBody>
      </p:sp>
    </p:spTree>
    <p:extLst>
      <p:ext uri="{BB962C8B-B14F-4D97-AF65-F5344CB8AC3E}">
        <p14:creationId xmlns:p14="http://schemas.microsoft.com/office/powerpoint/2010/main" val="3737523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The book goes into much greater detail on this topic – but let’s look at some of the most important things to get right in your everyday communication with your people &lt;CLICK&gt;.</a:t>
            </a:r>
          </a:p>
          <a:p>
            <a:pPr eaLnBrk="1" hangingPunct="1">
              <a:spcBef>
                <a:spcPct val="0"/>
              </a:spcBef>
            </a:pPr>
            <a:endParaRPr lang="en-US" altLang="en-US"/>
          </a:p>
          <a:p>
            <a:pPr eaLnBrk="1" hangingPunct="1">
              <a:spcBef>
                <a:spcPct val="0"/>
              </a:spcBef>
            </a:pPr>
            <a:r>
              <a:rPr lang="en-US" altLang="en-US"/>
              <a:t>First, we can all find as much negativity as we need in the people and the environment around us – especially in challenging economic times. No one needs it from the person who leads them – and nobody will be moved charismatically by a pessimistic or negative outlook. Keep your communications positive and upbeat – always take the most positive ‘can do’ approach in any situation, however dire. People want and need </a:t>
            </a:r>
            <a:r>
              <a:rPr lang="en-US" altLang="en-US" b="1"/>
              <a:t>positive</a:t>
            </a:r>
            <a:r>
              <a:rPr lang="en-US" altLang="en-US"/>
              <a:t> leadership.&lt;CLICK&gt;</a:t>
            </a:r>
          </a:p>
          <a:p>
            <a:pPr eaLnBrk="1" hangingPunct="1">
              <a:spcBef>
                <a:spcPct val="0"/>
              </a:spcBef>
            </a:pPr>
            <a:endParaRPr lang="en-US" altLang="en-US"/>
          </a:p>
          <a:p>
            <a:pPr eaLnBrk="1" hangingPunct="1">
              <a:spcBef>
                <a:spcPct val="0"/>
              </a:spcBef>
            </a:pPr>
            <a:r>
              <a:rPr lang="en-US" altLang="en-US"/>
              <a:t>You’ve heard it a million times: the best communicators are the best listeners. Learn to listen - </a:t>
            </a:r>
            <a:r>
              <a:rPr lang="en-US" altLang="en-US" b="1"/>
              <a:t>genuinely</a:t>
            </a:r>
            <a:r>
              <a:rPr lang="en-US" altLang="en-US"/>
              <a:t>. But don’t just passively listen, &lt;CLICK&gt; make it a point so look for ideas, opinions and suggestions from those who work for you – there is nothing with a greater charismatic impact than the good feeling that comes from a respected leader seeking your ideas and opinions.&lt;CLICK&gt;</a:t>
            </a:r>
          </a:p>
          <a:p>
            <a:pPr eaLnBrk="1" hangingPunct="1">
              <a:spcBef>
                <a:spcPct val="0"/>
              </a:spcBef>
            </a:pPr>
            <a:endParaRPr lang="en-US" altLang="en-US"/>
          </a:p>
          <a:p>
            <a:pPr eaLnBrk="1" hangingPunct="1">
              <a:spcBef>
                <a:spcPct val="0"/>
              </a:spcBef>
            </a:pPr>
            <a:r>
              <a:rPr lang="en-US" altLang="en-US"/>
              <a:t>And, when you get ideas or feedback that you don’t like, be prepared to hear people out. Ensure that it is always possible to raise concerns or contrary opinions – without fear of negative consequences. Some of the best ideas will not be your own – be open to others’ constructive rejection of your ideas or approaches.</a:t>
            </a:r>
          </a:p>
          <a:p>
            <a:pPr eaLnBrk="1" hangingPunct="1">
              <a:spcBef>
                <a:spcPct val="0"/>
              </a:spcBef>
            </a:pPr>
            <a:endParaRPr lang="en-US" altLang="en-US"/>
          </a:p>
          <a:p>
            <a:pPr eaLnBrk="1" hangingPunct="1">
              <a:spcBef>
                <a:spcPct val="0"/>
              </a:spcBef>
            </a:pPr>
            <a:r>
              <a:rPr lang="en-US" altLang="en-US"/>
              <a:t>Your book offers you a step-by-step guide to making your 1-2-1 communications maximally charismatic, and provides many other suggestions that will make an enormous difference to the way you deal with your people day to day.</a:t>
            </a:r>
          </a:p>
          <a:p>
            <a:pPr eaLnBrk="1" hangingPunct="1">
              <a:spcBef>
                <a:spcPct val="0"/>
              </a:spcBef>
            </a:pPr>
            <a:endParaRPr lang="es-ES" altLang="en-US"/>
          </a:p>
        </p:txBody>
      </p:sp>
      <p:sp>
        <p:nvSpPr>
          <p:cNvPr id="9421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39D4DDE-627D-4F02-BCBA-0EB3E0A9F488}" type="slidenum">
              <a:rPr lang="es-ES" altLang="ja-JP">
                <a:latin typeface="Calibri" pitchFamily="34" charset="0"/>
              </a:rPr>
              <a:pPr eaLnBrk="1" hangingPunct="1"/>
              <a:t>25</a:t>
            </a:fld>
            <a:endParaRPr lang="es-ES" altLang="ja-JP">
              <a:latin typeface="Calibri" pitchFamily="34" charset="0"/>
            </a:endParaRPr>
          </a:p>
        </p:txBody>
      </p:sp>
    </p:spTree>
    <p:extLst>
      <p:ext uri="{BB962C8B-B14F-4D97-AF65-F5344CB8AC3E}">
        <p14:creationId xmlns:p14="http://schemas.microsoft.com/office/powerpoint/2010/main" val="39822846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Times New Roman" pitchFamily="18" charset="0"/>
              </a:rPr>
              <a:t>Vision is always critically important – but never more so than in challenging times. </a:t>
            </a:r>
          </a:p>
          <a:p>
            <a:pPr eaLnBrk="1" hangingPunct="1">
              <a:spcBef>
                <a:spcPct val="0"/>
              </a:spcBef>
            </a:pPr>
            <a:r>
              <a:rPr lang="en-US" altLang="en-US">
                <a:latin typeface="Times New Roman" pitchFamily="18" charset="0"/>
              </a:rPr>
              <a:t>When I say vision I do not necessarily mean the typical broad-ranging corporate vision that hangs framed in the foyer of most organizations’ offices – they have their role but they are frequently of little use in motivating and engaging employees on a day to day basis.</a:t>
            </a:r>
          </a:p>
          <a:p>
            <a:pPr eaLnBrk="1" hangingPunct="1">
              <a:spcBef>
                <a:spcPct val="0"/>
              </a:spcBef>
            </a:pPr>
            <a:endParaRPr lang="en-US" altLang="en-US" sz="200">
              <a:latin typeface="Times New Roman" pitchFamily="18" charset="0"/>
            </a:endParaRPr>
          </a:p>
          <a:p>
            <a:pPr eaLnBrk="1" hangingPunct="1">
              <a:spcBef>
                <a:spcPct val="0"/>
              </a:spcBef>
            </a:pPr>
            <a:r>
              <a:rPr lang="en-US" altLang="en-US">
                <a:latin typeface="Times New Roman" pitchFamily="18" charset="0"/>
              </a:rPr>
              <a:t>Remember the WIIFM principle? People are concerned first and foremost about their own needs and, in tough times that means their jobs, financial and career security; security for their families’ futures and so on.</a:t>
            </a:r>
          </a:p>
          <a:p>
            <a:pPr eaLnBrk="1" hangingPunct="1">
              <a:spcBef>
                <a:spcPct val="0"/>
              </a:spcBef>
            </a:pPr>
            <a:endParaRPr lang="en-US" altLang="en-US" sz="200">
              <a:latin typeface="Times New Roman" pitchFamily="18" charset="0"/>
            </a:endParaRPr>
          </a:p>
          <a:p>
            <a:pPr eaLnBrk="1" hangingPunct="1">
              <a:spcBef>
                <a:spcPct val="0"/>
              </a:spcBef>
            </a:pPr>
            <a:r>
              <a:rPr lang="en-US" altLang="en-US">
                <a:latin typeface="Times New Roman" pitchFamily="18" charset="0"/>
              </a:rPr>
              <a:t>The charismatic leader develops the ability to take the vision they have of where their department or organization must go and convert it into a form that is meaningful to each and every one of his/her people. Only when leader’s vision is presented in such a way that it will obviously help an individual achieve their own personal vision and goals does it become genuinely and personally engaging. Being seen to align your vision with the visions of those who work for you is highly charismatic. &lt;Click&gt;</a:t>
            </a:r>
          </a:p>
          <a:p>
            <a:pPr eaLnBrk="1" hangingPunct="1">
              <a:spcBef>
                <a:spcPct val="0"/>
              </a:spcBef>
            </a:pPr>
            <a:endParaRPr lang="en-US" altLang="en-US" sz="200">
              <a:latin typeface="Times New Roman" pitchFamily="18" charset="0"/>
            </a:endParaRPr>
          </a:p>
          <a:p>
            <a:pPr eaLnBrk="1" hangingPunct="1">
              <a:spcBef>
                <a:spcPct val="0"/>
              </a:spcBef>
            </a:pPr>
            <a:endParaRPr lang="es-ES" altLang="en-US"/>
          </a:p>
        </p:txBody>
      </p:sp>
      <p:sp>
        <p:nvSpPr>
          <p:cNvPr id="9626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45F0CD3E-8E48-4120-8C6B-DE2138D56F17}" type="slidenum">
              <a:rPr lang="es-ES" altLang="ja-JP">
                <a:latin typeface="Calibri" pitchFamily="34" charset="0"/>
              </a:rPr>
              <a:pPr eaLnBrk="1" hangingPunct="1"/>
              <a:t>26</a:t>
            </a:fld>
            <a:endParaRPr lang="es-ES" altLang="ja-JP">
              <a:latin typeface="Calibri" pitchFamily="34" charset="0"/>
            </a:endParaRPr>
          </a:p>
        </p:txBody>
      </p:sp>
    </p:spTree>
    <p:extLst>
      <p:ext uri="{BB962C8B-B14F-4D97-AF65-F5344CB8AC3E}">
        <p14:creationId xmlns:p14="http://schemas.microsoft.com/office/powerpoint/2010/main" val="1278932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IE" altLang="en-US">
                <a:latin typeface="Times New Roman" pitchFamily="18" charset="0"/>
              </a:rPr>
              <a:t>To do this you’re going to have to learn a lot about the people who work for you – you cannot tailor the way you present your vision unless you know what is important to each and every one of your people – their own career and life goals, their needs, their particular strengths and so on. In the book you’ll read a step-by-step strategy for getting close enough to each of your people that you can do this effectively. &lt;Click?</a:t>
            </a:r>
          </a:p>
          <a:p>
            <a:pPr eaLnBrk="1" hangingPunct="1">
              <a:spcBef>
                <a:spcPct val="0"/>
              </a:spcBef>
            </a:pPr>
            <a:endParaRPr lang="en-IE" altLang="en-US" sz="200">
              <a:latin typeface="Times New Roman" pitchFamily="18" charset="0"/>
            </a:endParaRPr>
          </a:p>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48AABE09-9C58-400D-9E69-D57440E5F867}" type="slidenum">
              <a:rPr lang="es-ES" altLang="ja-JP">
                <a:latin typeface="Calibri" pitchFamily="34" charset="0"/>
              </a:rPr>
              <a:pPr eaLnBrk="1" hangingPunct="1"/>
              <a:t>27</a:t>
            </a:fld>
            <a:endParaRPr lang="es-ES" altLang="ja-JP">
              <a:latin typeface="Calibri" pitchFamily="34" charset="0"/>
            </a:endParaRPr>
          </a:p>
        </p:txBody>
      </p:sp>
    </p:spTree>
    <p:extLst>
      <p:ext uri="{BB962C8B-B14F-4D97-AF65-F5344CB8AC3E}">
        <p14:creationId xmlns:p14="http://schemas.microsoft.com/office/powerpoint/2010/main" val="3217350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xfrm>
            <a:off x="680720" y="4721186"/>
            <a:ext cx="5445760" cy="494551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IE" altLang="en-US">
                <a:latin typeface="Times New Roman" pitchFamily="18" charset="0"/>
              </a:rPr>
              <a:t>Unless you know all of this about each of those who report directly to you then you simply cannot tailor your vision so that it becomes their vision.</a:t>
            </a:r>
          </a:p>
          <a:p>
            <a:pPr eaLnBrk="1" hangingPunct="1">
              <a:spcBef>
                <a:spcPct val="0"/>
              </a:spcBef>
            </a:pPr>
            <a:endParaRPr lang="en-IE" altLang="en-US">
              <a:latin typeface="Times New Roman" pitchFamily="18" charset="0"/>
            </a:endParaRPr>
          </a:p>
          <a:p>
            <a:pPr eaLnBrk="1" hangingPunct="1">
              <a:spcBef>
                <a:spcPct val="0"/>
              </a:spcBef>
            </a:pPr>
            <a:r>
              <a:rPr lang="en-IE" altLang="en-US">
                <a:latin typeface="Times New Roman" pitchFamily="18" charset="0"/>
              </a:rPr>
              <a:t>The key message is: to be charismatic and engage your people fully you must know each of those people deeply enough to be able to tailor your vision so that its realization can be seen to lead to each of your people realizing theirs.</a:t>
            </a:r>
          </a:p>
        </p:txBody>
      </p:sp>
      <p:sp>
        <p:nvSpPr>
          <p:cNvPr id="972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CB7D31F6-4C98-4A99-AD95-9EC7BF410D27}" type="slidenum">
              <a:rPr lang="en-US" altLang="ja-JP">
                <a:latin typeface="Calibri" pitchFamily="34" charset="0"/>
              </a:rPr>
              <a:pPr eaLnBrk="1" hangingPunct="1"/>
              <a:t>28</a:t>
            </a:fld>
            <a:endParaRPr lang="en-US" altLang="ja-JP">
              <a:latin typeface="Calibri" pitchFamily="34" charset="0"/>
            </a:endParaRPr>
          </a:p>
        </p:txBody>
      </p:sp>
    </p:spTree>
    <p:extLst>
      <p:ext uri="{BB962C8B-B14F-4D97-AF65-F5344CB8AC3E}">
        <p14:creationId xmlns:p14="http://schemas.microsoft.com/office/powerpoint/2010/main" val="11210737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You’ll occasionally meet some energetic and enthusiastic people who</a:t>
            </a:r>
          </a:p>
          <a:p>
            <a:pPr eaLnBrk="1" hangingPunct="1">
              <a:spcBef>
                <a:spcPct val="0"/>
              </a:spcBef>
            </a:pPr>
            <a:r>
              <a:rPr lang="en-US" altLang="en-US"/>
              <a:t>are not charismatic, but you’ll never meet a charismatic person who is not</a:t>
            </a:r>
          </a:p>
          <a:p>
            <a:pPr eaLnBrk="1" hangingPunct="1">
              <a:spcBef>
                <a:spcPct val="0"/>
              </a:spcBef>
            </a:pPr>
            <a:r>
              <a:rPr lang="en-US" altLang="en-US"/>
              <a:t>energetic and enthusiastic. </a:t>
            </a:r>
          </a:p>
          <a:p>
            <a:pPr eaLnBrk="1" hangingPunct="1">
              <a:spcBef>
                <a:spcPct val="0"/>
              </a:spcBef>
            </a:pPr>
            <a:endParaRPr lang="en-US" altLang="en-US" sz="300"/>
          </a:p>
          <a:p>
            <a:pPr eaLnBrk="1" hangingPunct="1">
              <a:spcBef>
                <a:spcPct val="0"/>
              </a:spcBef>
            </a:pPr>
            <a:endParaRPr lang="en-US" altLang="en-US" sz="300"/>
          </a:p>
          <a:p>
            <a:pPr eaLnBrk="1" hangingPunct="1">
              <a:spcBef>
                <a:spcPct val="0"/>
              </a:spcBef>
            </a:pPr>
            <a:r>
              <a:rPr lang="en-US" altLang="en-US"/>
              <a:t>The charismatic’s seemingly boundless energy, the perpetual motion that sees him or her take more decisive action, get more done and display more enthusiasm than anyone else, is hugely attractive.</a:t>
            </a:r>
          </a:p>
          <a:p>
            <a:pPr eaLnBrk="1" hangingPunct="1">
              <a:spcBef>
                <a:spcPct val="0"/>
              </a:spcBef>
            </a:pPr>
            <a:endParaRPr lang="en-US" altLang="en-US" sz="300"/>
          </a:p>
          <a:p>
            <a:pPr eaLnBrk="1" hangingPunct="1">
              <a:spcBef>
                <a:spcPct val="0"/>
              </a:spcBef>
            </a:pPr>
            <a:endParaRPr lang="en-US" altLang="en-US" sz="300"/>
          </a:p>
          <a:p>
            <a:pPr eaLnBrk="1" hangingPunct="1">
              <a:spcBef>
                <a:spcPct val="0"/>
              </a:spcBef>
            </a:pPr>
            <a:endParaRPr lang="en-US" altLang="en-US" sz="300"/>
          </a:p>
          <a:p>
            <a:pPr eaLnBrk="1" hangingPunct="1">
              <a:spcBef>
                <a:spcPct val="0"/>
              </a:spcBef>
            </a:pPr>
            <a:r>
              <a:rPr lang="en-US" altLang="en-US"/>
              <a:t>Energy and enthusiasm are fundamental elements of charisma. To become</a:t>
            </a:r>
          </a:p>
          <a:p>
            <a:pPr eaLnBrk="1" hangingPunct="1">
              <a:spcBef>
                <a:spcPct val="0"/>
              </a:spcBef>
            </a:pPr>
            <a:r>
              <a:rPr lang="en-US" altLang="en-US"/>
              <a:t>charismatic you will need to master them.</a:t>
            </a:r>
          </a:p>
          <a:p>
            <a:pPr eaLnBrk="1" hangingPunct="1">
              <a:spcBef>
                <a:spcPct val="0"/>
              </a:spcBef>
            </a:pPr>
            <a:endParaRPr lang="en-US" altLang="en-US" sz="200"/>
          </a:p>
          <a:p>
            <a:pPr eaLnBrk="1" hangingPunct="1">
              <a:spcBef>
                <a:spcPct val="0"/>
              </a:spcBef>
            </a:pPr>
            <a:endParaRPr lang="en-US" altLang="en-US" sz="200"/>
          </a:p>
          <a:p>
            <a:pPr eaLnBrk="1" hangingPunct="1">
              <a:spcBef>
                <a:spcPct val="0"/>
              </a:spcBef>
            </a:pPr>
            <a:endParaRPr lang="en-US" altLang="en-US" sz="200"/>
          </a:p>
          <a:p>
            <a:pPr eaLnBrk="1" hangingPunct="1">
              <a:spcBef>
                <a:spcPct val="0"/>
              </a:spcBef>
            </a:pPr>
            <a:endParaRPr lang="es-ES" altLang="en-US"/>
          </a:p>
        </p:txBody>
      </p:sp>
      <p:sp>
        <p:nvSpPr>
          <p:cNvPr id="9830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94C6604F-6C84-4C51-B573-A8582543311E}" type="slidenum">
              <a:rPr lang="es-ES" altLang="ja-JP">
                <a:latin typeface="Calibri" pitchFamily="34" charset="0"/>
              </a:rPr>
              <a:pPr eaLnBrk="1" hangingPunct="1"/>
              <a:t>29</a:t>
            </a:fld>
            <a:endParaRPr lang="es-ES" altLang="ja-JP">
              <a:latin typeface="Calibri" pitchFamily="34" charset="0"/>
            </a:endParaRPr>
          </a:p>
        </p:txBody>
      </p:sp>
    </p:spTree>
    <p:extLst>
      <p:ext uri="{BB962C8B-B14F-4D97-AF65-F5344CB8AC3E}">
        <p14:creationId xmlns:p14="http://schemas.microsoft.com/office/powerpoint/2010/main" val="1293427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ja-JP"/>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charset="-128"/>
              </a:defRPr>
            </a:lvl1pPr>
            <a:lvl2pPr marL="742950" indent="-285750" eaLnBrk="0" hangingPunct="0">
              <a:spcBef>
                <a:spcPct val="30000"/>
              </a:spcBef>
              <a:defRPr kumimoji="1" sz="1200">
                <a:solidFill>
                  <a:schemeClr val="tx1"/>
                </a:solidFill>
                <a:latin typeface="Calibri" pitchFamily="34" charset="0"/>
                <a:ea typeface="ＭＳ Ｐゴシック" charset="-128"/>
              </a:defRPr>
            </a:lvl2pPr>
            <a:lvl3pPr marL="1143000" indent="-228600" eaLnBrk="0" hangingPunct="0">
              <a:spcBef>
                <a:spcPct val="30000"/>
              </a:spcBef>
              <a:defRPr kumimoji="1" sz="1200">
                <a:solidFill>
                  <a:schemeClr val="tx1"/>
                </a:solidFill>
                <a:latin typeface="Calibri" pitchFamily="34" charset="0"/>
                <a:ea typeface="ＭＳ Ｐゴシック" charset="-128"/>
              </a:defRPr>
            </a:lvl3pPr>
            <a:lvl4pPr marL="1600200" indent="-228600" eaLnBrk="0" hangingPunct="0">
              <a:spcBef>
                <a:spcPct val="30000"/>
              </a:spcBef>
              <a:defRPr kumimoji="1" sz="1200">
                <a:solidFill>
                  <a:schemeClr val="tx1"/>
                </a:solidFill>
                <a:latin typeface="Calibri" pitchFamily="34" charset="0"/>
                <a:ea typeface="ＭＳ Ｐゴシック" charset="-128"/>
              </a:defRPr>
            </a:lvl4pPr>
            <a:lvl5pPr marL="2057400" indent="-228600" eaLnBrk="0" hangingPunct="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eaLnBrk="1" hangingPunct="1">
              <a:spcBef>
                <a:spcPct val="0"/>
              </a:spcBef>
            </a:pPr>
            <a:fld id="{AE43A220-9962-4388-9D4A-CC6F9837E00C}" type="slidenum">
              <a:rPr lang="en-US" altLang="ja-JP" smtClean="0">
                <a:solidFill>
                  <a:srgbClr val="000000"/>
                </a:solidFill>
                <a:latin typeface="Arial" charset="0"/>
              </a:rPr>
              <a:pPr eaLnBrk="1" hangingPunct="1">
                <a:spcBef>
                  <a:spcPct val="0"/>
                </a:spcBef>
              </a:pPr>
              <a:t>3</a:t>
            </a:fld>
            <a:endParaRPr lang="en-US" altLang="ja-JP">
              <a:solidFill>
                <a:srgbClr val="000000"/>
              </a:solidFill>
              <a:latin typeface="Arial" charset="0"/>
            </a:endParaRPr>
          </a:p>
        </p:txBody>
      </p:sp>
    </p:spTree>
    <p:extLst>
      <p:ext uri="{BB962C8B-B14F-4D97-AF65-F5344CB8AC3E}">
        <p14:creationId xmlns:p14="http://schemas.microsoft.com/office/powerpoint/2010/main" val="10479043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Look what happens when you’re with someone enthusiastic. You automatically tune in and immediately start mimicking that person’s mood and behaviour – the psychologists call it ‘mood contagion’. </a:t>
            </a:r>
          </a:p>
          <a:p>
            <a:pPr eaLnBrk="1" hangingPunct="1">
              <a:spcBef>
                <a:spcPct val="0"/>
              </a:spcBef>
            </a:pPr>
            <a:endParaRPr lang="en-US" altLang="en-US"/>
          </a:p>
          <a:p>
            <a:pPr eaLnBrk="1" hangingPunct="1">
              <a:spcBef>
                <a:spcPct val="0"/>
              </a:spcBef>
            </a:pPr>
            <a:r>
              <a:rPr lang="en-US" altLang="en-US"/>
              <a:t>You have unconsciously decided that you like what you see and how he or she feels, and you set yourself up to get some of that ‘feel-good’ factor for yourself. </a:t>
            </a:r>
          </a:p>
          <a:p>
            <a:pPr eaLnBrk="1" hangingPunct="1">
              <a:spcBef>
                <a:spcPct val="0"/>
              </a:spcBef>
            </a:pPr>
            <a:endParaRPr lang="en-US" altLang="en-US"/>
          </a:p>
          <a:p>
            <a:pPr eaLnBrk="1" hangingPunct="1">
              <a:spcBef>
                <a:spcPct val="0"/>
              </a:spcBef>
            </a:pPr>
            <a:endParaRPr lang="en-US" altLang="en-US" sz="500"/>
          </a:p>
          <a:p>
            <a:pPr eaLnBrk="1" hangingPunct="1">
              <a:spcBef>
                <a:spcPct val="0"/>
              </a:spcBef>
            </a:pPr>
            <a:r>
              <a:rPr lang="en-US" altLang="en-US"/>
              <a:t>Remember how the ‘charismatic equation’ said that you are charismatic if people feel better after interacting with you? Tap into your natural enthusiasm and you’ll infect all of your people with the positive energetic buzz that comes from that enthusiasm.</a:t>
            </a:r>
          </a:p>
          <a:p>
            <a:pPr eaLnBrk="1" hangingPunct="1">
              <a:spcBef>
                <a:spcPct val="0"/>
              </a:spcBef>
            </a:pPr>
            <a:endParaRPr lang="en-US" altLang="en-US"/>
          </a:p>
          <a:p>
            <a:pPr eaLnBrk="1" hangingPunct="1">
              <a:spcBef>
                <a:spcPct val="0"/>
              </a:spcBef>
            </a:pPr>
            <a:endParaRPr lang="en-US" altLang="en-US" sz="500"/>
          </a:p>
          <a:p>
            <a:pPr eaLnBrk="1" hangingPunct="1">
              <a:spcBef>
                <a:spcPct val="0"/>
              </a:spcBef>
            </a:pPr>
            <a:r>
              <a:rPr lang="en-US" altLang="en-US"/>
              <a:t>For any leader enthusiasm is critical – for a charismatic leader seeking to engage his or her people to the maximum it is absolutely indispensable.</a:t>
            </a:r>
          </a:p>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8F89DF5B-8BC6-4FBA-92EC-B2F8587B791B}" type="slidenum">
              <a:rPr lang="es-ES" altLang="ja-JP">
                <a:latin typeface="Calibri" pitchFamily="34" charset="0"/>
              </a:rPr>
              <a:pPr eaLnBrk="1" hangingPunct="1"/>
              <a:t>30</a:t>
            </a:fld>
            <a:endParaRPr lang="es-ES" altLang="ja-JP">
              <a:latin typeface="Calibri" pitchFamily="34" charset="0"/>
            </a:endParaRPr>
          </a:p>
        </p:txBody>
      </p:sp>
    </p:spTree>
    <p:extLst>
      <p:ext uri="{BB962C8B-B14F-4D97-AF65-F5344CB8AC3E}">
        <p14:creationId xmlns:p14="http://schemas.microsoft.com/office/powerpoint/2010/main" val="25444178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This is another one of those principles that you hear is essential to good leadership – recognizing the actions of those who work for you. But do you know why it works? </a:t>
            </a:r>
          </a:p>
          <a:p>
            <a:pPr eaLnBrk="1" hangingPunct="1">
              <a:spcBef>
                <a:spcPct val="0"/>
              </a:spcBef>
            </a:pPr>
            <a:endParaRPr lang="en-US" altLang="en-US"/>
          </a:p>
          <a:p>
            <a:pPr eaLnBrk="1" hangingPunct="1">
              <a:spcBef>
                <a:spcPct val="0"/>
              </a:spcBef>
            </a:pPr>
            <a:r>
              <a:rPr lang="en-US" altLang="en-US"/>
              <a:t>There is one key reason that charismatic leaders get such great results from something as simple as making a point of recognizing when their people do a good job – and it is all to do with chemistry.</a:t>
            </a:r>
          </a:p>
          <a:p>
            <a:pPr eaLnBrk="1" hangingPunct="1">
              <a:spcBef>
                <a:spcPct val="0"/>
              </a:spcBef>
            </a:pPr>
            <a:endParaRPr lang="en-US" altLang="en-US"/>
          </a:p>
          <a:p>
            <a:pPr eaLnBrk="1" hangingPunct="1">
              <a:spcBef>
                <a:spcPct val="0"/>
              </a:spcBef>
            </a:pPr>
            <a:r>
              <a:rPr lang="en-US" altLang="en-US"/>
              <a:t>Our amazing brain chemistry plays a large part in the effectiveness of recognition. &lt;CLICK&gt;</a:t>
            </a:r>
          </a:p>
          <a:p>
            <a:pPr eaLnBrk="1" hangingPunct="1">
              <a:spcBef>
                <a:spcPct val="0"/>
              </a:spcBef>
            </a:pPr>
            <a:endParaRPr lang="en-US" altLang="en-US"/>
          </a:p>
          <a:p>
            <a:pPr eaLnBrk="1" hangingPunct="1">
              <a:spcBef>
                <a:spcPct val="0"/>
              </a:spcBef>
            </a:pPr>
            <a:endParaRPr lang="en-US" altLang="en-US"/>
          </a:p>
          <a:p>
            <a:pPr eaLnBrk="1" hangingPunct="1">
              <a:spcBef>
                <a:spcPct val="0"/>
              </a:spcBef>
            </a:pPr>
            <a:endParaRPr lang="en-US" altLang="en-US"/>
          </a:p>
          <a:p>
            <a:pPr eaLnBrk="1" hangingPunct="1">
              <a:spcBef>
                <a:spcPct val="0"/>
              </a:spcBef>
            </a:pPr>
            <a:endParaRPr lang="es-ES" altLang="en-US"/>
          </a:p>
        </p:txBody>
      </p:sp>
      <p:sp>
        <p:nvSpPr>
          <p:cNvPr id="9933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1DFA22FE-1F2B-40E0-B3EF-F7BD3E63C1B4}" type="slidenum">
              <a:rPr lang="es-ES" altLang="ja-JP">
                <a:latin typeface="Calibri" pitchFamily="34" charset="0"/>
              </a:rPr>
              <a:pPr eaLnBrk="1" hangingPunct="1"/>
              <a:t>31</a:t>
            </a:fld>
            <a:endParaRPr lang="es-ES" altLang="ja-JP">
              <a:latin typeface="Calibri" pitchFamily="34" charset="0"/>
            </a:endParaRPr>
          </a:p>
        </p:txBody>
      </p:sp>
    </p:spTree>
    <p:extLst>
      <p:ext uri="{BB962C8B-B14F-4D97-AF65-F5344CB8AC3E}">
        <p14:creationId xmlns:p14="http://schemas.microsoft.com/office/powerpoint/2010/main" val="8198275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When you give one of your people praise or recognition – and the higher the level of recognition the better – it triggers a release of the ‘feel good’ chemical Dopamine into their brains, increasing their sense of pride, wellbeing and pleasure. </a:t>
            </a:r>
          </a:p>
          <a:p>
            <a:pPr eaLnBrk="1" hangingPunct="1">
              <a:spcBef>
                <a:spcPct val="0"/>
              </a:spcBef>
            </a:pPr>
            <a:endParaRPr lang="en-US" altLang="en-US"/>
          </a:p>
          <a:p>
            <a:pPr eaLnBrk="1" hangingPunct="1">
              <a:spcBef>
                <a:spcPct val="0"/>
              </a:spcBef>
            </a:pPr>
            <a:r>
              <a:rPr lang="en-US" altLang="en-US"/>
              <a:t>Always makes sure that praise and recognition is warranted – never give it just because ‘it’s time she got some praise’. Make sure too that they know why they are getting your recognition. That way you prime your people's brains to understand that repeating the behavior that triggered the recognition will results in even more praise, which in turn results in further pleasure enhancing doses of Dopamine into their brains.</a:t>
            </a:r>
          </a:p>
          <a:p>
            <a:pPr eaLnBrk="1" hangingPunct="1">
              <a:spcBef>
                <a:spcPct val="0"/>
              </a:spcBef>
            </a:pPr>
            <a:endParaRPr lang="en-US" altLang="en-US"/>
          </a:p>
          <a:p>
            <a:pPr eaLnBrk="1" hangingPunct="1">
              <a:spcBef>
                <a:spcPct val="0"/>
              </a:spcBef>
            </a:pPr>
            <a:r>
              <a:rPr lang="en-US" altLang="en-US"/>
              <a:t>The more genuinely and intensely you praise someone the more intense the reaction. Public praise (in front of colleagues and others) is the gold standard.</a:t>
            </a:r>
          </a:p>
          <a:p>
            <a:pPr eaLnBrk="1" hangingPunct="1">
              <a:spcBef>
                <a:spcPct val="0"/>
              </a:spcBef>
            </a:pPr>
            <a:endParaRPr lang="en-US" altLang="en-US"/>
          </a:p>
          <a:p>
            <a:pPr eaLnBrk="1" hangingPunct="1">
              <a:spcBef>
                <a:spcPct val="0"/>
              </a:spcBef>
            </a:pPr>
            <a:r>
              <a:rPr lang="en-US" altLang="en-US"/>
              <a:t>For the charismatic leader one of the most powerful ways of activating the ‘charismatic equation’, and making people feel good about dealing with them, is the provision of recognition.</a:t>
            </a:r>
          </a:p>
          <a:p>
            <a:pPr eaLnBrk="1" hangingPunct="1">
              <a:spcBef>
                <a:spcPct val="0"/>
              </a:spcBef>
            </a:pPr>
            <a:endParaRPr lang="en-US" altLang="en-US" sz="400"/>
          </a:p>
          <a:p>
            <a:pPr eaLnBrk="1" hangingPunct="1">
              <a:spcBef>
                <a:spcPct val="0"/>
              </a:spcBef>
            </a:pPr>
            <a:r>
              <a:rPr lang="en-US" altLang="en-US"/>
              <a:t>In your book we lay out a list of the various ways you can recognize people to trigger this effect, enhance your charisma, raise engagement, and rocket productivity.</a:t>
            </a:r>
          </a:p>
          <a:p>
            <a:pPr eaLnBrk="1" hangingPunct="1">
              <a:spcBef>
                <a:spcPct val="0"/>
              </a:spcBef>
            </a:pPr>
            <a:endParaRPr lang="en-US" altLang="en-US"/>
          </a:p>
          <a:p>
            <a:pPr eaLnBrk="1" hangingPunct="1">
              <a:spcBef>
                <a:spcPct val="0"/>
              </a:spcBef>
            </a:pPr>
            <a:endParaRPr lang="en-US" altLang="en-US"/>
          </a:p>
        </p:txBody>
      </p:sp>
      <p:sp>
        <p:nvSpPr>
          <p:cNvPr id="10035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90A1C264-D69D-46D7-B4E5-D493AE0D0A74}" type="slidenum">
              <a:rPr lang="es-ES" altLang="ja-JP">
                <a:latin typeface="Calibri" pitchFamily="34" charset="0"/>
              </a:rPr>
              <a:pPr eaLnBrk="1" hangingPunct="1"/>
              <a:t>32</a:t>
            </a:fld>
            <a:endParaRPr lang="es-ES" altLang="ja-JP">
              <a:latin typeface="Calibri" pitchFamily="34" charset="0"/>
            </a:endParaRPr>
          </a:p>
        </p:txBody>
      </p:sp>
    </p:spTree>
    <p:extLst>
      <p:ext uri="{BB962C8B-B14F-4D97-AF65-F5344CB8AC3E}">
        <p14:creationId xmlns:p14="http://schemas.microsoft.com/office/powerpoint/2010/main" val="39699888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xfrm>
            <a:off x="680720" y="4577964"/>
            <a:ext cx="5445760" cy="508873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Why do salespeople on cosmetics counters give away expensive free samples?</a:t>
            </a:r>
          </a:p>
          <a:p>
            <a:pPr eaLnBrk="1" hangingPunct="1">
              <a:spcBef>
                <a:spcPct val="0"/>
              </a:spcBef>
            </a:pPr>
            <a:r>
              <a:rPr lang="en-US" altLang="en-US" dirty="0"/>
              <a:t>Why does the Hare Krishna follower give you a free book or a plastic flower?</a:t>
            </a:r>
          </a:p>
          <a:p>
            <a:pPr eaLnBrk="1" hangingPunct="1">
              <a:spcBef>
                <a:spcPct val="0"/>
              </a:spcBef>
            </a:pPr>
            <a:r>
              <a:rPr lang="en-US" altLang="en-US" dirty="0"/>
              <a:t>Why do cash-strapped charities often give away relatively expensive items like pens?</a:t>
            </a:r>
          </a:p>
          <a:p>
            <a:pPr eaLnBrk="1" hangingPunct="1">
              <a:spcBef>
                <a:spcPct val="0"/>
              </a:spcBef>
            </a:pPr>
            <a:r>
              <a:rPr lang="en-US" altLang="en-US" dirty="0"/>
              <a:t>Simply because they expect you to respond in kind, returning favor for</a:t>
            </a:r>
          </a:p>
          <a:p>
            <a:pPr eaLnBrk="1" hangingPunct="1">
              <a:spcBef>
                <a:spcPct val="0"/>
              </a:spcBef>
            </a:pPr>
            <a:r>
              <a:rPr lang="en-US" altLang="en-US" dirty="0"/>
              <a:t>favor. </a:t>
            </a:r>
          </a:p>
          <a:p>
            <a:pPr eaLnBrk="1" hangingPunct="1">
              <a:spcBef>
                <a:spcPct val="0"/>
              </a:spcBef>
            </a:pPr>
            <a:endParaRPr lang="en-US" altLang="en-US" sz="300" dirty="0"/>
          </a:p>
          <a:p>
            <a:pPr eaLnBrk="1" hangingPunct="1">
              <a:spcBef>
                <a:spcPct val="0"/>
              </a:spcBef>
            </a:pPr>
            <a:r>
              <a:rPr lang="en-US" altLang="en-US" dirty="0"/>
              <a:t>The Hare Krishna follower gives you your free book and then solicits a</a:t>
            </a:r>
          </a:p>
          <a:p>
            <a:pPr eaLnBrk="1" hangingPunct="1">
              <a:spcBef>
                <a:spcPct val="0"/>
              </a:spcBef>
            </a:pPr>
            <a:r>
              <a:rPr lang="en-US" altLang="en-US" dirty="0"/>
              <a:t>donation; the cosmetics salesperson provides your free sample and then makes</a:t>
            </a:r>
          </a:p>
          <a:p>
            <a:pPr eaLnBrk="1" hangingPunct="1">
              <a:spcBef>
                <a:spcPct val="0"/>
              </a:spcBef>
            </a:pPr>
            <a:r>
              <a:rPr lang="en-US" altLang="en-US" dirty="0"/>
              <a:t>you a special offer of something else. The charity sends you the free pen with</a:t>
            </a:r>
          </a:p>
          <a:p>
            <a:pPr eaLnBrk="1" hangingPunct="1">
              <a:spcBef>
                <a:spcPct val="0"/>
              </a:spcBef>
            </a:pPr>
            <a:r>
              <a:rPr lang="en-US" altLang="en-US" dirty="0"/>
              <a:t>the appeal for a donation.</a:t>
            </a:r>
          </a:p>
          <a:p>
            <a:pPr eaLnBrk="1" hangingPunct="1">
              <a:spcBef>
                <a:spcPct val="0"/>
              </a:spcBef>
            </a:pPr>
            <a:endParaRPr lang="en-US" altLang="en-US" sz="300" dirty="0"/>
          </a:p>
          <a:p>
            <a:pPr eaLnBrk="1" hangingPunct="1">
              <a:spcBef>
                <a:spcPct val="0"/>
              </a:spcBef>
            </a:pPr>
            <a:r>
              <a:rPr lang="en-US" altLang="en-US" dirty="0"/>
              <a:t>Why? </a:t>
            </a:r>
            <a:r>
              <a:rPr lang="en-US" altLang="en-US" b="1" dirty="0"/>
              <a:t>Because it works! </a:t>
            </a:r>
            <a:r>
              <a:rPr lang="en-US" altLang="en-US" dirty="0"/>
              <a:t>Most people naturally feel a sense of obligation</a:t>
            </a:r>
          </a:p>
          <a:p>
            <a:pPr eaLnBrk="1" hangingPunct="1">
              <a:spcBef>
                <a:spcPct val="0"/>
              </a:spcBef>
            </a:pPr>
            <a:r>
              <a:rPr lang="en-US" altLang="en-US" dirty="0"/>
              <a:t>when someone treats them kindly. People will often go along with requests</a:t>
            </a:r>
          </a:p>
          <a:p>
            <a:pPr eaLnBrk="1" hangingPunct="1">
              <a:spcBef>
                <a:spcPct val="0"/>
              </a:spcBef>
            </a:pPr>
            <a:r>
              <a:rPr lang="en-US" altLang="en-US" dirty="0"/>
              <a:t>from others who have done them some service, however small – even when that</a:t>
            </a:r>
          </a:p>
          <a:p>
            <a:pPr eaLnBrk="1" hangingPunct="1">
              <a:spcBef>
                <a:spcPct val="0"/>
              </a:spcBef>
            </a:pPr>
            <a:r>
              <a:rPr lang="en-US" altLang="en-US" dirty="0"/>
              <a:t>service was unsolicited and even if the person rendering that service is someone</a:t>
            </a:r>
          </a:p>
          <a:p>
            <a:pPr eaLnBrk="1" hangingPunct="1">
              <a:spcBef>
                <a:spcPct val="0"/>
              </a:spcBef>
            </a:pPr>
            <a:r>
              <a:rPr lang="en-US" altLang="en-US" dirty="0"/>
              <a:t>they do not like.</a:t>
            </a:r>
          </a:p>
          <a:p>
            <a:pPr eaLnBrk="1" hangingPunct="1">
              <a:spcBef>
                <a:spcPct val="0"/>
              </a:spcBef>
            </a:pPr>
            <a:endParaRPr lang="en-US" altLang="en-US" sz="300" dirty="0"/>
          </a:p>
          <a:p>
            <a:pPr eaLnBrk="1" hangingPunct="1">
              <a:spcBef>
                <a:spcPct val="0"/>
              </a:spcBef>
            </a:pPr>
            <a:r>
              <a:rPr lang="en-US" altLang="en-US" dirty="0"/>
              <a:t>This universal human response is called the ‘norm of reciprocity’ and it is triggered in people when you give them the ‘gift’ of recognition.</a:t>
            </a:r>
          </a:p>
          <a:p>
            <a:pPr eaLnBrk="1" hangingPunct="1">
              <a:spcBef>
                <a:spcPct val="0"/>
              </a:spcBef>
            </a:pPr>
            <a:endParaRPr lang="en-US" altLang="en-US" dirty="0"/>
          </a:p>
          <a:p>
            <a:pPr eaLnBrk="1" hangingPunct="1">
              <a:spcBef>
                <a:spcPct val="0"/>
              </a:spcBef>
            </a:pPr>
            <a:r>
              <a:rPr lang="en-US" altLang="en-US" dirty="0"/>
              <a:t>For the charismatic leader one of the most powerful ways of activating the ‘Charismatic Equation, and making people feel good about dealing with them is the provision of recognition.</a:t>
            </a:r>
          </a:p>
          <a:p>
            <a:pPr eaLnBrk="1" hangingPunct="1">
              <a:spcBef>
                <a:spcPct val="0"/>
              </a:spcBef>
            </a:pPr>
            <a:endParaRPr lang="en-US" altLang="en-US" sz="400" dirty="0"/>
          </a:p>
          <a:p>
            <a:pPr eaLnBrk="1" hangingPunct="1">
              <a:spcBef>
                <a:spcPct val="0"/>
              </a:spcBef>
            </a:pPr>
            <a:r>
              <a:rPr lang="en-US" altLang="en-US" dirty="0"/>
              <a:t>In your book we lay out a list of the various ways you can recognize people to trigger this effect, enhance your charisma, raise engagement, and rocket productivity</a:t>
            </a:r>
          </a:p>
        </p:txBody>
      </p:sp>
      <p:sp>
        <p:nvSpPr>
          <p:cNvPr id="10138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DD62EE76-0C15-4583-A445-C53421250934}" type="slidenum">
              <a:rPr lang="en-US" altLang="ja-JP">
                <a:latin typeface="Calibri" pitchFamily="34" charset="0"/>
              </a:rPr>
              <a:pPr eaLnBrk="1" hangingPunct="1"/>
              <a:t>33</a:t>
            </a:fld>
            <a:endParaRPr lang="en-US" altLang="ja-JP">
              <a:latin typeface="Calibri" pitchFamily="34" charset="0"/>
            </a:endParaRPr>
          </a:p>
        </p:txBody>
      </p:sp>
    </p:spTree>
    <p:extLst>
      <p:ext uri="{BB962C8B-B14F-4D97-AF65-F5344CB8AC3E}">
        <p14:creationId xmlns:p14="http://schemas.microsoft.com/office/powerpoint/2010/main" val="41924104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solidFill>
                  <a:srgbClr val="FF0000"/>
                </a:solidFill>
              </a:rPr>
              <a:t>Put the title of this slide up (but not the bullet-points) and then ask:</a:t>
            </a:r>
          </a:p>
          <a:p>
            <a:pPr eaLnBrk="1" hangingPunct="1">
              <a:spcBef>
                <a:spcPct val="0"/>
              </a:spcBef>
            </a:pPr>
            <a:endParaRPr lang="en-US" altLang="en-US" sz="300" dirty="0">
              <a:solidFill>
                <a:srgbClr val="FF0000"/>
              </a:solidFill>
            </a:endParaRPr>
          </a:p>
          <a:p>
            <a:pPr eaLnBrk="1" hangingPunct="1">
              <a:spcBef>
                <a:spcPct val="0"/>
              </a:spcBef>
            </a:pPr>
            <a:r>
              <a:rPr lang="en-US" altLang="en-US" dirty="0"/>
              <a:t>“Given what we’ve said so far what would you speculate are the leader’s behaviors that our research suggested are most responsible for driving leadership charisma and engagement?”</a:t>
            </a:r>
          </a:p>
          <a:p>
            <a:pPr eaLnBrk="1" hangingPunct="1">
              <a:spcBef>
                <a:spcPct val="0"/>
              </a:spcBef>
            </a:pPr>
            <a:endParaRPr lang="en-US" altLang="en-US" sz="300" dirty="0">
              <a:solidFill>
                <a:srgbClr val="FF0000"/>
              </a:solidFill>
            </a:endParaRPr>
          </a:p>
          <a:p>
            <a:pPr eaLnBrk="1" hangingPunct="1">
              <a:spcBef>
                <a:spcPct val="0"/>
              </a:spcBef>
            </a:pPr>
            <a:r>
              <a:rPr lang="en-US" altLang="en-US" dirty="0">
                <a:solidFill>
                  <a:srgbClr val="FF0000"/>
                </a:solidFill>
              </a:rPr>
              <a:t>Again, map some of their responses and talk through them. Focus particularly on those that you know amongst the six you’re about to show on your next slide. </a:t>
            </a:r>
          </a:p>
          <a:p>
            <a:pPr eaLnBrk="1" hangingPunct="1">
              <a:spcBef>
                <a:spcPct val="0"/>
              </a:spcBef>
            </a:pPr>
            <a:endParaRPr lang="en-US" altLang="en-US" sz="300" dirty="0">
              <a:solidFill>
                <a:srgbClr val="FF0000"/>
              </a:solidFill>
            </a:endParaRPr>
          </a:p>
          <a:p>
            <a:pPr eaLnBrk="1" hangingPunct="1">
              <a:spcBef>
                <a:spcPct val="0"/>
              </a:spcBef>
            </a:pPr>
            <a:r>
              <a:rPr lang="en-US" altLang="en-US" dirty="0">
                <a:solidFill>
                  <a:srgbClr val="FF0000"/>
                </a:solidFill>
              </a:rPr>
              <a:t>Introduce the six bullet-points and then comment:</a:t>
            </a:r>
          </a:p>
          <a:p>
            <a:pPr eaLnBrk="1" hangingPunct="1">
              <a:spcBef>
                <a:spcPct val="0"/>
              </a:spcBef>
            </a:pPr>
            <a:endParaRPr lang="en-US" altLang="en-US" sz="300" dirty="0">
              <a:solidFill>
                <a:srgbClr val="FF0000"/>
              </a:solidFill>
            </a:endParaRPr>
          </a:p>
          <a:p>
            <a:pPr eaLnBrk="1" hangingPunct="1">
              <a:spcBef>
                <a:spcPct val="0"/>
              </a:spcBef>
            </a:pPr>
            <a:r>
              <a:rPr lang="en-US" altLang="en-US" dirty="0"/>
              <a:t>Let me make an important point again: these are </a:t>
            </a:r>
            <a:r>
              <a:rPr lang="en-US" altLang="en-US" b="1" dirty="0"/>
              <a:t>all</a:t>
            </a:r>
            <a:r>
              <a:rPr lang="en-US" altLang="en-US" dirty="0"/>
              <a:t> behaviors. You do not have to be the sort of person for whom these things comes naturally. Once you know what behaviors are required you can make the decision to develop those behaviors in yourself – to nurture a charismatic relationship with your people that engages them in producing superior results. ANYONE can learn to do this. </a:t>
            </a:r>
          </a:p>
          <a:p>
            <a:pPr eaLnBrk="1" hangingPunct="1">
              <a:spcBef>
                <a:spcPct val="0"/>
              </a:spcBef>
            </a:pPr>
            <a:endParaRPr lang="en-US" altLang="en-US" sz="300" dirty="0">
              <a:solidFill>
                <a:srgbClr val="FF0000"/>
              </a:solidFill>
            </a:endParaRPr>
          </a:p>
          <a:p>
            <a:pPr eaLnBrk="1" hangingPunct="1">
              <a:spcBef>
                <a:spcPct val="0"/>
              </a:spcBef>
            </a:pPr>
            <a:r>
              <a:rPr lang="en-US" altLang="en-US" dirty="0"/>
              <a:t>So now that you have a good feel for the key principles that underpin all charismatic behavior let’s look in a little more detail at six of the most key charismatic behaviors – and how you can make these a standard part of the way you work day to day in leading your team.</a:t>
            </a:r>
          </a:p>
          <a:p>
            <a:pPr eaLnBrk="1" hangingPunct="1">
              <a:spcBef>
                <a:spcPct val="0"/>
              </a:spcBef>
            </a:pPr>
            <a:endParaRPr lang="en-US" altLang="en-US" sz="300" dirty="0">
              <a:solidFill>
                <a:srgbClr val="FF0000"/>
              </a:solidFill>
            </a:endParaRPr>
          </a:p>
          <a:p>
            <a:pPr eaLnBrk="1" hangingPunct="1">
              <a:spcBef>
                <a:spcPct val="0"/>
              </a:spcBef>
            </a:pPr>
            <a:r>
              <a:rPr lang="en-US" altLang="en-US" dirty="0"/>
              <a:t>Here are the six most critical areas that the research identified for focus – the book looks at a few other areas, but we’ll focus today upon the most critical six areas for you in building your charismatic leader’s persona.</a:t>
            </a:r>
          </a:p>
          <a:p>
            <a:pPr eaLnBrk="1" hangingPunct="1">
              <a:spcBef>
                <a:spcPct val="0"/>
              </a:spcBef>
            </a:pPr>
            <a:endParaRPr lang="en-US" altLang="en-US" sz="300" dirty="0">
              <a:solidFill>
                <a:srgbClr val="FF0000"/>
              </a:solidFill>
            </a:endParaRPr>
          </a:p>
          <a:p>
            <a:pPr eaLnBrk="1" hangingPunct="1">
              <a:spcBef>
                <a:spcPct val="0"/>
              </a:spcBef>
            </a:pPr>
            <a:r>
              <a:rPr lang="en-US" altLang="en-US" dirty="0"/>
              <a:t>We’ll talk through each of these briefly, first let’s look at communication.</a:t>
            </a:r>
          </a:p>
          <a:p>
            <a:pPr eaLnBrk="1" hangingPunct="1">
              <a:spcBef>
                <a:spcPct val="0"/>
              </a:spcBef>
            </a:pPr>
            <a:endParaRPr lang="es-ES" altLang="en-US" dirty="0"/>
          </a:p>
        </p:txBody>
      </p:sp>
      <p:sp>
        <p:nvSpPr>
          <p:cNvPr id="9011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81046D60-916D-47DA-8AAE-850AB53AC376}" type="slidenum">
              <a:rPr lang="es-ES" altLang="ja-JP">
                <a:latin typeface="Calibri" pitchFamily="34" charset="0"/>
              </a:rPr>
              <a:pPr eaLnBrk="1" hangingPunct="1"/>
              <a:t>34</a:t>
            </a:fld>
            <a:endParaRPr lang="es-ES" altLang="ja-JP">
              <a:latin typeface="Calibri" pitchFamily="34" charset="0"/>
            </a:endParaRPr>
          </a:p>
        </p:txBody>
      </p:sp>
    </p:spTree>
    <p:extLst>
      <p:ext uri="{BB962C8B-B14F-4D97-AF65-F5344CB8AC3E}">
        <p14:creationId xmlns:p14="http://schemas.microsoft.com/office/powerpoint/2010/main" val="26874227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xfrm>
            <a:off x="699629" y="4607297"/>
            <a:ext cx="5445760" cy="4472702"/>
          </a:xfrm>
        </p:spPr>
        <p:txBody>
          <a:bodyPr/>
          <a:lstStyle/>
          <a:p>
            <a:pPr eaLnBrk="1" hangingPunct="1">
              <a:spcBef>
                <a:spcPct val="0"/>
              </a:spcBef>
            </a:pPr>
            <a:r>
              <a:rPr lang="en-US" altLang="ja-JP" sz="1000" dirty="0"/>
              <a:t>The reality is that everything you do, or do not do, adds to, or subtracts from, your charisma as a leader.</a:t>
            </a:r>
          </a:p>
          <a:p>
            <a:pPr eaLnBrk="1" hangingPunct="1">
              <a:spcBef>
                <a:spcPct val="0"/>
              </a:spcBef>
            </a:pPr>
            <a:endParaRPr lang="en-US" altLang="ja-JP" sz="400" dirty="0"/>
          </a:p>
          <a:p>
            <a:pPr eaLnBrk="1" hangingPunct="1">
              <a:spcBef>
                <a:spcPct val="0"/>
              </a:spcBef>
            </a:pPr>
            <a:r>
              <a:rPr lang="en-US" altLang="ja-JP" sz="1000" dirty="0"/>
              <a:t>This is an important finding. Everything about the way we behave in managing our people has an impact on how charismatic we are seen to be – and how engaged our people will be by us.</a:t>
            </a:r>
          </a:p>
          <a:p>
            <a:pPr eaLnBrk="1" hangingPunct="1">
              <a:spcBef>
                <a:spcPct val="0"/>
              </a:spcBef>
            </a:pPr>
            <a:endParaRPr lang="en-US" altLang="ja-JP" sz="400" dirty="0"/>
          </a:p>
          <a:p>
            <a:pPr eaLnBrk="1" hangingPunct="1">
              <a:spcBef>
                <a:spcPct val="0"/>
              </a:spcBef>
            </a:pPr>
            <a:r>
              <a:rPr lang="en-US" altLang="ja-JP" sz="1000" dirty="0"/>
              <a:t>Even the smallest of behaviors can have an enormous impact upon how charismatic your people perceive you to be. &lt;Click&gt;</a:t>
            </a:r>
          </a:p>
          <a:p>
            <a:pPr eaLnBrk="1" hangingPunct="1">
              <a:spcBef>
                <a:spcPct val="0"/>
              </a:spcBef>
            </a:pPr>
            <a:endParaRPr lang="en-US" altLang="ja-JP" sz="400" dirty="0"/>
          </a:p>
          <a:p>
            <a:pPr eaLnBrk="1" hangingPunct="1">
              <a:spcBef>
                <a:spcPct val="0"/>
              </a:spcBef>
            </a:pPr>
            <a:r>
              <a:rPr lang="en-US" altLang="ja-JP" sz="1000" dirty="0"/>
              <a:t>Think of a kaleidoscope. At the end of a tube are a series of carefully positioned mirrors and dozens of multi-colored beads. When you look down the tube you see a pattern that is a function of the positions of those beads in relation to the mirror – because the picture is made up of a series of reflections of the beads, every single bead has an enormous effect on the pattern you see.  Let’s strop that movement before we all get hypnotized!  &lt;Click&gt;</a:t>
            </a:r>
          </a:p>
          <a:p>
            <a:pPr eaLnBrk="1" hangingPunct="1">
              <a:spcBef>
                <a:spcPct val="0"/>
              </a:spcBef>
            </a:pPr>
            <a:endParaRPr lang="en-US" altLang="ja-JP" sz="1000" dirty="0"/>
          </a:p>
          <a:p>
            <a:pPr eaLnBrk="1" hangingPunct="1">
              <a:spcBef>
                <a:spcPct val="0"/>
              </a:spcBef>
            </a:pPr>
            <a:r>
              <a:rPr lang="en-US" altLang="ja-JP" sz="1000" dirty="0"/>
              <a:t>Now, if you turn the tube, and if even one bead shifts, then you get a brand new picture – even one single bead shifting can change the pattern dramatically. &lt;click&gt;</a:t>
            </a:r>
          </a:p>
          <a:p>
            <a:pPr eaLnBrk="1" hangingPunct="1">
              <a:spcBef>
                <a:spcPct val="0"/>
              </a:spcBef>
            </a:pPr>
            <a:endParaRPr lang="en-US" altLang="ja-JP" sz="1000" dirty="0"/>
          </a:p>
          <a:p>
            <a:pPr eaLnBrk="1" hangingPunct="1">
              <a:spcBef>
                <a:spcPct val="0"/>
              </a:spcBef>
            </a:pPr>
            <a:r>
              <a:rPr lang="en-US" altLang="ja-JP" sz="1000" dirty="0"/>
              <a:t>Leadership Charisma is like that. Our research shows that there are some very specific behavioral ‘beads’ – and if you change even one of these leadership behaviors in your day-to-day dealings with your behaviors are reflected from person to person in your team – back and forth again, and again.  Just like any movement on the part of the little girl in this photo is reflected again and again.  </a:t>
            </a:r>
          </a:p>
          <a:p>
            <a:pPr eaLnBrk="1" hangingPunct="1">
              <a:spcBef>
                <a:spcPct val="0"/>
              </a:spcBef>
            </a:pPr>
            <a:endParaRPr lang="en-US" altLang="ja-JP" sz="1000" dirty="0"/>
          </a:p>
          <a:p>
            <a:pPr eaLnBrk="1" hangingPunct="1">
              <a:spcBef>
                <a:spcPct val="0"/>
              </a:spcBef>
            </a:pPr>
            <a:r>
              <a:rPr lang="en-US" altLang="ja-JP" sz="1000" dirty="0"/>
              <a:t>Change the smallest of behaviors and then you can create a dramatically different perception of you as a leader. Employ all of the charismatic leader behaviors systematically and you become charismatic in the eyes of those who work for you. </a:t>
            </a:r>
          </a:p>
          <a:p>
            <a:pPr eaLnBrk="1" hangingPunct="1">
              <a:spcBef>
                <a:spcPct val="0"/>
              </a:spcBef>
            </a:pPr>
            <a:endParaRPr lang="en-US" altLang="ja-JP" sz="400" dirty="0"/>
          </a:p>
          <a:p>
            <a:pPr eaLnBrk="1" hangingPunct="1">
              <a:spcBef>
                <a:spcPct val="0"/>
              </a:spcBef>
            </a:pPr>
            <a:r>
              <a:rPr lang="en-US" altLang="ja-JP" sz="1000" b="1" dirty="0"/>
              <a:t>Charisma is not a quality you have as an individual – but a reaction others have to the things you do – to your behaviors</a:t>
            </a:r>
            <a:r>
              <a:rPr lang="en-US" altLang="ja-JP" sz="1000" dirty="0"/>
              <a:t>. </a:t>
            </a:r>
          </a:p>
          <a:p>
            <a:pPr eaLnBrk="1" hangingPunct="1">
              <a:spcBef>
                <a:spcPct val="0"/>
              </a:spcBef>
            </a:pPr>
            <a:endParaRPr lang="en-US" altLang="ja-JP" sz="1000" dirty="0"/>
          </a:p>
          <a:p>
            <a:pPr eaLnBrk="1" hangingPunct="1">
              <a:spcBef>
                <a:spcPct val="0"/>
              </a:spcBef>
            </a:pPr>
            <a:r>
              <a:rPr lang="en-US" altLang="ja-JP" sz="1000" b="1" dirty="0"/>
              <a:t>EVERYTHING</a:t>
            </a:r>
            <a:r>
              <a:rPr lang="en-US" altLang="ja-JP" sz="1000" dirty="0"/>
              <a:t> you do matters.</a:t>
            </a:r>
          </a:p>
          <a:p>
            <a:pPr eaLnBrk="1" hangingPunct="1">
              <a:spcBef>
                <a:spcPct val="0"/>
              </a:spcBef>
            </a:pPr>
            <a:endParaRPr lang="en-US" altLang="ja-JP" sz="1000" dirty="0"/>
          </a:p>
        </p:txBody>
      </p:sp>
      <p:sp>
        <p:nvSpPr>
          <p:cNvPr id="10854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95FD3654-C33C-4FA4-AFD0-3905A9D71188}" type="slidenum">
              <a:rPr lang="es-ES" altLang="ja-JP">
                <a:latin typeface="Calibri" pitchFamily="34" charset="0"/>
              </a:rPr>
              <a:pPr eaLnBrk="1" hangingPunct="1"/>
              <a:t>35</a:t>
            </a:fld>
            <a:endParaRPr lang="es-ES" altLang="ja-JP">
              <a:latin typeface="Calibri" pitchFamily="34" charset="0"/>
            </a:endParaRPr>
          </a:p>
        </p:txBody>
      </p:sp>
    </p:spTree>
    <p:extLst>
      <p:ext uri="{BB962C8B-B14F-4D97-AF65-F5344CB8AC3E}">
        <p14:creationId xmlns:p14="http://schemas.microsoft.com/office/powerpoint/2010/main" val="3289299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So, you must be thinking: what would I have to change to raise my leadership charisma and get more engagement and productivity from the people who work for me?</a:t>
            </a:r>
          </a:p>
          <a:p>
            <a:endParaRPr lang="en-US" altLang="en-US"/>
          </a:p>
          <a:p>
            <a:r>
              <a:rPr lang="en-US" altLang="en-US"/>
              <a:t>Good question!</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EB73A80-C87B-44C8-A744-756F72F8EB04}" type="slidenum">
              <a:rPr lang="es-ES" altLang="ja-JP">
                <a:latin typeface="Calibri" pitchFamily="34" charset="0"/>
              </a:rPr>
              <a:pPr eaLnBrk="1" hangingPunct="1"/>
              <a:t>36</a:t>
            </a:fld>
            <a:endParaRPr lang="es-ES" altLang="ja-JP">
              <a:latin typeface="Calibri" pitchFamily="34" charset="0"/>
            </a:endParaRPr>
          </a:p>
        </p:txBody>
      </p:sp>
    </p:spTree>
    <p:extLst>
      <p:ext uri="{BB962C8B-B14F-4D97-AF65-F5344CB8AC3E}">
        <p14:creationId xmlns:p14="http://schemas.microsoft.com/office/powerpoint/2010/main" val="15435427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0"/>
              </a:spcBef>
            </a:pPr>
            <a:r>
              <a:rPr lang="en-US" altLang="en-US"/>
              <a:t>It’s often said that you cannot manage what you cannot measure.</a:t>
            </a:r>
          </a:p>
          <a:p>
            <a:pPr eaLnBrk="1" hangingPunct="1">
              <a:lnSpc>
                <a:spcPct val="90000"/>
              </a:lnSpc>
              <a:spcBef>
                <a:spcPct val="0"/>
              </a:spcBef>
            </a:pPr>
            <a:endParaRPr lang="en-US" altLang="en-US"/>
          </a:p>
          <a:p>
            <a:pPr eaLnBrk="1" hangingPunct="1">
              <a:lnSpc>
                <a:spcPct val="90000"/>
              </a:lnSpc>
              <a:spcBef>
                <a:spcPct val="0"/>
              </a:spcBef>
            </a:pPr>
            <a:r>
              <a:rPr lang="en-US" altLang="en-US"/>
              <a:t>That’s why we created two objective measures of Leadership Charisma that will tell you how charismatic you are currently perceived to be – your Leadership Charisma Index (LCI)  and your Leadership Charisma Quotient (LCQ).  Once you know how charismatic you are right now you can start to work on raising your leadership charisma a step by step.</a:t>
            </a:r>
          </a:p>
          <a:p>
            <a:pPr eaLnBrk="1" hangingPunct="1">
              <a:lnSpc>
                <a:spcPct val="90000"/>
              </a:lnSpc>
              <a:spcBef>
                <a:spcPct val="0"/>
              </a:spcBef>
            </a:pPr>
            <a:endParaRPr lang="en-US" altLang="en-US"/>
          </a:p>
          <a:p>
            <a:pPr eaLnBrk="1" hangingPunct="1">
              <a:lnSpc>
                <a:spcPct val="90000"/>
              </a:lnSpc>
              <a:spcBef>
                <a:spcPct val="0"/>
              </a:spcBef>
            </a:pPr>
            <a:r>
              <a:rPr lang="en-US" altLang="en-US"/>
              <a:t>The Leadership Charisma Index is a measure of how charismatic the people who work for you perceive you to be today.  Your rating will be somewhere between 0 and 100 – if your people see you as perfectly charismatic, demonstrating all of the charismatic leader behaviors all of the time, then you’ll score 100.  The fewer of the behaviors you demonstrate the lower your score will be. </a:t>
            </a:r>
          </a:p>
          <a:p>
            <a:pPr eaLnBrk="1" hangingPunct="1">
              <a:lnSpc>
                <a:spcPct val="90000"/>
              </a:lnSpc>
              <a:spcBef>
                <a:spcPct val="0"/>
              </a:spcBef>
            </a:pPr>
            <a:endParaRPr lang="en-US" altLang="en-US"/>
          </a:p>
          <a:p>
            <a:pPr eaLnBrk="1" hangingPunct="1">
              <a:lnSpc>
                <a:spcPct val="90000"/>
              </a:lnSpc>
              <a:spcBef>
                <a:spcPct val="0"/>
              </a:spcBef>
            </a:pPr>
            <a:r>
              <a:rPr lang="en-US" altLang="en-US"/>
              <a:t>The Leadership Charisma Quotient computes the ratio your LCI with the average LCI of the 40,000 leaders worldwide who participated in our research – to give you a sense of how charismatic you are by comparison to other leaders worldwide.</a:t>
            </a:r>
          </a:p>
          <a:p>
            <a:pPr eaLnBrk="1" hangingPunct="1">
              <a:lnSpc>
                <a:spcPct val="90000"/>
              </a:lnSpc>
              <a:spcBef>
                <a:spcPct val="0"/>
              </a:spcBef>
            </a:pPr>
            <a:endParaRPr lang="en-US" altLang="en-US"/>
          </a:p>
          <a:p>
            <a:pPr eaLnBrk="1" hangingPunct="1">
              <a:lnSpc>
                <a:spcPct val="90000"/>
              </a:lnSpc>
              <a:spcBef>
                <a:spcPct val="0"/>
              </a:spcBef>
            </a:pPr>
            <a:endParaRPr lang="en-US" altLang="en-US"/>
          </a:p>
          <a:p>
            <a:pPr eaLnBrk="1" hangingPunct="1">
              <a:lnSpc>
                <a:spcPct val="90000"/>
              </a:lnSpc>
              <a:spcBef>
                <a:spcPct val="0"/>
              </a:spcBef>
            </a:pPr>
            <a:endParaRPr lang="en-US" altLang="en-US"/>
          </a:p>
          <a:p>
            <a:pPr eaLnBrk="1" hangingPunct="1">
              <a:spcBef>
                <a:spcPct val="0"/>
              </a:spcBef>
            </a:pPr>
            <a:endParaRPr lang="en-US" altLang="en-US"/>
          </a:p>
          <a:p>
            <a:pPr eaLnBrk="1" hangingPunct="1">
              <a:spcBef>
                <a:spcPct val="0"/>
              </a:spcBef>
            </a:pPr>
            <a:endParaRPr lang="es-ES" altLang="en-US"/>
          </a:p>
        </p:txBody>
      </p:sp>
      <p:sp>
        <p:nvSpPr>
          <p:cNvPr id="1095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549C64E5-DBA2-4B38-9012-7E8561BEE91C}" type="slidenum">
              <a:rPr lang="es-ES" altLang="ja-JP">
                <a:latin typeface="Calibri" pitchFamily="34" charset="0"/>
              </a:rPr>
              <a:pPr eaLnBrk="1" hangingPunct="1"/>
              <a:t>37</a:t>
            </a:fld>
            <a:endParaRPr lang="es-ES" altLang="ja-JP">
              <a:latin typeface="Calibri" pitchFamily="34" charset="0"/>
            </a:endParaRPr>
          </a:p>
        </p:txBody>
      </p:sp>
    </p:spTree>
    <p:extLst>
      <p:ext uri="{BB962C8B-B14F-4D97-AF65-F5344CB8AC3E}">
        <p14:creationId xmlns:p14="http://schemas.microsoft.com/office/powerpoint/2010/main" val="10662079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I’ll give you more details later in the session, but I’m going to arrange for everyone here to get a free report that provides you with an overview of what we call your ‘Self Leadership Charisma Index’.  This personalized report will be delivered to you and you alone.</a:t>
            </a:r>
          </a:p>
          <a:p>
            <a:r>
              <a:rPr lang="en-US" altLang="en-US" dirty="0"/>
              <a:t>Please just complete the survey and hand it back when you’ve done so. </a:t>
            </a:r>
          </a:p>
          <a:p>
            <a:r>
              <a:rPr lang="en-US" altLang="en-US" dirty="0"/>
              <a:t>Please complete each items with whatever initially occurs to you as being the best description of how often you display the listed behaviors when dealing with your people day to day  – from 5, ‘Almost Always’, down to 1, ‘Almost Never’.</a:t>
            </a:r>
          </a:p>
          <a:p>
            <a:r>
              <a:rPr lang="en-US" altLang="en-US" dirty="0"/>
              <a:t>There is no right or wrong in this survey –  and the more honest you are with yourself the more valuable the results will be to you.</a:t>
            </a:r>
            <a:endParaRPr lang="en-US" altLang="en-US" dirty="0">
              <a:solidFill>
                <a:srgbClr val="FF0000"/>
              </a:solidFill>
            </a:endParaRPr>
          </a:p>
          <a:p>
            <a:r>
              <a:rPr lang="en-US" altLang="en-US" dirty="0">
                <a:solidFill>
                  <a:srgbClr val="FF0000"/>
                </a:solidFill>
              </a:rPr>
              <a:t>Presenter: wait until all have completed the survey and handed it back).</a:t>
            </a:r>
          </a:p>
          <a:p>
            <a:r>
              <a:rPr lang="en-US" altLang="en-US" dirty="0"/>
              <a:t>Thank you!  Let’s look at the behaviors our research showed drive a leader’s charisma – and I’ll talk to you about your personalized report a little later in our session.</a:t>
            </a:r>
          </a:p>
          <a:p>
            <a:pPr eaLnBrk="1" hangingPunct="1">
              <a:spcBef>
                <a:spcPct val="0"/>
              </a:spcBef>
            </a:pPr>
            <a:endParaRPr lang="es-ES" altLang="en-US" dirty="0"/>
          </a:p>
        </p:txBody>
      </p:sp>
      <p:sp>
        <p:nvSpPr>
          <p:cNvPr id="1095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549C64E5-DBA2-4B38-9012-7E8561BEE91C}" type="slidenum">
              <a:rPr lang="es-ES" altLang="ja-JP">
                <a:latin typeface="Calibri" pitchFamily="34" charset="0"/>
              </a:rPr>
              <a:pPr eaLnBrk="1" hangingPunct="1"/>
              <a:t>38</a:t>
            </a:fld>
            <a:endParaRPr lang="es-ES" altLang="ja-JP">
              <a:latin typeface="Calibri" pitchFamily="34" charset="0"/>
            </a:endParaRPr>
          </a:p>
        </p:txBody>
      </p:sp>
    </p:spTree>
    <p:extLst>
      <p:ext uri="{BB962C8B-B14F-4D97-AF65-F5344CB8AC3E}">
        <p14:creationId xmlns:p14="http://schemas.microsoft.com/office/powerpoint/2010/main" val="10662079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0"/>
              </a:spcBef>
            </a:pPr>
            <a:r>
              <a:rPr lang="en-US" altLang="en-US">
                <a:latin typeface="Arial" pitchFamily="34" charset="0"/>
                <a:cs typeface="Arial" pitchFamily="34" charset="0"/>
              </a:rPr>
              <a:t>Earlier you completed a survey that will allow us to provide you with a personalized report that provides you with a version of these two measures – your charismatic impact as seen through your own eyes.</a:t>
            </a:r>
          </a:p>
          <a:p>
            <a:pPr eaLnBrk="1" hangingPunct="1">
              <a:lnSpc>
                <a:spcPct val="90000"/>
              </a:lnSpc>
              <a:spcBef>
                <a:spcPct val="0"/>
              </a:spcBef>
            </a:pPr>
            <a:endParaRPr lang="en-US" altLang="en-US">
              <a:latin typeface="Arial" pitchFamily="34" charset="0"/>
              <a:cs typeface="Arial" pitchFamily="34" charset="0"/>
            </a:endParaRPr>
          </a:p>
          <a:p>
            <a:pPr eaLnBrk="1" hangingPunct="1">
              <a:lnSpc>
                <a:spcPct val="90000"/>
              </a:lnSpc>
              <a:spcBef>
                <a:spcPct val="0"/>
              </a:spcBef>
            </a:pPr>
            <a:r>
              <a:rPr lang="en-US" altLang="en-US">
                <a:latin typeface="Arial" pitchFamily="34" charset="0"/>
                <a:cs typeface="Arial" pitchFamily="34" charset="0"/>
              </a:rPr>
              <a:t>We’ll have those reports ready for you in a day or two – and we’ll be in touch to arrange to walk you through your personalized report.  </a:t>
            </a:r>
          </a:p>
          <a:p>
            <a:pPr eaLnBrk="1" hangingPunct="1">
              <a:lnSpc>
                <a:spcPct val="90000"/>
              </a:lnSpc>
              <a:spcBef>
                <a:spcPct val="0"/>
              </a:spcBef>
            </a:pPr>
            <a:endParaRPr lang="en-US" altLang="en-US">
              <a:latin typeface="Arial" pitchFamily="34" charset="0"/>
              <a:cs typeface="Arial" pitchFamily="34" charset="0"/>
            </a:endParaRPr>
          </a:p>
          <a:p>
            <a:pPr eaLnBrk="1" hangingPunct="1">
              <a:lnSpc>
                <a:spcPct val="90000"/>
              </a:lnSpc>
              <a:spcBef>
                <a:spcPct val="0"/>
              </a:spcBef>
            </a:pPr>
            <a:r>
              <a:rPr lang="en-US" altLang="en-US">
                <a:latin typeface="Arial" pitchFamily="34" charset="0"/>
                <a:cs typeface="Arial" pitchFamily="34" charset="0"/>
              </a:rPr>
              <a:t>If you’d like to set an appointment here and now just talk to &lt;name&gt; or me before you leave and we’ll get it scheduled right away and get your report to you even more quickly.</a:t>
            </a:r>
          </a:p>
          <a:p>
            <a:pPr eaLnBrk="1" hangingPunct="1"/>
            <a:endParaRPr lang="en-US" altLang="en-US">
              <a:latin typeface="Arial" pitchFamily="34" charset="0"/>
              <a:cs typeface="Arial" pitchFamily="34" charset="0"/>
            </a:endParaRPr>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78CE763-964D-424D-AF80-DD9AC25643AE}" type="slidenum">
              <a:rPr lang="en-US" altLang="en-US">
                <a:latin typeface="Arial" pitchFamily="34" charset="0"/>
              </a:rPr>
              <a:pPr eaLnBrk="1" hangingPunct="1">
                <a:spcBef>
                  <a:spcPct val="0"/>
                </a:spcBef>
              </a:pPr>
              <a:t>39</a:t>
            </a:fld>
            <a:endParaRPr lang="en-US" altLang="en-US">
              <a:latin typeface="Arial" pitchFamily="34" charset="0"/>
            </a:endParaRPr>
          </a:p>
        </p:txBody>
      </p:sp>
    </p:spTree>
    <p:extLst>
      <p:ext uri="{BB962C8B-B14F-4D97-AF65-F5344CB8AC3E}">
        <p14:creationId xmlns:p14="http://schemas.microsoft.com/office/powerpoint/2010/main" val="4164170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ja-JP"/>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charset="-128"/>
              </a:defRPr>
            </a:lvl1pPr>
            <a:lvl2pPr marL="742950" indent="-285750" eaLnBrk="0" hangingPunct="0">
              <a:spcBef>
                <a:spcPct val="30000"/>
              </a:spcBef>
              <a:defRPr kumimoji="1" sz="1200">
                <a:solidFill>
                  <a:schemeClr val="tx1"/>
                </a:solidFill>
                <a:latin typeface="Calibri" pitchFamily="34" charset="0"/>
                <a:ea typeface="ＭＳ Ｐゴシック" charset="-128"/>
              </a:defRPr>
            </a:lvl2pPr>
            <a:lvl3pPr marL="1143000" indent="-228600" eaLnBrk="0" hangingPunct="0">
              <a:spcBef>
                <a:spcPct val="30000"/>
              </a:spcBef>
              <a:defRPr kumimoji="1" sz="1200">
                <a:solidFill>
                  <a:schemeClr val="tx1"/>
                </a:solidFill>
                <a:latin typeface="Calibri" pitchFamily="34" charset="0"/>
                <a:ea typeface="ＭＳ Ｐゴシック" charset="-128"/>
              </a:defRPr>
            </a:lvl3pPr>
            <a:lvl4pPr marL="1600200" indent="-228600" eaLnBrk="0" hangingPunct="0">
              <a:spcBef>
                <a:spcPct val="30000"/>
              </a:spcBef>
              <a:defRPr kumimoji="1" sz="1200">
                <a:solidFill>
                  <a:schemeClr val="tx1"/>
                </a:solidFill>
                <a:latin typeface="Calibri" pitchFamily="34" charset="0"/>
                <a:ea typeface="ＭＳ Ｐゴシック" charset="-128"/>
              </a:defRPr>
            </a:lvl4pPr>
            <a:lvl5pPr marL="2057400" indent="-228600" eaLnBrk="0" hangingPunct="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eaLnBrk="1" hangingPunct="1">
              <a:spcBef>
                <a:spcPct val="0"/>
              </a:spcBef>
            </a:pPr>
            <a:fld id="{FB8B21C6-10C0-4AA2-B461-9DD5FB4DE8A2}" type="slidenum">
              <a:rPr lang="en-US" altLang="ja-JP" smtClean="0">
                <a:solidFill>
                  <a:srgbClr val="000000"/>
                </a:solidFill>
                <a:latin typeface="Arial" charset="0"/>
              </a:rPr>
              <a:pPr eaLnBrk="1" hangingPunct="1">
                <a:spcBef>
                  <a:spcPct val="0"/>
                </a:spcBef>
              </a:pPr>
              <a:t>4</a:t>
            </a:fld>
            <a:endParaRPr lang="en-US" altLang="ja-JP">
              <a:solidFill>
                <a:srgbClr val="000000"/>
              </a:solidFill>
              <a:latin typeface="Arial" charset="0"/>
            </a:endParaRPr>
          </a:p>
        </p:txBody>
      </p:sp>
    </p:spTree>
    <p:extLst>
      <p:ext uri="{BB962C8B-B14F-4D97-AF65-F5344CB8AC3E}">
        <p14:creationId xmlns:p14="http://schemas.microsoft.com/office/powerpoint/2010/main" val="32898028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Before I close up this morning’s session are there any questions you’d like to ask on anything we‘ve covered this morning?</a:t>
            </a:r>
          </a:p>
          <a:p>
            <a:pPr eaLnBrk="1" hangingPunct="1">
              <a:spcBef>
                <a:spcPct val="0"/>
              </a:spcBef>
            </a:pPr>
            <a:endParaRPr lang="es-ES" altLang="en-US"/>
          </a:p>
        </p:txBody>
      </p:sp>
      <p:sp>
        <p:nvSpPr>
          <p:cNvPr id="11366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8086FAC5-0F6C-49A5-97A5-1BD89AE923EA}" type="slidenum">
              <a:rPr lang="es-ES" altLang="ja-JP">
                <a:latin typeface="Calibri" pitchFamily="34" charset="0"/>
              </a:rPr>
              <a:pPr eaLnBrk="1" hangingPunct="1"/>
              <a:t>40</a:t>
            </a:fld>
            <a:endParaRPr lang="es-ES" altLang="ja-JP">
              <a:latin typeface="Calibri" pitchFamily="34" charset="0"/>
            </a:endParaRPr>
          </a:p>
        </p:txBody>
      </p:sp>
    </p:spTree>
    <p:extLst>
      <p:ext uri="{BB962C8B-B14F-4D97-AF65-F5344CB8AC3E}">
        <p14:creationId xmlns:p14="http://schemas.microsoft.com/office/powerpoint/2010/main" val="12358025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ES" altLang="en-US"/>
          </a:p>
        </p:txBody>
      </p:sp>
      <p:sp>
        <p:nvSpPr>
          <p:cNvPr id="1146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D84129C2-7B78-4107-8E58-5A07D1EDEAC4}" type="slidenum">
              <a:rPr lang="es-ES" altLang="ja-JP">
                <a:latin typeface="Calibri" pitchFamily="34" charset="0"/>
              </a:rPr>
              <a:pPr eaLnBrk="1" hangingPunct="1"/>
              <a:t>41</a:t>
            </a:fld>
            <a:endParaRPr lang="es-ES" altLang="ja-JP">
              <a:latin typeface="Calibri" pitchFamily="34" charset="0"/>
            </a:endParaRPr>
          </a:p>
        </p:txBody>
      </p:sp>
    </p:spTree>
    <p:extLst>
      <p:ext uri="{BB962C8B-B14F-4D97-AF65-F5344CB8AC3E}">
        <p14:creationId xmlns:p14="http://schemas.microsoft.com/office/powerpoint/2010/main" val="5520129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6758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7EC921B-99FC-44B1-9F0F-605469B79D76}" type="slidenum">
              <a:rPr lang="es-ES" altLang="ja-JP">
                <a:latin typeface="Calibri" pitchFamily="34" charset="0"/>
              </a:rPr>
              <a:pPr eaLnBrk="1" hangingPunct="1"/>
              <a:t>42</a:t>
            </a:fld>
            <a:endParaRPr lang="es-ES" altLang="ja-JP">
              <a:latin typeface="Calibri" pitchFamily="34" charset="0"/>
            </a:endParaRPr>
          </a:p>
        </p:txBody>
      </p:sp>
    </p:spTree>
    <p:extLst>
      <p:ext uri="{BB962C8B-B14F-4D97-AF65-F5344CB8AC3E}">
        <p14:creationId xmlns:p14="http://schemas.microsoft.com/office/powerpoint/2010/main" val="1812424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Let me ask you a question: what’s the single most important challenge to leaders in this economy?</a:t>
            </a:r>
          </a:p>
          <a:p>
            <a:pPr eaLnBrk="1" hangingPunct="1">
              <a:spcBef>
                <a:spcPct val="0"/>
              </a:spcBef>
            </a:pPr>
            <a:endParaRPr lang="en-US" altLang="en-US"/>
          </a:p>
          <a:p>
            <a:pPr eaLnBrk="1" hangingPunct="1">
              <a:spcBef>
                <a:spcPct val="0"/>
              </a:spcBef>
            </a:pPr>
            <a:r>
              <a:rPr lang="en-US" altLang="en-US">
                <a:solidFill>
                  <a:srgbClr val="FF0000"/>
                </a:solidFill>
              </a:rPr>
              <a:t>Ask the question on the slide – capture all of their responses on a flipchart. Talk through each briefly as you note it down.</a:t>
            </a:r>
          </a:p>
          <a:p>
            <a:pPr eaLnBrk="1" hangingPunct="1">
              <a:spcBef>
                <a:spcPct val="0"/>
              </a:spcBef>
            </a:pPr>
            <a:endParaRPr lang="en-US" altLang="en-US">
              <a:solidFill>
                <a:srgbClr val="FF0000"/>
              </a:solidFill>
            </a:endParaRPr>
          </a:p>
          <a:p>
            <a:pPr eaLnBrk="1" hangingPunct="1">
              <a:spcBef>
                <a:spcPct val="0"/>
              </a:spcBef>
            </a:pPr>
            <a:r>
              <a:rPr lang="en-US" altLang="en-US">
                <a:solidFill>
                  <a:srgbClr val="FF0000"/>
                </a:solidFill>
              </a:rPr>
              <a:t>Then show how everything they have all said really add up to one challenge to leaders in this economy: Getting Positive Results!</a:t>
            </a:r>
          </a:p>
          <a:p>
            <a:pPr eaLnBrk="1" hangingPunct="1">
              <a:spcBef>
                <a:spcPct val="0"/>
              </a:spcBef>
            </a:pPr>
            <a:endParaRPr lang="en-US" altLang="en-US"/>
          </a:p>
          <a:p>
            <a:pPr eaLnBrk="1" hangingPunct="1">
              <a:spcBef>
                <a:spcPct val="0"/>
              </a:spcBef>
            </a:pPr>
            <a:r>
              <a:rPr lang="en-US" altLang="en-US"/>
              <a:t>If anything positive comes from the sort of challenging economy we’ve all endured since end of 2008 it has to be the sense of focus that it gives everyone in business upon what really matters – </a:t>
            </a:r>
            <a:r>
              <a:rPr lang="en-US" altLang="en-US" u="sng"/>
              <a:t>bottom line results.</a:t>
            </a:r>
          </a:p>
          <a:p>
            <a:pPr eaLnBrk="1" hangingPunct="1">
              <a:spcBef>
                <a:spcPct val="0"/>
              </a:spcBef>
            </a:pPr>
            <a:endParaRPr lang="en-US" altLang="en-US"/>
          </a:p>
          <a:p>
            <a:pPr eaLnBrk="1" hangingPunct="1">
              <a:spcBef>
                <a:spcPct val="0"/>
              </a:spcBef>
            </a:pPr>
            <a:r>
              <a:rPr lang="en-US" altLang="en-US"/>
              <a:t>In the current economic climate every person in this room is more keenly aware than ever of the need to achieve maximum productivity from minimum resources – to get the results that our shareholders and owners demand of us.</a:t>
            </a:r>
          </a:p>
          <a:p>
            <a:pPr eaLnBrk="1" hangingPunct="1">
              <a:spcBef>
                <a:spcPct val="0"/>
              </a:spcBef>
            </a:pPr>
            <a:endParaRPr lang="en-US" altLang="en-US"/>
          </a:p>
          <a:p>
            <a:pPr eaLnBrk="1" hangingPunct="1">
              <a:spcBef>
                <a:spcPct val="0"/>
              </a:spcBef>
            </a:pPr>
            <a:r>
              <a:rPr lang="en-US" altLang="en-US"/>
              <a:t>There is nothing more important to ensure that our businesses push through the current challenges and position ourselves for success as things improve and normalize.</a:t>
            </a:r>
            <a:endParaRPr lang="es-ES" altLang="en-US"/>
          </a:p>
        </p:txBody>
      </p:sp>
      <p:sp>
        <p:nvSpPr>
          <p:cNvPr id="716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76F5478-D4A8-4560-9106-A97CF82A9501}" type="slidenum">
              <a:rPr lang="es-ES" altLang="ja-JP">
                <a:latin typeface="Calibri" pitchFamily="34" charset="0"/>
              </a:rPr>
              <a:pPr eaLnBrk="1" hangingPunct="1"/>
              <a:t>5</a:t>
            </a:fld>
            <a:endParaRPr lang="es-ES" altLang="ja-JP">
              <a:latin typeface="Calibri" pitchFamily="34" charset="0"/>
            </a:endParaRPr>
          </a:p>
        </p:txBody>
      </p:sp>
    </p:spTree>
    <p:extLst>
      <p:ext uri="{BB962C8B-B14F-4D97-AF65-F5344CB8AC3E}">
        <p14:creationId xmlns:p14="http://schemas.microsoft.com/office/powerpoint/2010/main" val="942338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2008 made it clear to us all that 2009 would be a challenging year, and the fact that your organizations continue to exist is a tribute to the way that you and so many of your peers rose to that challenge – many organizations were not so fortunate.</a:t>
            </a:r>
          </a:p>
          <a:p>
            <a:pPr eaLnBrk="1" hangingPunct="1">
              <a:spcBef>
                <a:spcPct val="0"/>
              </a:spcBef>
            </a:pPr>
            <a:endParaRPr lang="en-US" altLang="en-US" sz="500" dirty="0"/>
          </a:p>
          <a:p>
            <a:pPr eaLnBrk="1" hangingPunct="1">
              <a:spcBef>
                <a:spcPct val="0"/>
              </a:spcBef>
            </a:pPr>
            <a:r>
              <a:rPr lang="en-US" altLang="en-US" dirty="0"/>
              <a:t>In 2009 we all trimmed to the absolute minimum all costs that could be trimmed. In many organizations this meant losing some members of the team. We all spent a lot of time working on all of our processes to reengineer them so that they were maximally efficient and productive. It was often painful – but it worked.</a:t>
            </a:r>
          </a:p>
          <a:p>
            <a:pPr eaLnBrk="1" hangingPunct="1">
              <a:spcBef>
                <a:spcPct val="0"/>
              </a:spcBef>
            </a:pPr>
            <a:endParaRPr lang="en-US" altLang="en-US" sz="500" dirty="0"/>
          </a:p>
          <a:p>
            <a:pPr eaLnBrk="1" hangingPunct="1">
              <a:spcBef>
                <a:spcPct val="0"/>
              </a:spcBef>
            </a:pPr>
            <a:r>
              <a:rPr lang="en-US" altLang="en-US" dirty="0"/>
              <a:t>In general, results during 2009 and 2010 indicate that these measures had gone a long way in holding off the worst effects of the global downturn – many organizations minimized the worst possible impact of the sudden downturn upon their bottom lines by taking such drastic actions. </a:t>
            </a:r>
          </a:p>
          <a:p>
            <a:pPr eaLnBrk="1" hangingPunct="1">
              <a:spcBef>
                <a:spcPct val="0"/>
              </a:spcBef>
            </a:pPr>
            <a:endParaRPr lang="en-US" altLang="en-US" sz="500" dirty="0"/>
          </a:p>
          <a:p>
            <a:pPr eaLnBrk="1" hangingPunct="1">
              <a:spcBef>
                <a:spcPct val="0"/>
              </a:spcBef>
            </a:pPr>
            <a:r>
              <a:rPr lang="en-US" altLang="en-US" dirty="0"/>
              <a:t>But now that we have trimmed all of the costs we can, reduced our headcounts to the minimum practical and reengineered any processes we could, the only way that we can now positively impact our bottom line results from this point forward is through a focus on greatly increased productivity.</a:t>
            </a:r>
          </a:p>
          <a:p>
            <a:pPr eaLnBrk="1" hangingPunct="1">
              <a:spcBef>
                <a:spcPct val="0"/>
              </a:spcBef>
            </a:pPr>
            <a:endParaRPr lang="en-US" altLang="en-US" sz="500" dirty="0"/>
          </a:p>
          <a:p>
            <a:pPr eaLnBrk="1" hangingPunct="1">
              <a:spcBef>
                <a:spcPct val="0"/>
              </a:spcBef>
            </a:pPr>
            <a:r>
              <a:rPr lang="en-US" altLang="en-US" dirty="0"/>
              <a:t>In all likelihood the team you now have left after this process is the one that you’ll depend upon to take you through these challenging times to the results you must target for the organization</a:t>
            </a:r>
          </a:p>
          <a:p>
            <a:pPr eaLnBrk="1" hangingPunct="1">
              <a:spcBef>
                <a:spcPct val="0"/>
              </a:spcBef>
            </a:pPr>
            <a:endParaRPr lang="en-US" altLang="en-US" sz="500" dirty="0"/>
          </a:p>
          <a:p>
            <a:pPr eaLnBrk="1" hangingPunct="1">
              <a:spcBef>
                <a:spcPct val="0"/>
              </a:spcBef>
            </a:pPr>
            <a:r>
              <a:rPr lang="en-US" altLang="en-US" dirty="0"/>
              <a:t>Your challenge now is to get this team as productive as possible as quickly as possible.</a:t>
            </a:r>
          </a:p>
          <a:p>
            <a:pPr eaLnBrk="1" hangingPunct="1">
              <a:spcBef>
                <a:spcPct val="0"/>
              </a:spcBef>
            </a:pPr>
            <a:endParaRPr lang="es-ES" altLang="en-US" dirty="0"/>
          </a:p>
        </p:txBody>
      </p:sp>
      <p:sp>
        <p:nvSpPr>
          <p:cNvPr id="7270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C083867C-ECD7-4450-AB96-684CF93FCA2C}" type="slidenum">
              <a:rPr lang="es-ES" altLang="ja-JP">
                <a:latin typeface="Calibri" pitchFamily="34" charset="0"/>
              </a:rPr>
              <a:pPr eaLnBrk="1" hangingPunct="1"/>
              <a:t>6</a:t>
            </a:fld>
            <a:endParaRPr lang="es-ES" altLang="ja-JP">
              <a:latin typeface="Calibri" pitchFamily="34" charset="0"/>
            </a:endParaRPr>
          </a:p>
        </p:txBody>
      </p:sp>
    </p:spTree>
    <p:extLst>
      <p:ext uri="{BB962C8B-B14F-4D97-AF65-F5344CB8AC3E}">
        <p14:creationId xmlns:p14="http://schemas.microsoft.com/office/powerpoint/2010/main" val="2088436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Which brings us to a critical reality that we must all face: </a:t>
            </a:r>
            <a:r>
              <a:rPr lang="en-US" altLang="en-US" b="1"/>
              <a:t>the extent to which your team will contribute to the future success of your organization is directly proportional to the extent to which each and every member of that team are genuinely engaged with their jobs </a:t>
            </a:r>
            <a:r>
              <a:rPr lang="en-US" altLang="en-US"/>
              <a:t>– the extent to which they genuinely want to help the organization to achieve the results it so badly needs from this point forward.</a:t>
            </a:r>
          </a:p>
          <a:p>
            <a:pPr eaLnBrk="1" hangingPunct="1">
              <a:spcBef>
                <a:spcPct val="0"/>
              </a:spcBef>
            </a:pPr>
            <a:endParaRPr lang="en-US" altLang="en-US"/>
          </a:p>
          <a:p>
            <a:pPr eaLnBrk="1" hangingPunct="1">
              <a:spcBef>
                <a:spcPct val="0"/>
              </a:spcBef>
            </a:pPr>
            <a:r>
              <a:rPr lang="en-US" altLang="en-US"/>
              <a:t>Employee engagement has never been more important.</a:t>
            </a:r>
          </a:p>
        </p:txBody>
      </p:sp>
      <p:sp>
        <p:nvSpPr>
          <p:cNvPr id="7373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4B48953B-AF4E-4206-ADB1-2F826B44C353}" type="slidenum">
              <a:rPr lang="es-ES" altLang="ja-JP">
                <a:latin typeface="Calibri" pitchFamily="34" charset="0"/>
              </a:rPr>
              <a:pPr eaLnBrk="1" hangingPunct="1"/>
              <a:t>7</a:t>
            </a:fld>
            <a:endParaRPr lang="es-ES" altLang="ja-JP">
              <a:latin typeface="Calibri" pitchFamily="34" charset="0"/>
            </a:endParaRPr>
          </a:p>
        </p:txBody>
      </p:sp>
    </p:spTree>
    <p:extLst>
      <p:ext uri="{BB962C8B-B14F-4D97-AF65-F5344CB8AC3E}">
        <p14:creationId xmlns:p14="http://schemas.microsoft.com/office/powerpoint/2010/main" val="55779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solidFill>
                  <a:srgbClr val="FF0000"/>
                </a:solidFill>
              </a:rPr>
              <a:t>Presenter: Ask the question of the group: ‘What drives engagement?’</a:t>
            </a:r>
          </a:p>
          <a:p>
            <a:pPr eaLnBrk="1" hangingPunct="1">
              <a:spcBef>
                <a:spcPct val="0"/>
              </a:spcBef>
            </a:pPr>
            <a:endParaRPr lang="en-US" altLang="en-US" dirty="0">
              <a:solidFill>
                <a:srgbClr val="FF0000"/>
              </a:solidFill>
            </a:endParaRPr>
          </a:p>
          <a:p>
            <a:pPr eaLnBrk="1" hangingPunct="1">
              <a:spcBef>
                <a:spcPct val="0"/>
              </a:spcBef>
            </a:pPr>
            <a:r>
              <a:rPr lang="en-US" altLang="en-US" dirty="0">
                <a:solidFill>
                  <a:srgbClr val="FF0000"/>
                </a:solidFill>
              </a:rPr>
              <a:t>Use a flipchart to capture 10-12 responses from your audience. When you’ve captured them then talk through them briefly – then group them; i.e.:</a:t>
            </a:r>
          </a:p>
          <a:p>
            <a:pPr eaLnBrk="1" hangingPunct="1">
              <a:spcBef>
                <a:spcPct val="0"/>
              </a:spcBef>
            </a:pPr>
            <a:endParaRPr lang="en-US" altLang="en-US" dirty="0">
              <a:solidFill>
                <a:srgbClr val="FF0000"/>
              </a:solidFill>
            </a:endParaRPr>
          </a:p>
          <a:p>
            <a:pPr eaLnBrk="1" hangingPunct="1">
              <a:spcBef>
                <a:spcPct val="0"/>
              </a:spcBef>
              <a:buFontTx/>
              <a:buChar char="•"/>
            </a:pPr>
            <a:r>
              <a:rPr lang="en-US" altLang="en-US" dirty="0">
                <a:solidFill>
                  <a:srgbClr val="FF0000"/>
                </a:solidFill>
              </a:rPr>
              <a:t> </a:t>
            </a:r>
            <a:r>
              <a:rPr lang="en-US" altLang="en-US" b="1" dirty="0">
                <a:solidFill>
                  <a:srgbClr val="FF0000"/>
                </a:solidFill>
              </a:rPr>
              <a:t>Money &amp; benefits </a:t>
            </a:r>
            <a:r>
              <a:rPr lang="en-US" altLang="en-US" dirty="0">
                <a:solidFill>
                  <a:srgbClr val="FF0000"/>
                </a:solidFill>
              </a:rPr>
              <a:t>- mention that the </a:t>
            </a:r>
            <a:r>
              <a:rPr lang="en-US" altLang="en-US" dirty="0"/>
              <a:t>motivational life of a raise or a bonus is about the time from the award of the bonus to the receipt of the payment after tax!</a:t>
            </a:r>
          </a:p>
          <a:p>
            <a:pPr eaLnBrk="1" hangingPunct="1">
              <a:spcBef>
                <a:spcPct val="0"/>
              </a:spcBef>
              <a:buFontTx/>
              <a:buChar char="•"/>
            </a:pPr>
            <a:r>
              <a:rPr lang="en-US" altLang="en-US" dirty="0">
                <a:solidFill>
                  <a:srgbClr val="FF0000"/>
                </a:solidFill>
              </a:rPr>
              <a:t> </a:t>
            </a:r>
            <a:r>
              <a:rPr lang="en-US" altLang="en-US" b="1" dirty="0">
                <a:solidFill>
                  <a:srgbClr val="FF0000"/>
                </a:solidFill>
              </a:rPr>
              <a:t>Environment</a:t>
            </a:r>
            <a:r>
              <a:rPr lang="en-US" altLang="en-US" dirty="0">
                <a:solidFill>
                  <a:srgbClr val="FF0000"/>
                </a:solidFill>
              </a:rPr>
              <a:t>: </a:t>
            </a:r>
            <a:r>
              <a:rPr lang="en-US" altLang="en-US" dirty="0"/>
              <a:t>Work environment is important – if it’s bad people won’t be as easily engaged, but it doesn’t naturally follow that they will be engaged if it’s good. </a:t>
            </a:r>
          </a:p>
          <a:p>
            <a:pPr eaLnBrk="1" hangingPunct="1">
              <a:spcBef>
                <a:spcPct val="0"/>
              </a:spcBef>
              <a:buFontTx/>
              <a:buChar char="•"/>
            </a:pPr>
            <a:r>
              <a:rPr lang="en-US" altLang="en-US" dirty="0">
                <a:solidFill>
                  <a:srgbClr val="FF0000"/>
                </a:solidFill>
              </a:rPr>
              <a:t> </a:t>
            </a:r>
            <a:r>
              <a:rPr lang="en-US" altLang="en-US" b="1" dirty="0">
                <a:solidFill>
                  <a:srgbClr val="FF0000"/>
                </a:solidFill>
              </a:rPr>
              <a:t>Relationships</a:t>
            </a:r>
            <a:r>
              <a:rPr lang="en-US" altLang="en-US" dirty="0">
                <a:solidFill>
                  <a:srgbClr val="FF0000"/>
                </a:solidFill>
              </a:rPr>
              <a:t> with the people around them / social dimension: </a:t>
            </a:r>
            <a:r>
              <a:rPr lang="en-US" altLang="en-US" dirty="0"/>
              <a:t>yes, this is indeed a factor – one which the leader has considerable influence over in terms of how they fit people to the team</a:t>
            </a:r>
          </a:p>
          <a:p>
            <a:pPr eaLnBrk="1" hangingPunct="1">
              <a:spcBef>
                <a:spcPct val="0"/>
              </a:spcBef>
              <a:buFontTx/>
              <a:buChar char="•"/>
            </a:pPr>
            <a:r>
              <a:rPr lang="en-US" altLang="en-US" dirty="0">
                <a:solidFill>
                  <a:srgbClr val="FF0000"/>
                </a:solidFill>
              </a:rPr>
              <a:t> </a:t>
            </a:r>
            <a:r>
              <a:rPr lang="en-US" altLang="en-US" b="1" dirty="0">
                <a:solidFill>
                  <a:srgbClr val="FF0000"/>
                </a:solidFill>
              </a:rPr>
              <a:t>Job Satisfaction </a:t>
            </a:r>
            <a:r>
              <a:rPr lang="en-US" altLang="en-US" dirty="0">
                <a:solidFill>
                  <a:srgbClr val="FF0000"/>
                </a:solidFill>
              </a:rPr>
              <a:t>– </a:t>
            </a:r>
            <a:r>
              <a:rPr lang="en-US" altLang="en-US" dirty="0"/>
              <a:t>yes, fit people into jobs that they are capable of doing, that fits their personality and behavior and sparks their interest and they will be most likely to be happy and engaged</a:t>
            </a:r>
          </a:p>
          <a:p>
            <a:pPr eaLnBrk="1" hangingPunct="1">
              <a:spcBef>
                <a:spcPct val="0"/>
              </a:spcBef>
              <a:buFontTx/>
              <a:buChar char="•"/>
            </a:pPr>
            <a:r>
              <a:rPr lang="en-US" altLang="en-US" dirty="0">
                <a:solidFill>
                  <a:srgbClr val="FF0000"/>
                </a:solidFill>
              </a:rPr>
              <a:t> </a:t>
            </a:r>
            <a:r>
              <a:rPr lang="en-US" altLang="en-US" b="1" dirty="0">
                <a:solidFill>
                  <a:srgbClr val="FF0000"/>
                </a:solidFill>
              </a:rPr>
              <a:t>The Boss</a:t>
            </a:r>
            <a:r>
              <a:rPr lang="en-US" altLang="en-US" dirty="0">
                <a:solidFill>
                  <a:srgbClr val="FF0000"/>
                </a:solidFill>
              </a:rPr>
              <a:t>: </a:t>
            </a:r>
            <a:r>
              <a:rPr lang="en-US" altLang="en-US" dirty="0"/>
              <a:t>Yes! This is critical; even if someone has all of the above the boss can completely sabotage all other efforts and completely disengage people. </a:t>
            </a:r>
            <a:r>
              <a:rPr lang="en-US" altLang="en-US" dirty="0">
                <a:solidFill>
                  <a:srgbClr val="FF0000"/>
                </a:solidFill>
              </a:rPr>
              <a:t>Ask the questions: </a:t>
            </a:r>
            <a:r>
              <a:rPr lang="en-US" altLang="en-US" dirty="0"/>
              <a:t>‘Who here has ever worked for someone in a job they quite liked, for a package that was acceptable, with people they liked, but for a boss that turned them off? Were you engaged?’.</a:t>
            </a:r>
          </a:p>
          <a:p>
            <a:pPr eaLnBrk="1" hangingPunct="1">
              <a:spcBef>
                <a:spcPct val="0"/>
              </a:spcBef>
            </a:pPr>
            <a:endParaRPr lang="en-US" altLang="en-US" dirty="0">
              <a:solidFill>
                <a:srgbClr val="FF0000"/>
              </a:solidFill>
            </a:endParaRPr>
          </a:p>
          <a:p>
            <a:pPr eaLnBrk="1" hangingPunct="1">
              <a:spcBef>
                <a:spcPct val="0"/>
              </a:spcBef>
            </a:pPr>
            <a:r>
              <a:rPr lang="en-US" altLang="en-US" dirty="0">
                <a:solidFill>
                  <a:srgbClr val="FF0000"/>
                </a:solidFill>
              </a:rPr>
              <a:t>For each engagement driver the audience contributes ask them if it is ‘short term’ or ‘long tem’ in its engagement effect. Mark ‘S’ beside the short-term and ‘L’ beside the ‘long-term’.</a:t>
            </a:r>
          </a:p>
          <a:p>
            <a:pPr eaLnBrk="1" hangingPunct="1">
              <a:spcBef>
                <a:spcPct val="0"/>
              </a:spcBef>
              <a:buFontTx/>
              <a:buChar char="•"/>
            </a:pPr>
            <a:endParaRPr lang="en-US" altLang="en-US" dirty="0">
              <a:solidFill>
                <a:srgbClr val="FF0000"/>
              </a:solidFill>
            </a:endParaRPr>
          </a:p>
          <a:p>
            <a:pPr eaLnBrk="1" hangingPunct="1">
              <a:spcBef>
                <a:spcPct val="0"/>
              </a:spcBef>
            </a:pPr>
            <a:r>
              <a:rPr lang="en-US" altLang="en-US" dirty="0">
                <a:solidFill>
                  <a:srgbClr val="FF0000"/>
                </a:solidFill>
              </a:rPr>
              <a:t>You are looking for answers that lead you to your next slide – which tells them that our research shows that the two most important factors in driving engagement are job fit and leadership. Talk though this process until you have brought them in that direction (Job Fit and Leadership have substantial </a:t>
            </a:r>
            <a:r>
              <a:rPr lang="en-US" altLang="en-US" u="sng" dirty="0">
                <a:solidFill>
                  <a:srgbClr val="FF0000"/>
                </a:solidFill>
              </a:rPr>
              <a:t>long-term </a:t>
            </a:r>
            <a:r>
              <a:rPr lang="en-US" altLang="en-US" dirty="0">
                <a:solidFill>
                  <a:srgbClr val="FF0000"/>
                </a:solidFill>
              </a:rPr>
              <a:t>engagement impact).</a:t>
            </a:r>
          </a:p>
          <a:p>
            <a:pPr eaLnBrk="1" hangingPunct="1">
              <a:spcBef>
                <a:spcPct val="0"/>
              </a:spcBef>
            </a:pPr>
            <a:endParaRPr lang="es-ES" altLang="en-US" dirty="0"/>
          </a:p>
        </p:txBody>
      </p:sp>
      <p:sp>
        <p:nvSpPr>
          <p:cNvPr id="7782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6BC03512-E8A0-4236-845F-B7287A7ADA22}" type="slidenum">
              <a:rPr lang="es-ES" altLang="ja-JP">
                <a:latin typeface="Calibri" pitchFamily="34" charset="0"/>
              </a:rPr>
              <a:pPr eaLnBrk="1" hangingPunct="1"/>
              <a:t>8</a:t>
            </a:fld>
            <a:endParaRPr lang="es-ES" altLang="ja-JP">
              <a:latin typeface="Calibri" pitchFamily="34" charset="0"/>
            </a:endParaRPr>
          </a:p>
        </p:txBody>
      </p:sp>
    </p:spTree>
    <p:extLst>
      <p:ext uri="{BB962C8B-B14F-4D97-AF65-F5344CB8AC3E}">
        <p14:creationId xmlns:p14="http://schemas.microsoft.com/office/powerpoint/2010/main" val="2301287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All of the factors that we have just discussed contribute something to the extent to which people are engaged with their jobs.</a:t>
            </a:r>
          </a:p>
          <a:p>
            <a:pPr eaLnBrk="1" hangingPunct="1">
              <a:spcBef>
                <a:spcPct val="0"/>
              </a:spcBef>
            </a:pPr>
            <a:endParaRPr lang="en-US" altLang="en-US" sz="800" dirty="0"/>
          </a:p>
          <a:p>
            <a:pPr eaLnBrk="1" hangingPunct="1">
              <a:spcBef>
                <a:spcPct val="0"/>
              </a:spcBef>
            </a:pPr>
            <a:r>
              <a:rPr lang="en-US" altLang="en-US" dirty="0"/>
              <a:t>What our research has shown, however, is that the two single most important factors driving engagement are Job Fit and Leadership.</a:t>
            </a:r>
          </a:p>
          <a:p>
            <a:pPr eaLnBrk="1" hangingPunct="1">
              <a:spcBef>
                <a:spcPct val="0"/>
              </a:spcBef>
            </a:pPr>
            <a:r>
              <a:rPr lang="en-US" altLang="en-US" dirty="0"/>
              <a:t>Job Fit is the extent to which there is a genuine fit between a person and their position – to be maximally productive a person must be matched to their jobs on three critical levels:</a:t>
            </a:r>
          </a:p>
          <a:p>
            <a:pPr eaLnBrk="1" hangingPunct="1">
              <a:spcBef>
                <a:spcPct val="0"/>
              </a:spcBef>
            </a:pPr>
            <a:endParaRPr lang="en-US" altLang="en-US" sz="800" dirty="0"/>
          </a:p>
          <a:p>
            <a:pPr eaLnBrk="1" hangingPunct="1">
              <a:spcBef>
                <a:spcPct val="0"/>
              </a:spcBef>
            </a:pPr>
            <a:r>
              <a:rPr lang="en-US" altLang="en-US" dirty="0"/>
              <a:t>First, they must be capable of meeting the specific mental and intellectual demands that the positions makes on them – if they cannot meet those demands then how could they possibly be engaged? </a:t>
            </a:r>
          </a:p>
          <a:p>
            <a:pPr eaLnBrk="1" hangingPunct="1">
              <a:spcBef>
                <a:spcPct val="0"/>
              </a:spcBef>
            </a:pPr>
            <a:endParaRPr lang="en-US" altLang="en-US" sz="800" dirty="0"/>
          </a:p>
          <a:p>
            <a:pPr eaLnBrk="1" hangingPunct="1">
              <a:spcBef>
                <a:spcPct val="0"/>
              </a:spcBef>
            </a:pPr>
            <a:r>
              <a:rPr lang="en-US" altLang="en-US" dirty="0"/>
              <a:t>Second, there must be a fit between the personality/behavior of the person doing the job and the environment &amp; people they must work with. If a person does not fit the environment you give them to work in, or the people they must work with, then they will not be successful, and again they cannot possibly be engaged.</a:t>
            </a:r>
          </a:p>
          <a:p>
            <a:pPr eaLnBrk="1" hangingPunct="1">
              <a:spcBef>
                <a:spcPct val="0"/>
              </a:spcBef>
            </a:pPr>
            <a:endParaRPr lang="en-US" altLang="en-US" sz="800" dirty="0"/>
          </a:p>
          <a:p>
            <a:pPr eaLnBrk="1" hangingPunct="1">
              <a:spcBef>
                <a:spcPct val="0"/>
              </a:spcBef>
            </a:pPr>
            <a:r>
              <a:rPr lang="en-US" altLang="en-US" dirty="0"/>
              <a:t>Finally, they must be matched to the job in terms of interest. They must WANT to do the work; they must be motivated by and interested in the work – or else they will never be fully engaged by the work.</a:t>
            </a:r>
          </a:p>
          <a:p>
            <a:pPr eaLnBrk="1" hangingPunct="1">
              <a:spcBef>
                <a:spcPct val="0"/>
              </a:spcBef>
            </a:pPr>
            <a:endParaRPr lang="en-US" altLang="en-US" sz="800" dirty="0"/>
          </a:p>
          <a:p>
            <a:pPr eaLnBrk="1" hangingPunct="1">
              <a:spcBef>
                <a:spcPct val="0"/>
              </a:spcBef>
            </a:pPr>
            <a:r>
              <a:rPr lang="en-US" altLang="en-US" dirty="0"/>
              <a:t>Helping our clients to fit people to jobs is one of Profiles International’s main activities – and it is something we are very successful at; we will not be covering that topic in today’s briefing, but if you’d like to learn more about fitting people to jobs, just write ‘job fit’ on the back of your registration card and we can arrange to talk to you about it later. </a:t>
            </a:r>
          </a:p>
          <a:p>
            <a:pPr eaLnBrk="1" hangingPunct="1">
              <a:spcBef>
                <a:spcPct val="0"/>
              </a:spcBef>
            </a:pPr>
            <a:endParaRPr lang="en-US" altLang="en-US" sz="800" dirty="0"/>
          </a:p>
          <a:p>
            <a:pPr eaLnBrk="1" hangingPunct="1">
              <a:spcBef>
                <a:spcPct val="0"/>
              </a:spcBef>
            </a:pPr>
            <a:r>
              <a:rPr lang="en-US" altLang="en-US" dirty="0"/>
              <a:t>For now, it is sufficient to say that, if people have a good fit with their jobs in all three of these areas, then it is possible to engage them.</a:t>
            </a:r>
          </a:p>
          <a:p>
            <a:pPr eaLnBrk="1" hangingPunct="1">
              <a:spcBef>
                <a:spcPct val="0"/>
              </a:spcBef>
            </a:pPr>
            <a:endParaRPr lang="en-US" altLang="en-US" sz="800" dirty="0"/>
          </a:p>
          <a:p>
            <a:pPr eaLnBrk="1" hangingPunct="1">
              <a:spcBef>
                <a:spcPct val="0"/>
              </a:spcBef>
            </a:pPr>
            <a:r>
              <a:rPr lang="en-US" altLang="en-US" dirty="0">
                <a:solidFill>
                  <a:srgbClr val="FF0000"/>
                </a:solidFill>
              </a:rPr>
              <a:t>Presenter - this point is critical: </a:t>
            </a:r>
            <a:r>
              <a:rPr lang="en-US" altLang="en-US" dirty="0"/>
              <a:t>Poor job fit makes engagement impossible. But good job fit alone is not enough to ensure engagement. Once people have been well fitted to their jobs then it is not often recognized that the extent to which they are engaged will come down in very large part to the leadership they receive. The leader is the catalyst that sparks the engagement that leads to superior productivity. This is seen even in sports where a good coach can make an average talent great, and a great talent world-class; similarly a poor coach will very often be seen to get mediocre results from a world-class athlete. When it comes to people productivity and performance it is all too often forgotten just how importance leadership is in the mix</a:t>
            </a:r>
          </a:p>
          <a:p>
            <a:pPr eaLnBrk="1" hangingPunct="1">
              <a:spcBef>
                <a:spcPct val="0"/>
              </a:spcBef>
            </a:pPr>
            <a:endParaRPr lang="en-US" altLang="en-US" sz="1600" dirty="0"/>
          </a:p>
          <a:p>
            <a:pPr eaLnBrk="1" hangingPunct="1">
              <a:spcBef>
                <a:spcPct val="0"/>
              </a:spcBef>
            </a:pPr>
            <a:endParaRPr lang="es-ES" altLang="en-US" dirty="0"/>
          </a:p>
        </p:txBody>
      </p:sp>
      <p:sp>
        <p:nvSpPr>
          <p:cNvPr id="788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41CD7994-67B6-4108-827E-3D854DA66ACE}" type="slidenum">
              <a:rPr lang="es-ES" altLang="ja-JP">
                <a:latin typeface="Calibri" pitchFamily="34" charset="0"/>
              </a:rPr>
              <a:pPr eaLnBrk="1" hangingPunct="1"/>
              <a:t>9</a:t>
            </a:fld>
            <a:endParaRPr lang="es-ES" altLang="ja-JP">
              <a:latin typeface="Calibri" pitchFamily="34" charset="0"/>
            </a:endParaRPr>
          </a:p>
        </p:txBody>
      </p:sp>
    </p:spTree>
    <p:extLst>
      <p:ext uri="{BB962C8B-B14F-4D97-AF65-F5344CB8AC3E}">
        <p14:creationId xmlns:p14="http://schemas.microsoft.com/office/powerpoint/2010/main" val="3772196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1619672" y="2132856"/>
            <a:ext cx="7270576" cy="1467594"/>
          </a:xfrm>
        </p:spPr>
        <p:txBody>
          <a:bodyPr>
            <a:noAutofit/>
          </a:bodyPr>
          <a:lstStyle>
            <a:lvl1pPr algn="r">
              <a:defRPr sz="3200">
                <a:latin typeface="Trajan Pro" pitchFamily="18" charset="0"/>
              </a:defRPr>
            </a:lvl1pPr>
          </a:lstStyle>
          <a:p>
            <a:r>
              <a:rPr lang="es-ES" dirty="0"/>
              <a:t>Haga clic para modificar el estilo de título del patrón</a:t>
            </a:r>
            <a:endParaRPr lang="es-AR" dirty="0"/>
          </a:p>
        </p:txBody>
      </p:sp>
      <p:sp>
        <p:nvSpPr>
          <p:cNvPr id="3" name="2 Subtítulo"/>
          <p:cNvSpPr>
            <a:spLocks noGrp="1"/>
          </p:cNvSpPr>
          <p:nvPr>
            <p:ph type="subTitle" idx="1"/>
          </p:nvPr>
        </p:nvSpPr>
        <p:spPr>
          <a:xfrm>
            <a:off x="2483768" y="378904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a:t>Haga clic para modificar el estilo de subtítulo del patrón</a:t>
            </a:r>
            <a:endParaRPr lang="es-AR" dirty="0"/>
          </a:p>
        </p:txBody>
      </p:sp>
      <p:sp>
        <p:nvSpPr>
          <p:cNvPr id="4" name="3 Marcador de fecha"/>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8F190B25-2E86-4668-AA5F-2B556EF8FA90}" type="datetimeFigureOut">
              <a:rPr lang="es-AR" altLang="ja-JP"/>
              <a:pPr/>
              <a:t>6/8/2023</a:t>
            </a:fld>
            <a:endParaRPr lang="es-AR" altLang="ja-JP"/>
          </a:p>
        </p:txBody>
      </p:sp>
      <p:sp>
        <p:nvSpPr>
          <p:cNvPr id="5" name="4 Marcador de pie de página"/>
          <p:cNvSpPr>
            <a:spLocks noGrp="1"/>
          </p:cNvSpPr>
          <p:nvPr>
            <p:ph type="ftr" sz="quarter" idx="11"/>
          </p:nvPr>
        </p:nvSpPr>
        <p:spPr/>
        <p:txBody>
          <a:bodyPr/>
          <a:lstStyle>
            <a:lvl1pPr>
              <a:defRPr/>
            </a:lvl1pPr>
          </a:lstStyle>
          <a:p>
            <a:endParaRPr lang="ja-JP" altLang="ja-JP"/>
          </a:p>
        </p:txBody>
      </p:sp>
      <p:sp>
        <p:nvSpPr>
          <p:cNvPr id="6" name="5 Marcador de número de diapositiva"/>
          <p:cNvSpPr>
            <a:spLocks noGrp="1"/>
          </p:cNvSpPr>
          <p:nvPr>
            <p:ph type="sldNum" sz="quarter" idx="12"/>
          </p:nvPr>
        </p:nvSpPr>
        <p:spPr/>
        <p:txBody>
          <a:bodyPr/>
          <a:lstStyle>
            <a:lvl1pPr>
              <a:defRPr/>
            </a:lvl1pPr>
          </a:lstStyle>
          <a:p>
            <a:fld id="{9D9CD93F-B58A-4BE7-BA1B-97519AF3C6D9}" type="slidenum">
              <a:rPr lang="es-AR" altLang="ja-JP"/>
              <a:pPr/>
              <a:t>‹#›</a:t>
            </a:fld>
            <a:endParaRPr lang="es-AR" altLang="ja-JP"/>
          </a:p>
        </p:txBody>
      </p:sp>
    </p:spTree>
    <p:extLst>
      <p:ext uri="{BB962C8B-B14F-4D97-AF65-F5344CB8AC3E}">
        <p14:creationId xmlns:p14="http://schemas.microsoft.com/office/powerpoint/2010/main" val="4048054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73199B96-D347-4E95-BB01-91D004F6F75A}" type="datetimeFigureOut">
              <a:rPr lang="es-AR" altLang="ja-JP"/>
              <a:pPr/>
              <a:t>6/8/2023</a:t>
            </a:fld>
            <a:endParaRPr lang="es-AR" altLang="ja-JP"/>
          </a:p>
        </p:txBody>
      </p:sp>
      <p:sp>
        <p:nvSpPr>
          <p:cNvPr id="5" name="4 Marcador de pie de página"/>
          <p:cNvSpPr>
            <a:spLocks noGrp="1"/>
          </p:cNvSpPr>
          <p:nvPr>
            <p:ph type="ftr" sz="quarter" idx="11"/>
          </p:nvPr>
        </p:nvSpPr>
        <p:spPr/>
        <p:txBody>
          <a:bodyPr/>
          <a:lstStyle>
            <a:lvl1pPr>
              <a:defRPr/>
            </a:lvl1pPr>
          </a:lstStyle>
          <a:p>
            <a:endParaRPr lang="ja-JP" altLang="ja-JP"/>
          </a:p>
        </p:txBody>
      </p:sp>
      <p:sp>
        <p:nvSpPr>
          <p:cNvPr id="6" name="5 Marcador de número de diapositiva"/>
          <p:cNvSpPr>
            <a:spLocks noGrp="1"/>
          </p:cNvSpPr>
          <p:nvPr>
            <p:ph type="sldNum" sz="quarter" idx="12"/>
          </p:nvPr>
        </p:nvSpPr>
        <p:spPr/>
        <p:txBody>
          <a:bodyPr/>
          <a:lstStyle>
            <a:lvl1pPr>
              <a:defRPr/>
            </a:lvl1pPr>
          </a:lstStyle>
          <a:p>
            <a:fld id="{2384A8F1-14A6-41C7-A6DA-289A63E24DE8}" type="slidenum">
              <a:rPr lang="es-AR" altLang="ja-JP"/>
              <a:pPr/>
              <a:t>‹#›</a:t>
            </a:fld>
            <a:endParaRPr lang="es-AR" altLang="ja-JP"/>
          </a:p>
        </p:txBody>
      </p:sp>
    </p:spTree>
    <p:extLst>
      <p:ext uri="{BB962C8B-B14F-4D97-AF65-F5344CB8AC3E}">
        <p14:creationId xmlns:p14="http://schemas.microsoft.com/office/powerpoint/2010/main" val="1477511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7A858D5F-AE8C-471D-8EDA-E477DDFCE8F4}" type="datetimeFigureOut">
              <a:rPr lang="es-AR" altLang="ja-JP"/>
              <a:pPr/>
              <a:t>6/8/2023</a:t>
            </a:fld>
            <a:endParaRPr lang="es-AR" altLang="ja-JP"/>
          </a:p>
        </p:txBody>
      </p:sp>
      <p:sp>
        <p:nvSpPr>
          <p:cNvPr id="5" name="4 Marcador de pie de página"/>
          <p:cNvSpPr>
            <a:spLocks noGrp="1"/>
          </p:cNvSpPr>
          <p:nvPr>
            <p:ph type="ftr" sz="quarter" idx="11"/>
          </p:nvPr>
        </p:nvSpPr>
        <p:spPr/>
        <p:txBody>
          <a:bodyPr/>
          <a:lstStyle>
            <a:lvl1pPr>
              <a:defRPr/>
            </a:lvl1pPr>
          </a:lstStyle>
          <a:p>
            <a:endParaRPr lang="ja-JP" altLang="ja-JP"/>
          </a:p>
        </p:txBody>
      </p:sp>
      <p:sp>
        <p:nvSpPr>
          <p:cNvPr id="6" name="5 Marcador de número de diapositiva"/>
          <p:cNvSpPr>
            <a:spLocks noGrp="1"/>
          </p:cNvSpPr>
          <p:nvPr>
            <p:ph type="sldNum" sz="quarter" idx="12"/>
          </p:nvPr>
        </p:nvSpPr>
        <p:spPr/>
        <p:txBody>
          <a:bodyPr/>
          <a:lstStyle>
            <a:lvl1pPr>
              <a:defRPr/>
            </a:lvl1pPr>
          </a:lstStyle>
          <a:p>
            <a:fld id="{3D35F27F-659F-4D9B-8662-5F176469B135}" type="slidenum">
              <a:rPr lang="es-AR" altLang="ja-JP"/>
              <a:pPr/>
              <a:t>‹#›</a:t>
            </a:fld>
            <a:endParaRPr lang="es-AR" altLang="ja-JP"/>
          </a:p>
        </p:txBody>
      </p:sp>
    </p:spTree>
    <p:extLst>
      <p:ext uri="{BB962C8B-B14F-4D97-AF65-F5344CB8AC3E}">
        <p14:creationId xmlns:p14="http://schemas.microsoft.com/office/powerpoint/2010/main" val="1401134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1743000" y="683568"/>
            <a:ext cx="7221488" cy="729208"/>
          </a:xfrm>
        </p:spPr>
        <p:txBody>
          <a:bodyPr/>
          <a:lstStyle>
            <a:lvl1pPr>
              <a:defRPr b="1"/>
            </a:lvl1pPr>
          </a:lstStyle>
          <a:p>
            <a:r>
              <a:rPr lang="es-ES" dirty="0"/>
              <a:t>Haga clic para modificar el estilo de título del patrón</a:t>
            </a:r>
            <a:endParaRPr lang="es-AR" dirty="0"/>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C5314237-D8D3-414C-A559-346D2921999D}" type="datetimeFigureOut">
              <a:rPr lang="es-AR" altLang="ja-JP"/>
              <a:pPr/>
              <a:t>6/8/2023</a:t>
            </a:fld>
            <a:endParaRPr lang="es-AR" altLang="ja-JP"/>
          </a:p>
        </p:txBody>
      </p:sp>
      <p:sp>
        <p:nvSpPr>
          <p:cNvPr id="5" name="4 Marcador de pie de página"/>
          <p:cNvSpPr>
            <a:spLocks noGrp="1"/>
          </p:cNvSpPr>
          <p:nvPr>
            <p:ph type="ftr" sz="quarter" idx="11"/>
          </p:nvPr>
        </p:nvSpPr>
        <p:spPr/>
        <p:txBody>
          <a:bodyPr/>
          <a:lstStyle>
            <a:lvl1pPr>
              <a:defRPr/>
            </a:lvl1pPr>
          </a:lstStyle>
          <a:p>
            <a:endParaRPr lang="ja-JP" altLang="ja-JP"/>
          </a:p>
        </p:txBody>
      </p:sp>
      <p:sp>
        <p:nvSpPr>
          <p:cNvPr id="6" name="5 Marcador de número de diapositiva"/>
          <p:cNvSpPr>
            <a:spLocks noGrp="1"/>
          </p:cNvSpPr>
          <p:nvPr>
            <p:ph type="sldNum" sz="quarter" idx="12"/>
          </p:nvPr>
        </p:nvSpPr>
        <p:spPr/>
        <p:txBody>
          <a:bodyPr/>
          <a:lstStyle>
            <a:lvl1pPr>
              <a:defRPr/>
            </a:lvl1pPr>
          </a:lstStyle>
          <a:p>
            <a:fld id="{7DA4F685-2364-49A2-A29C-03EB7A4D6C2B}" type="slidenum">
              <a:rPr lang="es-AR" altLang="ja-JP"/>
              <a:pPr/>
              <a:t>‹#›</a:t>
            </a:fld>
            <a:endParaRPr lang="es-AR" altLang="ja-JP"/>
          </a:p>
        </p:txBody>
      </p:sp>
    </p:spTree>
    <p:extLst>
      <p:ext uri="{BB962C8B-B14F-4D97-AF65-F5344CB8AC3E}">
        <p14:creationId xmlns:p14="http://schemas.microsoft.com/office/powerpoint/2010/main" val="4024684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31400626-8802-4428-AA8E-E906646FA4C4}" type="datetimeFigureOut">
              <a:rPr lang="es-AR" altLang="ja-JP"/>
              <a:pPr/>
              <a:t>6/8/2023</a:t>
            </a:fld>
            <a:endParaRPr lang="es-AR" altLang="ja-JP"/>
          </a:p>
        </p:txBody>
      </p:sp>
      <p:sp>
        <p:nvSpPr>
          <p:cNvPr id="5" name="4 Marcador de pie de página"/>
          <p:cNvSpPr>
            <a:spLocks noGrp="1"/>
          </p:cNvSpPr>
          <p:nvPr>
            <p:ph type="ftr" sz="quarter" idx="11"/>
          </p:nvPr>
        </p:nvSpPr>
        <p:spPr/>
        <p:txBody>
          <a:bodyPr/>
          <a:lstStyle>
            <a:lvl1pPr>
              <a:defRPr/>
            </a:lvl1pPr>
          </a:lstStyle>
          <a:p>
            <a:endParaRPr lang="ja-JP" altLang="ja-JP"/>
          </a:p>
        </p:txBody>
      </p:sp>
      <p:sp>
        <p:nvSpPr>
          <p:cNvPr id="6" name="5 Marcador de número de diapositiva"/>
          <p:cNvSpPr>
            <a:spLocks noGrp="1"/>
          </p:cNvSpPr>
          <p:nvPr>
            <p:ph type="sldNum" sz="quarter" idx="12"/>
          </p:nvPr>
        </p:nvSpPr>
        <p:spPr/>
        <p:txBody>
          <a:bodyPr/>
          <a:lstStyle>
            <a:lvl1pPr>
              <a:defRPr/>
            </a:lvl1pPr>
          </a:lstStyle>
          <a:p>
            <a:fld id="{AE27A3F9-DD07-4EFD-9356-3B22C627E384}" type="slidenum">
              <a:rPr lang="es-AR" altLang="ja-JP"/>
              <a:pPr/>
              <a:t>‹#›</a:t>
            </a:fld>
            <a:endParaRPr lang="es-AR" altLang="ja-JP"/>
          </a:p>
        </p:txBody>
      </p:sp>
    </p:spTree>
    <p:extLst>
      <p:ext uri="{BB962C8B-B14F-4D97-AF65-F5344CB8AC3E}">
        <p14:creationId xmlns:p14="http://schemas.microsoft.com/office/powerpoint/2010/main" val="1375702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4 Marcador de fecha"/>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8D65DA63-9B20-43E3-9761-0B2E7A753E47}" type="datetimeFigureOut">
              <a:rPr lang="es-AR" altLang="ja-JP"/>
              <a:pPr/>
              <a:t>6/8/2023</a:t>
            </a:fld>
            <a:endParaRPr lang="es-AR" altLang="ja-JP"/>
          </a:p>
        </p:txBody>
      </p:sp>
      <p:sp>
        <p:nvSpPr>
          <p:cNvPr id="6" name="5 Marcador de pie de página"/>
          <p:cNvSpPr>
            <a:spLocks noGrp="1"/>
          </p:cNvSpPr>
          <p:nvPr>
            <p:ph type="ftr" sz="quarter" idx="11"/>
          </p:nvPr>
        </p:nvSpPr>
        <p:spPr/>
        <p:txBody>
          <a:bodyPr/>
          <a:lstStyle>
            <a:lvl1pPr>
              <a:defRPr/>
            </a:lvl1pPr>
          </a:lstStyle>
          <a:p>
            <a:endParaRPr lang="ja-JP" altLang="ja-JP"/>
          </a:p>
        </p:txBody>
      </p:sp>
      <p:sp>
        <p:nvSpPr>
          <p:cNvPr id="7" name="6 Marcador de número de diapositiva"/>
          <p:cNvSpPr>
            <a:spLocks noGrp="1"/>
          </p:cNvSpPr>
          <p:nvPr>
            <p:ph type="sldNum" sz="quarter" idx="12"/>
          </p:nvPr>
        </p:nvSpPr>
        <p:spPr/>
        <p:txBody>
          <a:bodyPr/>
          <a:lstStyle>
            <a:lvl1pPr>
              <a:defRPr/>
            </a:lvl1pPr>
          </a:lstStyle>
          <a:p>
            <a:fld id="{4AEDFBED-7C9D-4FDD-8F8F-31D2A5732816}" type="slidenum">
              <a:rPr lang="es-AR" altLang="ja-JP"/>
              <a:pPr/>
              <a:t>‹#›</a:t>
            </a:fld>
            <a:endParaRPr lang="es-AR" altLang="ja-JP"/>
          </a:p>
        </p:txBody>
      </p:sp>
    </p:spTree>
    <p:extLst>
      <p:ext uri="{BB962C8B-B14F-4D97-AF65-F5344CB8AC3E}">
        <p14:creationId xmlns:p14="http://schemas.microsoft.com/office/powerpoint/2010/main" val="3670644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6 Marcador de fecha"/>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0FFA7E8B-81CA-4243-A7F6-FA1F8F5CA299}" type="datetimeFigureOut">
              <a:rPr lang="es-AR" altLang="ja-JP"/>
              <a:pPr/>
              <a:t>6/8/2023</a:t>
            </a:fld>
            <a:endParaRPr lang="es-AR" altLang="ja-JP"/>
          </a:p>
        </p:txBody>
      </p:sp>
      <p:sp>
        <p:nvSpPr>
          <p:cNvPr id="8" name="7 Marcador de pie de página"/>
          <p:cNvSpPr>
            <a:spLocks noGrp="1"/>
          </p:cNvSpPr>
          <p:nvPr>
            <p:ph type="ftr" sz="quarter" idx="11"/>
          </p:nvPr>
        </p:nvSpPr>
        <p:spPr/>
        <p:txBody>
          <a:bodyPr/>
          <a:lstStyle>
            <a:lvl1pPr>
              <a:defRPr/>
            </a:lvl1pPr>
          </a:lstStyle>
          <a:p>
            <a:endParaRPr lang="ja-JP" altLang="ja-JP"/>
          </a:p>
        </p:txBody>
      </p:sp>
      <p:sp>
        <p:nvSpPr>
          <p:cNvPr id="9" name="8 Marcador de número de diapositiva"/>
          <p:cNvSpPr>
            <a:spLocks noGrp="1"/>
          </p:cNvSpPr>
          <p:nvPr>
            <p:ph type="sldNum" sz="quarter" idx="12"/>
          </p:nvPr>
        </p:nvSpPr>
        <p:spPr/>
        <p:txBody>
          <a:bodyPr/>
          <a:lstStyle>
            <a:lvl1pPr>
              <a:defRPr/>
            </a:lvl1pPr>
          </a:lstStyle>
          <a:p>
            <a:fld id="{3004221C-718F-496A-90D0-3EDADC3224EE}" type="slidenum">
              <a:rPr lang="es-AR" altLang="ja-JP"/>
              <a:pPr/>
              <a:t>‹#›</a:t>
            </a:fld>
            <a:endParaRPr lang="es-AR" altLang="ja-JP"/>
          </a:p>
        </p:txBody>
      </p:sp>
    </p:spTree>
    <p:extLst>
      <p:ext uri="{BB962C8B-B14F-4D97-AF65-F5344CB8AC3E}">
        <p14:creationId xmlns:p14="http://schemas.microsoft.com/office/powerpoint/2010/main" val="2669058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fecha"/>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DE1878CF-87E6-4777-8CA0-A0D6A37FAD20}" type="datetimeFigureOut">
              <a:rPr lang="es-AR" altLang="ja-JP"/>
              <a:pPr/>
              <a:t>6/8/2023</a:t>
            </a:fld>
            <a:endParaRPr lang="es-AR" altLang="ja-JP"/>
          </a:p>
        </p:txBody>
      </p:sp>
      <p:sp>
        <p:nvSpPr>
          <p:cNvPr id="4" name="3 Marcador de pie de página"/>
          <p:cNvSpPr>
            <a:spLocks noGrp="1"/>
          </p:cNvSpPr>
          <p:nvPr>
            <p:ph type="ftr" sz="quarter" idx="11"/>
          </p:nvPr>
        </p:nvSpPr>
        <p:spPr/>
        <p:txBody>
          <a:bodyPr/>
          <a:lstStyle>
            <a:lvl1pPr>
              <a:defRPr/>
            </a:lvl1pPr>
          </a:lstStyle>
          <a:p>
            <a:endParaRPr lang="ja-JP" altLang="ja-JP"/>
          </a:p>
        </p:txBody>
      </p:sp>
      <p:sp>
        <p:nvSpPr>
          <p:cNvPr id="5" name="4 Marcador de número de diapositiva"/>
          <p:cNvSpPr>
            <a:spLocks noGrp="1"/>
          </p:cNvSpPr>
          <p:nvPr>
            <p:ph type="sldNum" sz="quarter" idx="12"/>
          </p:nvPr>
        </p:nvSpPr>
        <p:spPr/>
        <p:txBody>
          <a:bodyPr/>
          <a:lstStyle>
            <a:lvl1pPr>
              <a:defRPr/>
            </a:lvl1pPr>
          </a:lstStyle>
          <a:p>
            <a:fld id="{3F584E8A-0AF2-4D1F-BA7F-F737687FF1D3}" type="slidenum">
              <a:rPr lang="es-AR" altLang="ja-JP"/>
              <a:pPr/>
              <a:t>‹#›</a:t>
            </a:fld>
            <a:endParaRPr lang="es-AR" altLang="ja-JP"/>
          </a:p>
        </p:txBody>
      </p:sp>
    </p:spTree>
    <p:extLst>
      <p:ext uri="{BB962C8B-B14F-4D97-AF65-F5344CB8AC3E}">
        <p14:creationId xmlns:p14="http://schemas.microsoft.com/office/powerpoint/2010/main" val="1916559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7B83FDB4-68ED-4078-94F3-CF36828FB98F}" type="datetimeFigureOut">
              <a:rPr lang="es-AR" altLang="ja-JP"/>
              <a:pPr/>
              <a:t>6/8/2023</a:t>
            </a:fld>
            <a:endParaRPr lang="es-AR" altLang="ja-JP"/>
          </a:p>
        </p:txBody>
      </p:sp>
      <p:sp>
        <p:nvSpPr>
          <p:cNvPr id="3" name="2 Marcador de pie de página"/>
          <p:cNvSpPr>
            <a:spLocks noGrp="1"/>
          </p:cNvSpPr>
          <p:nvPr>
            <p:ph type="ftr" sz="quarter" idx="11"/>
          </p:nvPr>
        </p:nvSpPr>
        <p:spPr/>
        <p:txBody>
          <a:bodyPr/>
          <a:lstStyle>
            <a:lvl1pPr>
              <a:defRPr/>
            </a:lvl1pPr>
          </a:lstStyle>
          <a:p>
            <a:endParaRPr lang="ja-JP" altLang="ja-JP"/>
          </a:p>
        </p:txBody>
      </p:sp>
      <p:sp>
        <p:nvSpPr>
          <p:cNvPr id="4" name="3 Marcador de número de diapositiva"/>
          <p:cNvSpPr>
            <a:spLocks noGrp="1"/>
          </p:cNvSpPr>
          <p:nvPr>
            <p:ph type="sldNum" sz="quarter" idx="12"/>
          </p:nvPr>
        </p:nvSpPr>
        <p:spPr/>
        <p:txBody>
          <a:bodyPr/>
          <a:lstStyle>
            <a:lvl1pPr>
              <a:defRPr/>
            </a:lvl1pPr>
          </a:lstStyle>
          <a:p>
            <a:fld id="{711D88EB-5DD7-46A4-B596-E9020289A86C}" type="slidenum">
              <a:rPr lang="es-AR" altLang="ja-JP"/>
              <a:pPr/>
              <a:t>‹#›</a:t>
            </a:fld>
            <a:endParaRPr lang="es-AR" altLang="ja-JP"/>
          </a:p>
        </p:txBody>
      </p:sp>
    </p:spTree>
    <p:extLst>
      <p:ext uri="{BB962C8B-B14F-4D97-AF65-F5344CB8AC3E}">
        <p14:creationId xmlns:p14="http://schemas.microsoft.com/office/powerpoint/2010/main" val="3322476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92DCF497-0068-439B-A48E-CC8722BD88B7}" type="datetimeFigureOut">
              <a:rPr lang="es-AR" altLang="ja-JP"/>
              <a:pPr/>
              <a:t>6/8/2023</a:t>
            </a:fld>
            <a:endParaRPr lang="es-AR" altLang="ja-JP"/>
          </a:p>
        </p:txBody>
      </p:sp>
      <p:sp>
        <p:nvSpPr>
          <p:cNvPr id="6" name="5 Marcador de pie de página"/>
          <p:cNvSpPr>
            <a:spLocks noGrp="1"/>
          </p:cNvSpPr>
          <p:nvPr>
            <p:ph type="ftr" sz="quarter" idx="11"/>
          </p:nvPr>
        </p:nvSpPr>
        <p:spPr/>
        <p:txBody>
          <a:bodyPr/>
          <a:lstStyle>
            <a:lvl1pPr>
              <a:defRPr/>
            </a:lvl1pPr>
          </a:lstStyle>
          <a:p>
            <a:endParaRPr lang="ja-JP" altLang="ja-JP"/>
          </a:p>
        </p:txBody>
      </p:sp>
      <p:sp>
        <p:nvSpPr>
          <p:cNvPr id="7" name="6 Marcador de número de diapositiva"/>
          <p:cNvSpPr>
            <a:spLocks noGrp="1"/>
          </p:cNvSpPr>
          <p:nvPr>
            <p:ph type="sldNum" sz="quarter" idx="12"/>
          </p:nvPr>
        </p:nvSpPr>
        <p:spPr/>
        <p:txBody>
          <a:bodyPr/>
          <a:lstStyle>
            <a:lvl1pPr>
              <a:defRPr/>
            </a:lvl1pPr>
          </a:lstStyle>
          <a:p>
            <a:fld id="{2B63BAC3-0E83-4AF5-BDD8-D894E08DD525}" type="slidenum">
              <a:rPr lang="es-AR" altLang="ja-JP"/>
              <a:pPr/>
              <a:t>‹#›</a:t>
            </a:fld>
            <a:endParaRPr lang="es-AR" altLang="ja-JP"/>
          </a:p>
        </p:txBody>
      </p:sp>
    </p:spTree>
    <p:extLst>
      <p:ext uri="{BB962C8B-B14F-4D97-AF65-F5344CB8AC3E}">
        <p14:creationId xmlns:p14="http://schemas.microsoft.com/office/powerpoint/2010/main" val="790473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AR"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C593E068-5D68-48FD-8429-82740A3C77A4}" type="datetimeFigureOut">
              <a:rPr lang="es-AR" altLang="ja-JP"/>
              <a:pPr/>
              <a:t>6/8/2023</a:t>
            </a:fld>
            <a:endParaRPr lang="es-AR" altLang="ja-JP"/>
          </a:p>
        </p:txBody>
      </p:sp>
      <p:sp>
        <p:nvSpPr>
          <p:cNvPr id="6" name="5 Marcador de pie de página"/>
          <p:cNvSpPr>
            <a:spLocks noGrp="1"/>
          </p:cNvSpPr>
          <p:nvPr>
            <p:ph type="ftr" sz="quarter" idx="11"/>
          </p:nvPr>
        </p:nvSpPr>
        <p:spPr/>
        <p:txBody>
          <a:bodyPr/>
          <a:lstStyle>
            <a:lvl1pPr>
              <a:defRPr/>
            </a:lvl1pPr>
          </a:lstStyle>
          <a:p>
            <a:endParaRPr lang="ja-JP" altLang="ja-JP"/>
          </a:p>
        </p:txBody>
      </p:sp>
      <p:sp>
        <p:nvSpPr>
          <p:cNvPr id="7" name="6 Marcador de número de diapositiva"/>
          <p:cNvSpPr>
            <a:spLocks noGrp="1"/>
          </p:cNvSpPr>
          <p:nvPr>
            <p:ph type="sldNum" sz="quarter" idx="12"/>
          </p:nvPr>
        </p:nvSpPr>
        <p:spPr/>
        <p:txBody>
          <a:bodyPr/>
          <a:lstStyle>
            <a:lvl1pPr>
              <a:defRPr/>
            </a:lvl1pPr>
          </a:lstStyle>
          <a:p>
            <a:fld id="{115DD7C3-483E-4CC2-8BE7-7CB7D74E661A}" type="slidenum">
              <a:rPr lang="es-AR" altLang="ja-JP"/>
              <a:pPr/>
              <a:t>‹#›</a:t>
            </a:fld>
            <a:endParaRPr lang="es-AR" altLang="ja-JP"/>
          </a:p>
        </p:txBody>
      </p:sp>
    </p:spTree>
    <p:extLst>
      <p:ext uri="{BB962C8B-B14F-4D97-AF65-F5344CB8AC3E}">
        <p14:creationId xmlns:p14="http://schemas.microsoft.com/office/powerpoint/2010/main" val="38140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6 Imagen"/>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1 Marcador de título"/>
          <p:cNvSpPr>
            <a:spLocks noGrp="1"/>
          </p:cNvSpPr>
          <p:nvPr>
            <p:ph type="title"/>
          </p:nvPr>
        </p:nvSpPr>
        <p:spPr bwMode="auto">
          <a:xfrm>
            <a:off x="1814513" y="620713"/>
            <a:ext cx="7221537"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n-US"/>
              <a:t>Haga clic para modificar el estilo de título del patrón</a:t>
            </a:r>
            <a:endParaRPr lang="es-AR" altLang="en-US"/>
          </a:p>
        </p:txBody>
      </p:sp>
      <p:sp>
        <p:nvSpPr>
          <p:cNvPr id="1028" name="2 Marcador de texto"/>
          <p:cNvSpPr>
            <a:spLocks noGrp="1"/>
          </p:cNvSpPr>
          <p:nvPr>
            <p:ph type="body" idx="1"/>
          </p:nvPr>
        </p:nvSpPr>
        <p:spPr bwMode="auto">
          <a:xfrm>
            <a:off x="900113" y="1700213"/>
            <a:ext cx="8085137"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n-US"/>
              <a:t>Haga clic para modificar el estilo de texto del patrón</a:t>
            </a:r>
          </a:p>
          <a:p>
            <a:pPr lvl="1"/>
            <a:r>
              <a:rPr lang="es-ES" altLang="en-US"/>
              <a:t>Segundo nivel</a:t>
            </a:r>
          </a:p>
          <a:p>
            <a:pPr lvl="2"/>
            <a:r>
              <a:rPr lang="es-ES" altLang="en-US"/>
              <a:t>Tercer nivel</a:t>
            </a:r>
          </a:p>
          <a:p>
            <a:pPr lvl="3"/>
            <a:r>
              <a:rPr lang="es-ES" altLang="en-US"/>
              <a:t>Cuarto nivel</a:t>
            </a:r>
          </a:p>
          <a:p>
            <a:pPr lvl="4"/>
            <a:r>
              <a:rPr lang="es-ES" altLang="en-US"/>
              <a:t>Quinto nivel</a:t>
            </a:r>
            <a:endParaRPr lang="es-AR" altLang="en-US"/>
          </a:p>
        </p:txBody>
      </p:sp>
      <p:sp>
        <p:nvSpPr>
          <p:cNvPr id="5" name="4 Marcador de pie de página"/>
          <p:cNvSpPr>
            <a:spLocks noGrp="1"/>
          </p:cNvSpPr>
          <p:nvPr>
            <p:ph type="ftr" sz="quarter" idx="3"/>
          </p:nvPr>
        </p:nvSpPr>
        <p:spPr>
          <a:xfrm>
            <a:off x="107950" y="6356350"/>
            <a:ext cx="2895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endParaRPr lang="ja-JP" altLang="ja-JP"/>
          </a:p>
        </p:txBody>
      </p:sp>
      <p:sp>
        <p:nvSpPr>
          <p:cNvPr id="6" name="5 Marcador de número de diapositiva"/>
          <p:cNvSpPr>
            <a:spLocks noGrp="1"/>
          </p:cNvSpPr>
          <p:nvPr>
            <p:ph type="sldNum" sz="quarter" idx="4"/>
          </p:nvPr>
        </p:nvSpPr>
        <p:spPr>
          <a:xfrm>
            <a:off x="6875463"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9CDB"/>
                </a:solidFill>
                <a:latin typeface="Calibri" pitchFamily="34" charset="0"/>
              </a:defRPr>
            </a:lvl1pPr>
          </a:lstStyle>
          <a:p>
            <a:fld id="{BD23BA5C-A2A3-4789-98D9-0A3B68070A8B}" type="slidenum">
              <a:rPr lang="es-AR" altLang="ja-JP"/>
              <a:pPr/>
              <a:t>‹#›</a:t>
            </a:fld>
            <a:endParaRPr lang="es-AR" altLang="ja-JP"/>
          </a:p>
        </p:txBody>
      </p:sp>
    </p:spTree>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Lst>
  <p:txStyles>
    <p:titleStyle>
      <a:lvl1pPr algn="r" rtl="0" eaLnBrk="0" fontAlgn="base" hangingPunct="0">
        <a:spcBef>
          <a:spcPct val="0"/>
        </a:spcBef>
        <a:spcAft>
          <a:spcPct val="0"/>
        </a:spcAft>
        <a:defRPr sz="2800" b="1" kern="1200">
          <a:solidFill>
            <a:srgbClr val="C00000"/>
          </a:solidFill>
          <a:latin typeface="+mj-lt"/>
          <a:ea typeface="+mj-ea"/>
          <a:cs typeface="+mj-cs"/>
        </a:defRPr>
      </a:lvl1pPr>
      <a:lvl2pPr algn="r" rtl="0" eaLnBrk="0" fontAlgn="base" hangingPunct="0">
        <a:spcBef>
          <a:spcPct val="0"/>
        </a:spcBef>
        <a:spcAft>
          <a:spcPct val="0"/>
        </a:spcAft>
        <a:defRPr sz="2800" b="1">
          <a:solidFill>
            <a:srgbClr val="C00000"/>
          </a:solidFill>
          <a:latin typeface="Calibri" pitchFamily="34" charset="0"/>
        </a:defRPr>
      </a:lvl2pPr>
      <a:lvl3pPr algn="r" rtl="0" eaLnBrk="0" fontAlgn="base" hangingPunct="0">
        <a:spcBef>
          <a:spcPct val="0"/>
        </a:spcBef>
        <a:spcAft>
          <a:spcPct val="0"/>
        </a:spcAft>
        <a:defRPr sz="2800" b="1">
          <a:solidFill>
            <a:srgbClr val="C00000"/>
          </a:solidFill>
          <a:latin typeface="Calibri" pitchFamily="34" charset="0"/>
        </a:defRPr>
      </a:lvl3pPr>
      <a:lvl4pPr algn="r" rtl="0" eaLnBrk="0" fontAlgn="base" hangingPunct="0">
        <a:spcBef>
          <a:spcPct val="0"/>
        </a:spcBef>
        <a:spcAft>
          <a:spcPct val="0"/>
        </a:spcAft>
        <a:defRPr sz="2800" b="1">
          <a:solidFill>
            <a:srgbClr val="C00000"/>
          </a:solidFill>
          <a:latin typeface="Calibri" pitchFamily="34" charset="0"/>
        </a:defRPr>
      </a:lvl4pPr>
      <a:lvl5pPr algn="r" rtl="0" eaLnBrk="0" fontAlgn="base" hangingPunct="0">
        <a:spcBef>
          <a:spcPct val="0"/>
        </a:spcBef>
        <a:spcAft>
          <a:spcPct val="0"/>
        </a:spcAft>
        <a:defRPr sz="2800" b="1">
          <a:solidFill>
            <a:srgbClr val="C00000"/>
          </a:solidFill>
          <a:latin typeface="Calibri" pitchFamily="34" charset="0"/>
        </a:defRPr>
      </a:lvl5pPr>
      <a:lvl6pPr marL="457200" algn="r" rtl="0" fontAlgn="base">
        <a:spcBef>
          <a:spcPct val="0"/>
        </a:spcBef>
        <a:spcAft>
          <a:spcPct val="0"/>
        </a:spcAft>
        <a:defRPr sz="2800" b="1">
          <a:solidFill>
            <a:srgbClr val="C00000"/>
          </a:solidFill>
          <a:latin typeface="Calibri" pitchFamily="34" charset="0"/>
        </a:defRPr>
      </a:lvl6pPr>
      <a:lvl7pPr marL="914400" algn="r" rtl="0" fontAlgn="base">
        <a:spcBef>
          <a:spcPct val="0"/>
        </a:spcBef>
        <a:spcAft>
          <a:spcPct val="0"/>
        </a:spcAft>
        <a:defRPr sz="2800" b="1">
          <a:solidFill>
            <a:srgbClr val="C00000"/>
          </a:solidFill>
          <a:latin typeface="Calibri" pitchFamily="34" charset="0"/>
        </a:defRPr>
      </a:lvl7pPr>
      <a:lvl8pPr marL="1371600" algn="r" rtl="0" fontAlgn="base">
        <a:spcBef>
          <a:spcPct val="0"/>
        </a:spcBef>
        <a:spcAft>
          <a:spcPct val="0"/>
        </a:spcAft>
        <a:defRPr sz="2800" b="1">
          <a:solidFill>
            <a:srgbClr val="C00000"/>
          </a:solidFill>
          <a:latin typeface="Calibri" pitchFamily="34" charset="0"/>
        </a:defRPr>
      </a:lvl8pPr>
      <a:lvl9pPr marL="1828800" algn="r" rtl="0" fontAlgn="base">
        <a:spcBef>
          <a:spcPct val="0"/>
        </a:spcBef>
        <a:spcAft>
          <a:spcPct val="0"/>
        </a:spcAft>
        <a:defRPr sz="2800" b="1">
          <a:solidFill>
            <a:srgbClr val="C00000"/>
          </a:solidFill>
          <a:latin typeface="Calibri" pitchFamily="34" charset="0"/>
        </a:defRPr>
      </a:lvl9pPr>
    </p:titleStyle>
    <p:bodyStyle>
      <a:lvl1pPr marL="342900" indent="-342900" algn="l" rtl="0" eaLnBrk="0" fontAlgn="base" hangingPunct="0">
        <a:spcBef>
          <a:spcPct val="20000"/>
        </a:spcBef>
        <a:spcAft>
          <a:spcPct val="0"/>
        </a:spcAft>
        <a:buClr>
          <a:srgbClr val="009CDB"/>
        </a:buClr>
        <a:buFont typeface="Arial" pitchFamily="34" charset="0"/>
        <a:buChar char="•"/>
        <a:defRPr sz="20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009CDB"/>
        </a:buClr>
        <a:buFont typeface="Arial" pitchFamily="34" charset="0"/>
        <a:buChar char="–"/>
        <a:defRPr kern="1200">
          <a:solidFill>
            <a:srgbClr val="009CDB"/>
          </a:solidFill>
          <a:latin typeface="+mn-lt"/>
          <a:ea typeface="+mn-ea"/>
          <a:cs typeface="+mn-cs"/>
        </a:defRPr>
      </a:lvl2pPr>
      <a:lvl3pPr marL="1143000" indent="-228600" algn="l" rtl="0" eaLnBrk="0" fontAlgn="base" hangingPunct="0">
        <a:spcBef>
          <a:spcPct val="20000"/>
        </a:spcBef>
        <a:spcAft>
          <a:spcPct val="0"/>
        </a:spcAft>
        <a:buClr>
          <a:srgbClr val="7F7F7F"/>
        </a:buClr>
        <a:buFont typeface="Arial" pitchFamily="34" charset="0"/>
        <a:buChar char="•"/>
        <a:defRPr sz="1600" kern="1200">
          <a:solidFill>
            <a:srgbClr val="595959"/>
          </a:solidFill>
          <a:latin typeface="+mn-lt"/>
          <a:ea typeface="+mn-ea"/>
          <a:cs typeface="+mn-cs"/>
        </a:defRPr>
      </a:lvl3pPr>
      <a:lvl4pPr marL="1600200" indent="-228600" algn="l" rtl="0" eaLnBrk="0" fontAlgn="base" hangingPunct="0">
        <a:spcBef>
          <a:spcPct val="20000"/>
        </a:spcBef>
        <a:spcAft>
          <a:spcPct val="0"/>
        </a:spcAft>
        <a:buClr>
          <a:srgbClr val="7F7F7F"/>
        </a:buClr>
        <a:buFont typeface="Arial" pitchFamily="34" charset="0"/>
        <a:buChar char="–"/>
        <a:defRPr sz="1400" kern="1200">
          <a:solidFill>
            <a:srgbClr val="595959"/>
          </a:solidFill>
          <a:latin typeface="+mn-lt"/>
          <a:ea typeface="+mn-ea"/>
          <a:cs typeface="+mn-cs"/>
        </a:defRPr>
      </a:lvl4pPr>
      <a:lvl5pPr marL="2057400" indent="-228600" algn="l" rtl="0" eaLnBrk="0" fontAlgn="base" hangingPunct="0">
        <a:spcBef>
          <a:spcPct val="20000"/>
        </a:spcBef>
        <a:spcAft>
          <a:spcPct val="0"/>
        </a:spcAft>
        <a:buClr>
          <a:srgbClr val="7F7F7F"/>
        </a:buClr>
        <a:buFont typeface="Arial" pitchFamily="34" charset="0"/>
        <a:buChar char="»"/>
        <a:defRPr sz="1400" kern="1200">
          <a:solidFill>
            <a:srgbClr val="59595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6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1 Título"/>
          <p:cNvSpPr>
            <a:spLocks noGrp="1"/>
          </p:cNvSpPr>
          <p:nvPr>
            <p:ph type="ctrTitle"/>
          </p:nvPr>
        </p:nvSpPr>
        <p:spPr>
          <a:xfrm>
            <a:off x="1693863" y="1773238"/>
            <a:ext cx="7270750" cy="1466850"/>
          </a:xfrm>
        </p:spPr>
        <p:txBody>
          <a:bodyPr/>
          <a:lstStyle/>
          <a:p>
            <a:pPr eaLnBrk="1" hangingPunct="1"/>
            <a:r>
              <a:rPr lang="es-AR" altLang="en-US" sz="4000">
                <a:solidFill>
                  <a:schemeClr val="tx1"/>
                </a:solidFill>
                <a:latin typeface="Trajan Pro"/>
              </a:rPr>
              <a:t>Leadership </a:t>
            </a:r>
            <a:r>
              <a:rPr lang="es-AR" altLang="en-US" sz="4000">
                <a:latin typeface="Trajan Pro"/>
              </a:rPr>
              <a:t>Charisma</a:t>
            </a:r>
          </a:p>
        </p:txBody>
      </p:sp>
      <p:sp>
        <p:nvSpPr>
          <p:cNvPr id="3" name="2 Subtítulo"/>
          <p:cNvSpPr>
            <a:spLocks noGrp="1"/>
          </p:cNvSpPr>
          <p:nvPr>
            <p:ph type="subTitle" idx="1"/>
          </p:nvPr>
        </p:nvSpPr>
        <p:spPr>
          <a:xfrm>
            <a:off x="2126142" y="2878618"/>
            <a:ext cx="6856412" cy="619125"/>
          </a:xfrm>
        </p:spPr>
        <p:txBody>
          <a:bodyPr rtlCol="0">
            <a:noAutofit/>
          </a:bodyPr>
          <a:lstStyle/>
          <a:p>
            <a:pPr algn="r" eaLnBrk="1" fontAlgn="auto" hangingPunct="1">
              <a:spcAft>
                <a:spcPts val="0"/>
              </a:spcAft>
              <a:defRPr/>
            </a:pPr>
            <a:r>
              <a:rPr lang="en-US" sz="2400" dirty="0"/>
              <a:t>The Impact of the Charismatic Leader on Engagement</a:t>
            </a:r>
            <a:r>
              <a:rPr lang="ja-JP" altLang="en-US" dirty="0"/>
              <a:t>エンゲージメントに関するカリスマ的リーダーの影響力</a:t>
            </a:r>
            <a:endParaRPr lang="en-US"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5120" y="684213"/>
            <a:ext cx="7369493" cy="909080"/>
          </a:xfrm>
        </p:spPr>
        <p:txBody>
          <a:bodyPr>
            <a:noAutofit/>
          </a:bodyPr>
          <a:lstStyle/>
          <a:p>
            <a:pPr eaLnBrk="1" hangingPunct="1"/>
            <a:r>
              <a:rPr lang="en-US" altLang="ja-JP" sz="1800" b="0" dirty="0">
                <a:effectLst>
                  <a:outerShdw blurRad="38100" dist="38100" dir="2700000" algn="tl">
                    <a:srgbClr val="C0C0C0"/>
                  </a:outerShdw>
                </a:effectLst>
              </a:rPr>
              <a:t>The Overlooked Role of</a:t>
            </a:r>
            <a:r>
              <a:rPr lang="ja-JP" altLang="en-US" sz="1800" b="0" dirty="0">
                <a:effectLst>
                  <a:outerShdw blurRad="38100" dist="38100" dir="2700000" algn="tl">
                    <a:srgbClr val="C0C0C0"/>
                  </a:outerShdw>
                </a:effectLst>
              </a:rPr>
              <a:t>　</a:t>
            </a:r>
            <a:r>
              <a:rPr lang="en-US" altLang="ja-JP" sz="1800" b="0" dirty="0">
                <a:effectLst>
                  <a:outerShdw blurRad="38100" dist="38100" dir="2700000" algn="tl">
                    <a:srgbClr val="C0C0C0"/>
                  </a:outerShdw>
                </a:effectLst>
              </a:rPr>
              <a:t> The Leader in Engagement </a:t>
            </a:r>
            <a:br>
              <a:rPr lang="en-US" altLang="ja-JP" sz="1800" b="0" dirty="0">
                <a:effectLst>
                  <a:outerShdw blurRad="38100" dist="38100" dir="2700000" algn="tl">
                    <a:srgbClr val="C0C0C0"/>
                  </a:outerShdw>
                </a:effectLst>
              </a:rPr>
            </a:br>
            <a:r>
              <a:rPr lang="ja-JP" altLang="en-US" sz="2400" b="0" dirty="0">
                <a:effectLst>
                  <a:outerShdw blurRad="38100" dist="38100" dir="2700000" algn="tl">
                    <a:srgbClr val="C0C0C0"/>
                  </a:outerShdw>
                </a:effectLst>
              </a:rPr>
              <a:t>　　　　　　　　　　　　　　　　　　　　　　</a:t>
            </a:r>
            <a:r>
              <a:rPr lang="ja-JP" altLang="en-US" sz="2000" b="0" dirty="0">
                <a:effectLst>
                  <a:outerShdw blurRad="38100" dist="38100" dir="2700000" algn="tl">
                    <a:srgbClr val="C0C0C0"/>
                  </a:outerShdw>
                </a:effectLst>
              </a:rPr>
              <a:t>エンゲージメントにおけるリーダーの見過ごされやすい役割　　　　</a:t>
            </a:r>
            <a:endParaRPr lang="es-ES" altLang="ja-JP" sz="2000" b="0" dirty="0">
              <a:effectLst>
                <a:outerShdw blurRad="38100" dist="38100" dir="2700000" algn="tl">
                  <a:srgbClr val="C0C0C0"/>
                </a:outerShdw>
              </a:effectLst>
            </a:endParaRPr>
          </a:p>
        </p:txBody>
      </p:sp>
      <p:sp>
        <p:nvSpPr>
          <p:cNvPr id="3" name="Content Placeholder 2"/>
          <p:cNvSpPr>
            <a:spLocks noGrp="1"/>
          </p:cNvSpPr>
          <p:nvPr>
            <p:ph idx="1"/>
          </p:nvPr>
        </p:nvSpPr>
        <p:spPr>
          <a:xfrm>
            <a:off x="879476" y="3213214"/>
            <a:ext cx="8085137" cy="3559522"/>
          </a:xfrm>
        </p:spPr>
        <p:txBody>
          <a:bodyPr>
            <a:normAutofit/>
          </a:bodyPr>
          <a:lstStyle/>
          <a:p>
            <a:pPr lvl="1" eaLnBrk="1" hangingPunct="1">
              <a:buFont typeface="Arial" pitchFamily="34" charset="0"/>
              <a:buNone/>
            </a:pPr>
            <a:r>
              <a:rPr lang="en-US" altLang="ja-JP" sz="2000" dirty="0">
                <a:solidFill>
                  <a:schemeClr val="tx1"/>
                </a:solidFill>
                <a:effectLst>
                  <a:outerShdw blurRad="38100" dist="38100" dir="2700000" algn="tl">
                    <a:srgbClr val="C0C0C0"/>
                  </a:outerShdw>
                </a:effectLst>
              </a:rPr>
              <a:t>…between employees and management</a:t>
            </a:r>
            <a:r>
              <a:rPr lang="ja-JP" altLang="en-US" sz="2000" dirty="0">
                <a:solidFill>
                  <a:schemeClr val="tx1"/>
                </a:solidFill>
                <a:effectLst>
                  <a:outerShdw blurRad="38100" dist="38100" dir="2700000" algn="tl">
                    <a:srgbClr val="C0C0C0"/>
                  </a:outerShdw>
                </a:effectLst>
              </a:rPr>
              <a:t>　　　　　　　　　　　　</a:t>
            </a:r>
            <a:r>
              <a:rPr lang="ja-JP" altLang="en-US" sz="2800" dirty="0">
                <a:solidFill>
                  <a:schemeClr val="tx1"/>
                </a:solidFill>
                <a:effectLst>
                  <a:outerShdw blurRad="38100" dist="38100" dir="2700000" algn="tl">
                    <a:srgbClr val="C0C0C0"/>
                  </a:outerShdw>
                </a:effectLst>
              </a:rPr>
              <a:t>　　　　従業員とマネジメント</a:t>
            </a:r>
            <a:endParaRPr lang="en-US" altLang="ja-JP" sz="2800" dirty="0">
              <a:solidFill>
                <a:schemeClr val="tx1"/>
              </a:solidFill>
              <a:effectLst>
                <a:outerShdw blurRad="38100" dist="38100" dir="2700000" algn="tl">
                  <a:srgbClr val="C0C0C0"/>
                </a:outerShdw>
              </a:effectLst>
            </a:endParaRPr>
          </a:p>
          <a:p>
            <a:pPr lvl="1" eaLnBrk="1" hangingPunct="1">
              <a:buFont typeface="Arial" pitchFamily="34" charset="0"/>
              <a:buNone/>
            </a:pPr>
            <a:r>
              <a:rPr lang="en-US" altLang="ja-JP" sz="2000" dirty="0">
                <a:solidFill>
                  <a:schemeClr val="tx1"/>
                </a:solidFill>
                <a:effectLst>
                  <a:outerShdw blurRad="38100" dist="38100" dir="2700000" algn="tl">
                    <a:srgbClr val="C0C0C0"/>
                  </a:outerShdw>
                </a:effectLst>
              </a:rPr>
              <a:t>…between employees and their jobs/company</a:t>
            </a:r>
            <a:r>
              <a:rPr lang="ja-JP" altLang="en-US" sz="2800" dirty="0">
                <a:solidFill>
                  <a:schemeClr val="tx1"/>
                </a:solidFill>
                <a:effectLst>
                  <a:outerShdw blurRad="38100" dist="38100" dir="2700000" algn="tl">
                    <a:srgbClr val="C0C0C0"/>
                  </a:outerShdw>
                </a:effectLst>
              </a:rPr>
              <a:t>　　　　　　　　　　　　従業員と会社</a:t>
            </a:r>
            <a:endParaRPr lang="en-US" altLang="ja-JP" sz="2800" dirty="0">
              <a:solidFill>
                <a:schemeClr val="tx1"/>
              </a:solidFill>
              <a:effectLst>
                <a:outerShdw blurRad="38100" dist="38100" dir="2700000" algn="tl">
                  <a:srgbClr val="C0C0C0"/>
                </a:outerShdw>
              </a:effectLst>
            </a:endParaRPr>
          </a:p>
          <a:p>
            <a:pPr lvl="1" eaLnBrk="1" hangingPunct="1">
              <a:buNone/>
            </a:pPr>
            <a:r>
              <a:rPr lang="en-US" altLang="ja-JP" sz="2000" dirty="0">
                <a:solidFill>
                  <a:schemeClr val="tx1"/>
                </a:solidFill>
                <a:effectLst>
                  <a:outerShdw blurRad="38100" dist="38100" dir="2700000" algn="tl">
                    <a:srgbClr val="C0C0C0"/>
                  </a:outerShdw>
                </a:effectLst>
              </a:rPr>
              <a:t>…between employees and other employees</a:t>
            </a:r>
            <a:r>
              <a:rPr lang="ja-JP" altLang="en-US" sz="2800" dirty="0">
                <a:solidFill>
                  <a:schemeClr val="tx1"/>
                </a:solidFill>
                <a:effectLst>
                  <a:outerShdw blurRad="38100" dist="38100" dir="2700000" algn="tl">
                    <a:srgbClr val="C0C0C0"/>
                  </a:outerShdw>
                </a:effectLst>
              </a:rPr>
              <a:t>　　　　　　　　　　　　　従業員同士　　　　　　</a:t>
            </a:r>
            <a:endParaRPr lang="en-US" altLang="ja-JP" sz="2800" dirty="0">
              <a:solidFill>
                <a:schemeClr val="tx1"/>
              </a:solidFill>
              <a:effectLst>
                <a:outerShdw blurRad="38100" dist="38100" dir="2700000" algn="tl">
                  <a:srgbClr val="C0C0C0"/>
                </a:outerShdw>
              </a:effectLst>
            </a:endParaRPr>
          </a:p>
          <a:p>
            <a:pPr lvl="1" eaLnBrk="1" hangingPunct="1">
              <a:buNone/>
            </a:pPr>
            <a:r>
              <a:rPr lang="ja-JP" altLang="en-US" sz="2800" dirty="0">
                <a:solidFill>
                  <a:schemeClr val="tx1"/>
                </a:solidFill>
                <a:effectLst>
                  <a:outerShdw blurRad="38100" dist="38100" dir="2700000" algn="tl">
                    <a:srgbClr val="C0C0C0"/>
                  </a:outerShdw>
                </a:effectLst>
              </a:rPr>
              <a:t>　　　　　　　　　　　　</a:t>
            </a:r>
            <a:r>
              <a:rPr lang="en-US" altLang="ja-JP" sz="2800" i="1" dirty="0">
                <a:solidFill>
                  <a:srgbClr val="C00000"/>
                </a:solidFill>
                <a:effectLst>
                  <a:outerShdw blurRad="38100" dist="38100" dir="2700000" algn="tl">
                    <a:srgbClr val="C0C0C0"/>
                  </a:outerShdw>
                </a:effectLst>
              </a:rPr>
              <a:t>The relationship…</a:t>
            </a:r>
            <a:r>
              <a:rPr lang="ja-JP" altLang="en-US" sz="3200" i="1" dirty="0">
                <a:solidFill>
                  <a:srgbClr val="C00000"/>
                </a:solidFill>
                <a:effectLst>
                  <a:outerShdw blurRad="38100" dist="38100" dir="2700000" algn="tl">
                    <a:srgbClr val="C0C0C0"/>
                  </a:outerShdw>
                </a:effectLst>
              </a:rPr>
              <a:t>関係性</a:t>
            </a:r>
            <a:r>
              <a:rPr lang="en-US" altLang="ja-JP" sz="3200" i="1" dirty="0">
                <a:solidFill>
                  <a:srgbClr val="C00000"/>
                </a:solidFill>
                <a:effectLst>
                  <a:outerShdw blurRad="38100" dist="38100" dir="2700000" algn="tl">
                    <a:srgbClr val="C0C0C0"/>
                  </a:outerShdw>
                </a:effectLst>
              </a:rPr>
              <a:t> </a:t>
            </a:r>
          </a:p>
          <a:p>
            <a:pPr lvl="1" eaLnBrk="1" hangingPunct="1">
              <a:buFont typeface="Arial" pitchFamily="34" charset="0"/>
              <a:buNone/>
            </a:pPr>
            <a:endParaRPr lang="en-US" altLang="ja-JP" sz="2800" dirty="0">
              <a:solidFill>
                <a:schemeClr val="tx1"/>
              </a:solidFill>
              <a:effectLst>
                <a:outerShdw blurRad="38100" dist="38100" dir="2700000" algn="tl">
                  <a:srgbClr val="C0C0C0"/>
                </a:outerShdw>
              </a:effectLst>
            </a:endParaRPr>
          </a:p>
          <a:p>
            <a:pPr lvl="1" eaLnBrk="1" hangingPunct="1"/>
            <a:endParaRPr lang="es-ES" altLang="ja-JP" sz="2000" dirty="0"/>
          </a:p>
        </p:txBody>
      </p:sp>
      <p:sp>
        <p:nvSpPr>
          <p:cNvPr id="4" name="Rectangle 3"/>
          <p:cNvSpPr/>
          <p:nvPr/>
        </p:nvSpPr>
        <p:spPr>
          <a:xfrm>
            <a:off x="568961" y="1834515"/>
            <a:ext cx="8575040" cy="1569660"/>
          </a:xfrm>
          <a:prstGeom prst="rect">
            <a:avLst/>
          </a:prstGeom>
        </p:spPr>
        <p:txBody>
          <a:bodyPr wrap="square">
            <a:spAutoFit/>
          </a:bodyPr>
          <a:lstStyle/>
          <a:p>
            <a:pPr marL="742950" lvl="1" indent="-285750" fontAlgn="auto">
              <a:spcBef>
                <a:spcPct val="20000"/>
              </a:spcBef>
              <a:spcAft>
                <a:spcPts val="0"/>
              </a:spcAft>
              <a:buClr>
                <a:srgbClr val="009CDB"/>
              </a:buClr>
              <a:defRPr/>
            </a:pPr>
            <a:r>
              <a:rPr lang="en-IE" sz="2400" i="1" dirty="0">
                <a:effectLst>
                  <a:outerShdw blurRad="38100" dist="38100" dir="2700000" algn="tl">
                    <a:srgbClr val="000000">
                      <a:alpha val="43137"/>
                    </a:srgbClr>
                  </a:outerShdw>
                </a:effectLst>
                <a:latin typeface="+mj-lt"/>
                <a:ea typeface="+mj-ea"/>
                <a:cs typeface="+mj-cs"/>
              </a:rPr>
              <a:t>… a great workplace is measured by the quality of three, interconnected relationships</a:t>
            </a:r>
            <a:r>
              <a:rPr lang="ja-JP" altLang="en-US" sz="2400" i="1" dirty="0">
                <a:effectLst>
                  <a:outerShdw blurRad="38100" dist="38100" dir="2700000" algn="tl">
                    <a:srgbClr val="000000">
                      <a:alpha val="43137"/>
                    </a:srgbClr>
                  </a:outerShdw>
                </a:effectLst>
                <a:latin typeface="+mj-lt"/>
                <a:ea typeface="+mj-ea"/>
                <a:cs typeface="+mj-cs"/>
              </a:rPr>
              <a:t>　　　　　　　　　　　　　　　　　　　職場の良し悪しは、次の</a:t>
            </a:r>
            <a:r>
              <a:rPr lang="en-US" altLang="ja-JP" sz="2400" i="1" dirty="0">
                <a:effectLst>
                  <a:outerShdw blurRad="38100" dist="38100" dir="2700000" algn="tl">
                    <a:srgbClr val="000000">
                      <a:alpha val="43137"/>
                    </a:srgbClr>
                  </a:outerShdw>
                </a:effectLst>
                <a:latin typeface="+mj-lt"/>
                <a:ea typeface="+mj-ea"/>
                <a:cs typeface="+mj-cs"/>
              </a:rPr>
              <a:t>3</a:t>
            </a:r>
            <a:r>
              <a:rPr lang="ja-JP" altLang="en-US" sz="2400" i="1" dirty="0" err="1">
                <a:effectLst>
                  <a:outerShdw blurRad="38100" dist="38100" dir="2700000" algn="tl">
                    <a:srgbClr val="000000">
                      <a:alpha val="43137"/>
                    </a:srgbClr>
                  </a:outerShdw>
                </a:effectLst>
                <a:latin typeface="+mj-lt"/>
                <a:ea typeface="+mj-ea"/>
                <a:cs typeface="+mj-cs"/>
              </a:rPr>
              <a:t>つの</a:t>
            </a:r>
            <a:r>
              <a:rPr lang="ja-JP" altLang="en-US" sz="2400" i="1" dirty="0">
                <a:effectLst>
                  <a:outerShdw blurRad="38100" dist="38100" dir="2700000" algn="tl">
                    <a:srgbClr val="000000">
                      <a:alpha val="43137"/>
                    </a:srgbClr>
                  </a:outerShdw>
                </a:effectLst>
                <a:latin typeface="+mj-lt"/>
                <a:ea typeface="+mj-ea"/>
                <a:cs typeface="+mj-cs"/>
              </a:rPr>
              <a:t>相互につながりのある関係の質により測定できる</a:t>
            </a:r>
            <a:endParaRPr lang="en-US" sz="2400" i="1" dirty="0">
              <a:effectLst>
                <a:outerShdw blurRad="38100" dist="38100" dir="2700000" algn="tl">
                  <a:srgbClr val="000000">
                    <a:alpha val="43137"/>
                  </a:srgbClr>
                </a:outerShdw>
              </a:effectLst>
              <a:latin typeface="+mj-lt"/>
              <a:ea typeface="+mj-ea"/>
              <a:cs typeface="+mj-cs"/>
            </a:endParaRPr>
          </a:p>
        </p:txBody>
      </p:sp>
      <p:sp>
        <p:nvSpPr>
          <p:cNvPr id="5" name="TextBox 4"/>
          <p:cNvSpPr txBox="1"/>
          <p:nvPr/>
        </p:nvSpPr>
        <p:spPr>
          <a:xfrm>
            <a:off x="2085975" y="6581775"/>
            <a:ext cx="7058025" cy="276225"/>
          </a:xfrm>
          <a:prstGeom prst="rect">
            <a:avLst/>
          </a:prstGeom>
          <a:noFill/>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a:r>
              <a:rPr lang="en-US" altLang="ja-JP" sz="1200" b="1">
                <a:latin typeface="Calibri" pitchFamily="34" charset="0"/>
              </a:rPr>
              <a:t>Fortune Magazine’s “100 Best places To Work”</a:t>
            </a:r>
          </a:p>
        </p:txBody>
      </p:sp>
      <p:sp>
        <p:nvSpPr>
          <p:cNvPr id="6" name="Rectangle 5"/>
          <p:cNvSpPr/>
          <p:nvPr/>
        </p:nvSpPr>
        <p:spPr>
          <a:xfrm>
            <a:off x="405504" y="1593293"/>
            <a:ext cx="639919" cy="1323439"/>
          </a:xfrm>
          <a:prstGeom prst="rect">
            <a:avLst/>
          </a:prstGeom>
        </p:spPr>
        <p:txBody>
          <a:bodyPr wrap="none">
            <a:spAutoFit/>
          </a:bodyPr>
          <a:lstStyle/>
          <a:p>
            <a:pPr fontAlgn="auto">
              <a:spcBef>
                <a:spcPts val="0"/>
              </a:spcBef>
              <a:spcAft>
                <a:spcPts val="0"/>
              </a:spcAft>
              <a:defRPr/>
            </a:pPr>
            <a:r>
              <a:rPr lang="en-IE" sz="8000" dirty="0">
                <a:ln w="17780" cmpd="sng">
                  <a:solidFill>
                    <a:srgbClr val="FFFFFF"/>
                  </a:solidFill>
                  <a:prstDash val="solid"/>
                  <a:miter lim="800000"/>
                </a:ln>
                <a:solidFill>
                  <a:srgbClr val="C00000"/>
                </a:solidFill>
                <a:effectLst>
                  <a:outerShdw blurRad="50800" algn="tl" rotWithShape="0">
                    <a:srgbClr val="000000"/>
                  </a:outerShdw>
                  <a:reflection blurRad="6350" stA="20000" endPos="45500" dir="5400000" sy="-100000" algn="bl" rotWithShape="0"/>
                </a:effectLst>
                <a:latin typeface="Times" pitchFamily="18" charset="0"/>
                <a:ea typeface="Palatino" charset="0"/>
                <a:cs typeface="Palatino" charset="0"/>
              </a:rPr>
              <a:t>“</a:t>
            </a:r>
            <a:endParaRPr lang="es-ES" sz="8000" dirty="0">
              <a:solidFill>
                <a:srgbClr val="C00000"/>
              </a:solidFill>
              <a:latin typeface="Times" pitchFamily="18" charset="0"/>
              <a:cs typeface="+mn-cs"/>
            </a:endParaRPr>
          </a:p>
        </p:txBody>
      </p:sp>
      <p:sp>
        <p:nvSpPr>
          <p:cNvPr id="7" name="Rectangle 6"/>
          <p:cNvSpPr/>
          <p:nvPr/>
        </p:nvSpPr>
        <p:spPr>
          <a:xfrm rot="10800000">
            <a:off x="8261683" y="5278973"/>
            <a:ext cx="639919" cy="1323439"/>
          </a:xfrm>
          <a:prstGeom prst="rect">
            <a:avLst/>
          </a:prstGeom>
        </p:spPr>
        <p:txBody>
          <a:bodyPr wrap="none">
            <a:spAutoFit/>
          </a:bodyPr>
          <a:lstStyle/>
          <a:p>
            <a:pPr fontAlgn="auto">
              <a:spcBef>
                <a:spcPts val="0"/>
              </a:spcBef>
              <a:spcAft>
                <a:spcPts val="0"/>
              </a:spcAft>
              <a:defRPr/>
            </a:pPr>
            <a:r>
              <a:rPr lang="en-IE" sz="8000" dirty="0">
                <a:ln w="17780" cmpd="sng">
                  <a:solidFill>
                    <a:srgbClr val="FFFFFF"/>
                  </a:solidFill>
                  <a:prstDash val="solid"/>
                  <a:miter lim="800000"/>
                </a:ln>
                <a:solidFill>
                  <a:srgbClr val="C00000"/>
                </a:solidFill>
                <a:effectLst>
                  <a:outerShdw blurRad="50800" algn="tl" rotWithShape="0">
                    <a:srgbClr val="000000"/>
                  </a:outerShdw>
                  <a:reflection blurRad="6350" stA="20000" endPos="45500" dir="5400000" sy="-100000" algn="bl" rotWithShape="0"/>
                </a:effectLst>
                <a:latin typeface="Times" pitchFamily="18" charset="0"/>
                <a:ea typeface="Palatino" charset="0"/>
                <a:cs typeface="Palatino" charset="0"/>
              </a:rPr>
              <a:t>“</a:t>
            </a:r>
            <a:endParaRPr lang="es-ES" sz="8000" dirty="0">
              <a:solidFill>
                <a:srgbClr val="C00000"/>
              </a:solidFill>
              <a:latin typeface="Times" pitchFamily="18" charset="0"/>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childTnLst>
                          </p:cTn>
                        </p:par>
                        <p:par>
                          <p:cTn id="32" fill="hold" nodeType="afterGroup">
                            <p:stCondLst>
                              <p:cond delay="500"/>
                            </p:stCondLst>
                            <p:childTnLst>
                              <p:par>
                                <p:cTn id="33" presetID="10"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stevejobs.tif"/>
          <p:cNvPicPr>
            <a:picLocks noChangeAspect="1"/>
          </p:cNvPicPr>
          <p:nvPr/>
        </p:nvPicPr>
        <p:blipFill>
          <a:blip r:embed="rId3" cstate="print"/>
          <a:srcRect t="5443" b="12917"/>
          <a:stretch>
            <a:fillRect/>
          </a:stretch>
        </p:blipFill>
        <p:spPr>
          <a:xfrm>
            <a:off x="1769049" y="196661"/>
            <a:ext cx="1763712" cy="20113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descr="BRanson (Credit Daly3d) 4603352127_5bcf75f393_z.jpg"/>
          <p:cNvPicPr>
            <a:picLocks noChangeAspect="1"/>
          </p:cNvPicPr>
          <p:nvPr/>
        </p:nvPicPr>
        <p:blipFill>
          <a:blip r:embed="rId4" cstate="print"/>
          <a:srcRect l="24308" t="3307" r="35825" b="40661"/>
          <a:stretch>
            <a:fillRect/>
          </a:stretch>
        </p:blipFill>
        <p:spPr>
          <a:xfrm>
            <a:off x="2758233" y="1545348"/>
            <a:ext cx="1908175" cy="1781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1881" y="2682659"/>
            <a:ext cx="1485900" cy="19735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Picture 25" descr="Pierre Omidyar (Credit Oninnovation) 4334624623_a56b3e6c0e_z.jpg"/>
          <p:cNvPicPr>
            <a:picLocks noChangeAspect="1"/>
          </p:cNvPicPr>
          <p:nvPr/>
        </p:nvPicPr>
        <p:blipFill>
          <a:blip r:embed="rId6" cstate="print"/>
          <a:srcRect/>
          <a:stretch>
            <a:fillRect/>
          </a:stretch>
        </p:blipFill>
        <p:spPr>
          <a:xfrm>
            <a:off x="5120069" y="3669449"/>
            <a:ext cx="1695450" cy="1865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0035" y="4660611"/>
            <a:ext cx="1493520" cy="19659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itle 1"/>
          <p:cNvSpPr txBox="1">
            <a:spLocks/>
          </p:cNvSpPr>
          <p:nvPr/>
        </p:nvSpPr>
        <p:spPr bwMode="auto">
          <a:xfrm>
            <a:off x="3612630" y="668621"/>
            <a:ext cx="6559550" cy="1082675"/>
          </a:xfrm>
          <a:prstGeom prst="rect">
            <a:avLst/>
          </a:prstGeom>
          <a:noFill/>
          <a:ln w="9525">
            <a:noFill/>
            <a:miter lim="800000"/>
            <a:headEnd/>
            <a:tailEnd/>
          </a:ln>
        </p:spPr>
        <p:txBody>
          <a:bodyPr anchor="ctr"/>
          <a:lstStyle/>
          <a:p>
            <a:pPr algn="ctr" fontAlgn="auto">
              <a:spcBef>
                <a:spcPts val="0"/>
              </a:spcBef>
              <a:spcAft>
                <a:spcPts val="0"/>
              </a:spcAft>
              <a:defRPr/>
            </a:pPr>
            <a:r>
              <a:rPr lang="en-US" sz="3200" i="1" dirty="0">
                <a:solidFill>
                  <a:srgbClr val="C00000"/>
                </a:solidFill>
                <a:effectLst>
                  <a:outerShdw blurRad="38100" dist="38100" dir="2700000" algn="tl">
                    <a:srgbClr val="000000">
                      <a:alpha val="43137"/>
                    </a:srgbClr>
                  </a:outerShdw>
                </a:effectLst>
                <a:latin typeface="+mj-lt"/>
                <a:ea typeface="+mj-ea"/>
                <a:cs typeface="+mj-cs"/>
              </a:rPr>
              <a:t>The Common Thread</a:t>
            </a:r>
            <a:r>
              <a:rPr lang="ja-JP" altLang="en-US" sz="3200" i="1" dirty="0">
                <a:solidFill>
                  <a:srgbClr val="C00000"/>
                </a:solidFill>
                <a:effectLst>
                  <a:outerShdw blurRad="38100" dist="38100" dir="2700000" algn="tl">
                    <a:srgbClr val="000000">
                      <a:alpha val="43137"/>
                    </a:srgbClr>
                  </a:outerShdw>
                </a:effectLst>
                <a:latin typeface="+mj-lt"/>
                <a:ea typeface="+mj-ea"/>
                <a:cs typeface="+mj-cs"/>
              </a:rPr>
              <a:t>　　　　　　　　　　</a:t>
            </a:r>
            <a:r>
              <a:rPr lang="ja-JP" altLang="en-US" sz="3200" i="1" dirty="0">
                <a:solidFill>
                  <a:srgbClr val="C00000"/>
                </a:solidFill>
                <a:effectLst>
                  <a:outerShdw blurRad="38100" dist="38100" dir="2700000" algn="tl">
                    <a:srgbClr val="000000">
                      <a:alpha val="43137"/>
                    </a:srgbClr>
                  </a:outerShdw>
                </a:effectLst>
              </a:rPr>
              <a:t>共通のテーマ</a:t>
            </a:r>
            <a:endParaRPr lang="en-US" sz="3200" i="1" dirty="0">
              <a:solidFill>
                <a:srgbClr val="C00000"/>
              </a:solidFill>
              <a:effectLst>
                <a:outerShdw blurRad="38100" dist="38100" dir="2700000" algn="tl">
                  <a:srgbClr val="000000">
                    <a:alpha val="43137"/>
                  </a:srgbClr>
                </a:outerShdw>
              </a:effectLst>
              <a:latin typeface="+mj-lt"/>
              <a:ea typeface="+mj-ea"/>
              <a:cs typeface="+mj-cs"/>
            </a:endParaRPr>
          </a:p>
        </p:txBody>
      </p:sp>
      <p:sp>
        <p:nvSpPr>
          <p:cNvPr id="11" name="Rectangle 18"/>
          <p:cNvSpPr/>
          <p:nvPr/>
        </p:nvSpPr>
        <p:spPr>
          <a:xfrm>
            <a:off x="0" y="2172361"/>
            <a:ext cx="3448050" cy="2308324"/>
          </a:xfrm>
          <a:prstGeom prst="rect">
            <a:avLst/>
          </a:prstGeom>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altLang="ja-JP" sz="2400" dirty="0">
                <a:solidFill>
                  <a:srgbClr val="C00000"/>
                </a:solidFill>
                <a:effectLst>
                  <a:outerShdw blurRad="38100" dist="38100" dir="2700000" algn="tl">
                    <a:srgbClr val="C0C0C0"/>
                  </a:outerShdw>
                </a:effectLst>
                <a:latin typeface="Calibri" pitchFamily="34" charset="0"/>
              </a:rPr>
              <a:t>Engagement/</a:t>
            </a:r>
          </a:p>
          <a:p>
            <a:pPr algn="ctr"/>
            <a:r>
              <a:rPr lang="ja-JP" altLang="en-US" sz="2400" dirty="0">
                <a:solidFill>
                  <a:srgbClr val="C00000"/>
                </a:solidFill>
                <a:effectLst>
                  <a:outerShdw blurRad="38100" dist="38100" dir="2700000" algn="tl">
                    <a:srgbClr val="C0C0C0"/>
                  </a:outerShdw>
                </a:effectLst>
                <a:latin typeface="Calibri" pitchFamily="34" charset="0"/>
              </a:rPr>
              <a:t>エンゲージメント</a:t>
            </a:r>
            <a:r>
              <a:rPr lang="ja-JP" altLang="en-US" sz="2000" dirty="0">
                <a:solidFill>
                  <a:srgbClr val="C00000"/>
                </a:solidFill>
                <a:effectLst>
                  <a:outerShdw blurRad="38100" dist="38100" dir="2700000" algn="tl">
                    <a:srgbClr val="C0C0C0"/>
                  </a:outerShdw>
                </a:effectLst>
                <a:latin typeface="Calibri" pitchFamily="34" charset="0"/>
              </a:rPr>
              <a:t>　　　　　　　　　　</a:t>
            </a:r>
            <a:endParaRPr lang="en-US" altLang="ja-JP" sz="2000" dirty="0">
              <a:solidFill>
                <a:srgbClr val="C00000"/>
              </a:solidFill>
              <a:effectLst>
                <a:outerShdw blurRad="38100" dist="38100" dir="2700000" algn="tl">
                  <a:srgbClr val="C0C0C0"/>
                </a:outerShdw>
              </a:effectLst>
              <a:latin typeface="Calibri" pitchFamily="34" charset="0"/>
            </a:endParaRPr>
          </a:p>
          <a:p>
            <a:pPr algn="ctr"/>
            <a:endParaRPr lang="en-US" altLang="ja-JP" sz="800" dirty="0">
              <a:solidFill>
                <a:srgbClr val="C00000"/>
              </a:solidFill>
              <a:effectLst>
                <a:outerShdw blurRad="38100" dist="38100" dir="2700000" algn="tl">
                  <a:srgbClr val="C0C0C0"/>
                </a:outerShdw>
              </a:effectLst>
              <a:latin typeface="Calibri" pitchFamily="34" charset="0"/>
            </a:endParaRPr>
          </a:p>
          <a:p>
            <a:pPr algn="ctr"/>
            <a:r>
              <a:rPr lang="en-US" altLang="ja-JP" sz="2200" dirty="0">
                <a:effectLst>
                  <a:outerShdw blurRad="38100" dist="38100" dir="2700000" algn="tl">
                    <a:srgbClr val="C0C0C0"/>
                  </a:outerShdw>
                </a:effectLst>
                <a:latin typeface="Calibri" pitchFamily="34" charset="0"/>
              </a:rPr>
              <a:t>“</a:t>
            </a:r>
            <a:r>
              <a:rPr lang="ja-JP" altLang="en-US" sz="2200" dirty="0">
                <a:effectLst>
                  <a:outerShdw blurRad="38100" dist="38100" dir="2700000" algn="tl">
                    <a:srgbClr val="C0C0C0"/>
                  </a:outerShdw>
                </a:effectLst>
                <a:latin typeface="Calibri" pitchFamily="34" charset="0"/>
              </a:rPr>
              <a:t>働く人が組織に対して　　思い入れを持ち、　　　　　　より自発的に仕事で　　　　　努力したいと思う影響力</a:t>
            </a:r>
            <a:r>
              <a:rPr lang="en-US" altLang="ja-JP" sz="2200" dirty="0">
                <a:effectLst>
                  <a:outerShdw blurRad="38100" dist="38100" dir="2700000" algn="tl">
                    <a:srgbClr val="C0C0C0"/>
                  </a:outerShdw>
                </a:effectLst>
                <a:latin typeface="Calibri" pitchFamily="34" charset="0"/>
              </a:rPr>
              <a:t>”</a:t>
            </a:r>
          </a:p>
        </p:txBody>
      </p:sp>
      <p:sp>
        <p:nvSpPr>
          <p:cNvPr id="13" name="Rectangle 11"/>
          <p:cNvSpPr/>
          <p:nvPr/>
        </p:nvSpPr>
        <p:spPr>
          <a:xfrm>
            <a:off x="638629" y="4674095"/>
            <a:ext cx="3970164" cy="1938992"/>
          </a:xfrm>
          <a:prstGeom prst="rect">
            <a:avLst/>
          </a:prstGeom>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altLang="ja-JP" sz="2400" dirty="0">
                <a:solidFill>
                  <a:srgbClr val="C00000"/>
                </a:solidFill>
                <a:effectLst>
                  <a:outerShdw blurRad="38100" dist="38100" dir="2700000" algn="tl">
                    <a:srgbClr val="C0C0C0"/>
                  </a:outerShdw>
                </a:effectLst>
                <a:latin typeface="Calibri" pitchFamily="34" charset="0"/>
              </a:rPr>
              <a:t>Charisma/</a:t>
            </a:r>
            <a:r>
              <a:rPr lang="ja-JP" altLang="en-US" sz="2400" dirty="0">
                <a:solidFill>
                  <a:srgbClr val="C00000"/>
                </a:solidFill>
                <a:effectLst>
                  <a:outerShdw blurRad="38100" dist="38100" dir="2700000" algn="tl">
                    <a:srgbClr val="C0C0C0"/>
                  </a:outerShdw>
                </a:effectLst>
                <a:latin typeface="Calibri" pitchFamily="34" charset="0"/>
              </a:rPr>
              <a:t>カリスマ</a:t>
            </a:r>
            <a:r>
              <a:rPr lang="ja-JP" altLang="en-US" sz="2000" dirty="0">
                <a:solidFill>
                  <a:srgbClr val="C00000"/>
                </a:solidFill>
                <a:effectLst>
                  <a:outerShdw blurRad="38100" dist="38100" dir="2700000" algn="tl">
                    <a:srgbClr val="C0C0C0"/>
                  </a:outerShdw>
                </a:effectLst>
                <a:latin typeface="Calibri" pitchFamily="34" charset="0"/>
              </a:rPr>
              <a:t>　　　　　　</a:t>
            </a:r>
            <a:endParaRPr lang="en-US" altLang="ja-JP" sz="2000" dirty="0">
              <a:solidFill>
                <a:srgbClr val="C00000"/>
              </a:solidFill>
              <a:effectLst>
                <a:outerShdw blurRad="38100" dist="38100" dir="2700000" algn="tl">
                  <a:srgbClr val="C0C0C0"/>
                </a:outerShdw>
              </a:effectLst>
              <a:latin typeface="Calibri" pitchFamily="34" charset="0"/>
            </a:endParaRPr>
          </a:p>
          <a:p>
            <a:pPr algn="ctr"/>
            <a:endParaRPr lang="en-US" altLang="ja-JP" sz="800" dirty="0">
              <a:solidFill>
                <a:srgbClr val="C00000"/>
              </a:solidFill>
              <a:effectLst>
                <a:outerShdw blurRad="38100" dist="38100" dir="2700000" algn="tl">
                  <a:srgbClr val="C0C0C0"/>
                </a:outerShdw>
              </a:effectLst>
              <a:latin typeface="Calibri" pitchFamily="34" charset="0"/>
            </a:endParaRPr>
          </a:p>
          <a:p>
            <a:pPr algn="ctr"/>
            <a:r>
              <a:rPr lang="en-US" altLang="ja-JP" sz="2200" dirty="0">
                <a:effectLst>
                  <a:outerShdw blurRad="38100" dist="38100" dir="2700000" algn="tl">
                    <a:srgbClr val="C0C0C0"/>
                  </a:outerShdw>
                </a:effectLst>
                <a:latin typeface="Calibri" pitchFamily="34" charset="0"/>
              </a:rPr>
              <a:t>“</a:t>
            </a:r>
            <a:r>
              <a:rPr lang="ja-JP" altLang="en-US" sz="2200" dirty="0">
                <a:effectLst>
                  <a:outerShdw blurRad="38100" dist="38100" dir="2700000" algn="tl">
                    <a:srgbClr val="C0C0C0"/>
                  </a:outerShdw>
                </a:effectLst>
                <a:latin typeface="Calibri" pitchFamily="34" charset="0"/>
              </a:rPr>
              <a:t>リーダーが有する特別な性質。周囲の人から肯定的な印象　　を持たれ、忠誠心と献身　　　　を刺激する要素</a:t>
            </a:r>
            <a:r>
              <a:rPr lang="en-US" altLang="ja-JP" sz="2200" dirty="0">
                <a:effectLst>
                  <a:outerShdw blurRad="38100" dist="38100" dir="2700000" algn="tl">
                    <a:srgbClr val="C0C0C0"/>
                  </a:outerShdw>
                </a:effectLst>
                <a:latin typeface="Calibri" pitchFamily="34" charset="0"/>
              </a:rPr>
              <a:t>”</a:t>
            </a:r>
          </a:p>
        </p:txBody>
      </p:sp>
    </p:spTree>
    <p:extLst>
      <p:ext uri="{BB962C8B-B14F-4D97-AF65-F5344CB8AC3E}">
        <p14:creationId xmlns:p14="http://schemas.microsoft.com/office/powerpoint/2010/main" val="299914964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nodeType="afterGroup">
                            <p:stCondLst>
                              <p:cond delay="2500"/>
                            </p:stCondLst>
                            <p:childTnLst>
                              <p:par>
                                <p:cTn id="25" presetID="63" presetClass="path" presetSubtype="0" accel="50000" decel="50000" fill="hold" nodeType="afterEffect">
                                  <p:stCondLst>
                                    <p:cond delay="0"/>
                                  </p:stCondLst>
                                  <p:childTnLst>
                                    <p:animMotion origin="layout" path="M 1.38889E-6 4.07407E-6 L 0.25 4.07407E-6 " pathEditMode="relative" rAng="0" ptsTypes="AA">
                                      <p:cBhvr>
                                        <p:cTn id="26" dur="2000" fill="hold"/>
                                        <p:tgtEl>
                                          <p:spTgt spid="23"/>
                                        </p:tgtEl>
                                        <p:attrNameLst>
                                          <p:attrName>ppt_x</p:attrName>
                                          <p:attrName>ppt_y</p:attrName>
                                        </p:attrNameLst>
                                      </p:cBhvr>
                                      <p:rCtr x="12500" y="0"/>
                                    </p:animMotion>
                                  </p:childTnLst>
                                </p:cTn>
                              </p:par>
                              <p:par>
                                <p:cTn id="27" presetID="63" presetClass="path" presetSubtype="0" accel="50000" decel="50000" fill="hold" nodeType="withEffect">
                                  <p:stCondLst>
                                    <p:cond delay="0"/>
                                  </p:stCondLst>
                                  <p:childTnLst>
                                    <p:animMotion origin="layout" path="M 3.88889E-6 -3.33333E-6 L 0.25 -3.33333E-6 " pathEditMode="relative" rAng="0" ptsTypes="AA">
                                      <p:cBhvr>
                                        <p:cTn id="28" dur="2000" fill="hold"/>
                                        <p:tgtEl>
                                          <p:spTgt spid="24"/>
                                        </p:tgtEl>
                                        <p:attrNameLst>
                                          <p:attrName>ppt_x</p:attrName>
                                          <p:attrName>ppt_y</p:attrName>
                                        </p:attrNameLst>
                                      </p:cBhvr>
                                      <p:rCtr x="12500" y="0"/>
                                    </p:animMotion>
                                  </p:childTnLst>
                                </p:cTn>
                              </p:par>
                              <p:par>
                                <p:cTn id="29" presetID="63" presetClass="path" presetSubtype="0" accel="50000" decel="50000" fill="hold" nodeType="withEffect">
                                  <p:stCondLst>
                                    <p:cond delay="0"/>
                                  </p:stCondLst>
                                  <p:childTnLst>
                                    <p:animMotion origin="layout" path="M 2.77778E-7 -1.48148E-6 L 0.25 -1.48148E-6 " pathEditMode="relative" rAng="0" ptsTypes="AA">
                                      <p:cBhvr>
                                        <p:cTn id="30" dur="2000" fill="hold"/>
                                        <p:tgtEl>
                                          <p:spTgt spid="26"/>
                                        </p:tgtEl>
                                        <p:attrNameLst>
                                          <p:attrName>ppt_x</p:attrName>
                                          <p:attrName>ppt_y</p:attrName>
                                        </p:attrNameLst>
                                      </p:cBhvr>
                                      <p:rCtr x="12500" y="0"/>
                                    </p:animMotion>
                                  </p:childTnLst>
                                </p:cTn>
                              </p:par>
                              <p:par>
                                <p:cTn id="31" presetID="42" presetClass="path" presetSubtype="0" accel="50000" decel="50000" fill="hold" nodeType="withEffect">
                                  <p:stCondLst>
                                    <p:cond delay="0"/>
                                  </p:stCondLst>
                                  <p:childTnLst>
                                    <p:animMotion origin="layout" path="M -1.66667E-6 -1.85185E-6 L 0.2257 -0.00463 " pathEditMode="relative" rAng="0" ptsTypes="AA">
                                      <p:cBhvr>
                                        <p:cTn id="32" dur="2000" fill="hold"/>
                                        <p:tgtEl>
                                          <p:spTgt spid="2"/>
                                        </p:tgtEl>
                                        <p:attrNameLst>
                                          <p:attrName>ppt_x</p:attrName>
                                          <p:attrName>ppt_y</p:attrName>
                                        </p:attrNameLst>
                                      </p:cBhvr>
                                      <p:rCtr x="11285" y="-231"/>
                                    </p:animMotion>
                                  </p:childTnLst>
                                </p:cTn>
                              </p:par>
                              <p:par>
                                <p:cTn id="33" presetID="42" presetClass="path" presetSubtype="0" accel="50000" decel="50000" fill="hold" nodeType="withEffect">
                                  <p:stCondLst>
                                    <p:cond delay="0"/>
                                  </p:stCondLst>
                                  <p:childTnLst>
                                    <p:animMotion origin="layout" path="M 4.72222E-6 -2.59259E-6 L 0.29322 -0.00162 " pathEditMode="relative" rAng="0" ptsTypes="AA">
                                      <p:cBhvr>
                                        <p:cTn id="34" dur="2000" fill="hold"/>
                                        <p:tgtEl>
                                          <p:spTgt spid="3"/>
                                        </p:tgtEl>
                                        <p:attrNameLst>
                                          <p:attrName>ppt_x</p:attrName>
                                          <p:attrName>ppt_y</p:attrName>
                                        </p:attrNameLst>
                                      </p:cBhvr>
                                      <p:rCtr x="14653" y="-93"/>
                                    </p:animMotion>
                                  </p:childTnLst>
                                </p:cTn>
                              </p:par>
                            </p:childTnLst>
                          </p:cTn>
                        </p:par>
                        <p:par>
                          <p:cTn id="35" fill="hold">
                            <p:stCondLst>
                              <p:cond delay="4500"/>
                            </p:stCondLst>
                            <p:childTnLst>
                              <p:par>
                                <p:cTn id="36" presetID="10" presetClass="entr" presetSubtype="0"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19199" y="1450749"/>
            <a:ext cx="7271657" cy="3219450"/>
          </a:xfrm>
          <a:prstGeom prst="rect">
            <a:avLst/>
          </a:prstGeom>
          <a:noFill/>
          <a:ln>
            <a:noFill/>
          </a:ln>
        </p:spPr>
        <p:txBody>
          <a:bodyPr lIns="0" tIns="0" rIns="0" bIns="0"/>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ts val="3400"/>
              </a:spcBef>
            </a:pPr>
            <a:r>
              <a:rPr lang="en-US" altLang="ja-JP" sz="4400" dirty="0">
                <a:effectLst>
                  <a:outerShdw blurRad="38100" dist="38100" dir="2700000" algn="tl">
                    <a:srgbClr val="C0C0C0"/>
                  </a:outerShdw>
                </a:effectLst>
                <a:latin typeface="Calibri" pitchFamily="34" charset="0"/>
              </a:rPr>
              <a:t>We defined a more practical </a:t>
            </a:r>
            <a:br>
              <a:rPr lang="en-US" altLang="ja-JP" sz="4400" dirty="0">
                <a:effectLst>
                  <a:outerShdw blurRad="38100" dist="38100" dir="2700000" algn="tl">
                    <a:srgbClr val="C0C0C0"/>
                  </a:outerShdw>
                </a:effectLst>
                <a:latin typeface="Calibri" pitchFamily="34" charset="0"/>
              </a:rPr>
            </a:br>
            <a:r>
              <a:rPr lang="ja-JP" altLang="en-US" sz="4000" dirty="0">
                <a:effectLst>
                  <a:outerShdw blurRad="38100" dist="38100" dir="2700000" algn="tl">
                    <a:srgbClr val="C0C0C0"/>
                  </a:outerShdw>
                </a:effectLst>
                <a:latin typeface="Calibri" pitchFamily="34" charset="0"/>
              </a:rPr>
              <a:t>実践的な「カリスマ」を定義します。　それは・・・</a:t>
            </a:r>
            <a:endParaRPr lang="es-ES" altLang="ja-JP" sz="4000" dirty="0">
              <a:effectLst>
                <a:outerShdw blurRad="38100" dist="38100" dir="2700000" algn="tl">
                  <a:srgbClr val="C0C0C0"/>
                </a:outerShdw>
              </a:effectLst>
              <a:latin typeface="Calibri" pitchFamily="34" charset="0"/>
            </a:endParaRPr>
          </a:p>
        </p:txBody>
      </p:sp>
      <p:sp>
        <p:nvSpPr>
          <p:cNvPr id="7" name="Rectangle 6"/>
          <p:cNvSpPr/>
          <p:nvPr/>
        </p:nvSpPr>
        <p:spPr>
          <a:xfrm>
            <a:off x="1066800" y="4007077"/>
            <a:ext cx="7219950" cy="1108075"/>
          </a:xfrm>
          <a:prstGeom prst="rect">
            <a:avLst/>
          </a:prstGeom>
          <a:noFill/>
          <a:ln>
            <a:noFill/>
          </a:ln>
        </p:spPr>
        <p:txBody>
          <a:bodyPr lIns="0" tIns="0" rIns="0" bIns="0"/>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ts val="3400"/>
              </a:spcBef>
            </a:pPr>
            <a:r>
              <a:rPr lang="es-ES" altLang="ja-JP" sz="5400" i="1" dirty="0">
                <a:solidFill>
                  <a:srgbClr val="C00000"/>
                </a:solidFill>
                <a:effectLst>
                  <a:outerShdw blurRad="38100" dist="38100" dir="2700000" algn="tl">
                    <a:srgbClr val="C0C0C0"/>
                  </a:outerShdw>
                </a:effectLst>
                <a:latin typeface="Calibri" pitchFamily="34" charset="0"/>
              </a:rPr>
              <a:t>‘commercial charisma’</a:t>
            </a:r>
            <a:r>
              <a:rPr lang="ja-JP" altLang="en-US" sz="5400" i="1" dirty="0">
                <a:solidFill>
                  <a:srgbClr val="C00000"/>
                </a:solidFill>
                <a:effectLst>
                  <a:outerShdw blurRad="38100" dist="38100" dir="2700000" algn="tl">
                    <a:srgbClr val="C0C0C0"/>
                  </a:outerShdw>
                </a:effectLst>
                <a:latin typeface="Calibri" pitchFamily="34" charset="0"/>
              </a:rPr>
              <a:t>　　　</a:t>
            </a:r>
            <a:r>
              <a:rPr lang="es-ES" altLang="ja-JP" sz="5400" i="1" dirty="0">
                <a:solidFill>
                  <a:srgbClr val="C00000"/>
                </a:solidFill>
                <a:effectLst>
                  <a:outerShdw blurRad="38100" dist="38100" dir="2700000" algn="tl">
                    <a:srgbClr val="C0C0C0"/>
                  </a:outerShdw>
                </a:effectLst>
                <a:latin typeface="Calibri" pitchFamily="34" charset="0"/>
              </a:rPr>
              <a:t>…</a:t>
            </a:r>
            <a:r>
              <a:rPr lang="ja-JP" altLang="en-US" sz="5400" i="1" dirty="0">
                <a:solidFill>
                  <a:srgbClr val="C00000"/>
                </a:solidFill>
                <a:effectLst>
                  <a:outerShdw blurRad="38100" dist="38100" dir="2700000" algn="tl">
                    <a:srgbClr val="C0C0C0"/>
                  </a:outerShdw>
                </a:effectLst>
                <a:latin typeface="Calibri" pitchFamily="34" charset="0"/>
              </a:rPr>
              <a:t>ビジネス上のカリスマ</a:t>
            </a:r>
            <a:endParaRPr lang="es-ES" altLang="ja-JP" sz="5400" i="1" dirty="0">
              <a:solidFill>
                <a:srgbClr val="C00000"/>
              </a:solidFill>
              <a:effectLst>
                <a:outerShdw blurRad="38100" dist="38100" dir="2700000" algn="tl">
                  <a:srgbClr val="C0C0C0"/>
                </a:outerShdw>
              </a:effectLst>
              <a:latin typeface="Calibri"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3075" y="684213"/>
            <a:ext cx="7221538" cy="728662"/>
          </a:xfrm>
        </p:spPr>
        <p:txBody>
          <a:bodyPr rtlCol="0">
            <a:noAutofit/>
          </a:bodyPr>
          <a:lstStyle/>
          <a:p>
            <a:pPr eaLnBrk="1" fontAlgn="auto" hangingPunct="1">
              <a:spcAft>
                <a:spcPts val="0"/>
              </a:spcAft>
              <a:defRPr/>
            </a:pPr>
            <a:r>
              <a:rPr lang="es-ES" sz="3600" b="0" dirty="0" err="1">
                <a:effectLst>
                  <a:outerShdw blurRad="38100" dist="38100" dir="2700000" algn="tl">
                    <a:srgbClr val="000000">
                      <a:alpha val="43137"/>
                    </a:srgbClr>
                  </a:outerShdw>
                </a:effectLst>
              </a:rPr>
              <a:t>Leadership</a:t>
            </a:r>
            <a:r>
              <a:rPr lang="es-ES" sz="3600" b="0" dirty="0">
                <a:effectLst>
                  <a:outerShdw blurRad="38100" dist="38100" dir="2700000" algn="tl">
                    <a:srgbClr val="000000">
                      <a:alpha val="43137"/>
                    </a:srgbClr>
                  </a:outerShdw>
                </a:effectLst>
              </a:rPr>
              <a:t> </a:t>
            </a:r>
            <a:r>
              <a:rPr lang="es-ES" sz="3600" b="0" dirty="0" err="1">
                <a:effectLst>
                  <a:outerShdw blurRad="38100" dist="38100" dir="2700000" algn="tl">
                    <a:srgbClr val="000000">
                      <a:alpha val="43137"/>
                    </a:srgbClr>
                  </a:outerShdw>
                </a:effectLst>
              </a:rPr>
              <a:t>Charisma</a:t>
            </a:r>
            <a:endParaRPr lang="es-ES" sz="3600"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01675" y="1624919"/>
            <a:ext cx="8235950" cy="3344862"/>
          </a:xfrm>
        </p:spPr>
        <p:txBody>
          <a:bodyPr>
            <a:noAutofit/>
          </a:bodyPr>
          <a:lstStyle/>
          <a:p>
            <a:pPr marL="0" indent="0" algn="ctr" eaLnBrk="1" hangingPunct="1">
              <a:spcAft>
                <a:spcPts val="600"/>
              </a:spcAft>
              <a:buNone/>
            </a:pPr>
            <a:r>
              <a:rPr lang="en-US" altLang="ja-JP" sz="2800" i="1" dirty="0">
                <a:effectLst>
                  <a:outerShdw blurRad="38100" dist="38100" dir="2700000" algn="tl">
                    <a:srgbClr val="C0C0C0"/>
                  </a:outerShdw>
                </a:effectLst>
              </a:rPr>
              <a:t>“</a:t>
            </a:r>
            <a:r>
              <a:rPr lang="ja-JP" altLang="en-US" sz="2800" dirty="0">
                <a:effectLst>
                  <a:outerShdw blurRad="38100" dist="38100" dir="2700000" algn="tl">
                    <a:srgbClr val="C0C0C0"/>
                  </a:outerShdw>
                </a:effectLst>
              </a:rPr>
              <a:t>カリスマ的リーダーは、働く人が組織の目標に　　　　向かって精神的にも知的にも努力できる　　　　　　　　職場環境を創造し、維持していきます。</a:t>
            </a:r>
          </a:p>
          <a:p>
            <a:pPr marL="0" indent="0" algn="ctr" eaLnBrk="1" hangingPunct="1">
              <a:spcAft>
                <a:spcPts val="600"/>
              </a:spcAft>
              <a:buNone/>
            </a:pPr>
            <a:r>
              <a:rPr lang="ja-JP" altLang="en-US" sz="2800" dirty="0">
                <a:effectLst>
                  <a:outerShdw blurRad="38100" dist="38100" dir="2700000" algn="tl">
                    <a:srgbClr val="C0C0C0"/>
                  </a:outerShdw>
                </a:effectLst>
              </a:rPr>
              <a:t>周りの人をエネルギッシュかつポジティブ　　　　　　　にすることで、最善を尽くさせます。</a:t>
            </a:r>
          </a:p>
          <a:p>
            <a:pPr marL="0" indent="0" algn="ctr" eaLnBrk="1" hangingPunct="1">
              <a:spcAft>
                <a:spcPts val="600"/>
              </a:spcAft>
              <a:buNone/>
            </a:pPr>
            <a:r>
              <a:rPr lang="ja-JP" altLang="en-US" sz="2800" dirty="0">
                <a:effectLst>
                  <a:outerShdw blurRad="38100" dist="38100" dir="2700000" algn="tl">
                    <a:srgbClr val="C0C0C0"/>
                  </a:outerShdw>
                </a:effectLst>
              </a:rPr>
              <a:t>そのうちに、人がもっと頑張りたくなるような　　　　　　共通の目的意識を作り出し、プライベートの時間　　　までも仕事に捧げる人も出てくるほどになります。</a:t>
            </a:r>
            <a:r>
              <a:rPr lang="en-US" altLang="ja-JP" sz="2800" i="1" dirty="0">
                <a:effectLst>
                  <a:outerShdw blurRad="38100" dist="38100" dir="2700000" algn="tl">
                    <a:srgbClr val="C0C0C0"/>
                  </a:outerShdw>
                </a:effectLst>
              </a:rPr>
              <a:t>”</a:t>
            </a:r>
            <a:endParaRPr lang="ja-JP" altLang="en-US" sz="2800" i="1" dirty="0">
              <a:effectLst>
                <a:outerShdw blurRad="38100" dist="38100" dir="2700000" algn="tl">
                  <a:srgbClr val="C0C0C0"/>
                </a:outerShdw>
              </a:effectLst>
            </a:endParaRPr>
          </a:p>
        </p:txBody>
      </p:sp>
      <p:pic>
        <p:nvPicPr>
          <p:cNvPr id="24580" name="Picture 4" descr="bigstock_Around_Of_The_Leader_1383085-Ch1.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33813" y="5541963"/>
            <a:ext cx="1971675"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773488" y="6470650"/>
            <a:ext cx="5370512" cy="376238"/>
          </a:xfrm>
          <a:prstGeom prst="rect">
            <a:avLst/>
          </a:prstGeom>
        </p:spPr>
        <p:txBody>
          <a:bodyPr>
            <a:spAutoFit/>
          </a:bodyPr>
          <a:lstStyle/>
          <a:p>
            <a:pPr algn="r" fontAlgn="auto">
              <a:lnSpc>
                <a:spcPct val="150000"/>
              </a:lnSpc>
              <a:spcBef>
                <a:spcPts val="0"/>
              </a:spcBef>
              <a:spcAft>
                <a:spcPts val="0"/>
              </a:spcAft>
              <a:defRPr/>
            </a:pPr>
            <a:r>
              <a:rPr lang="en-US" sz="1400" i="1" dirty="0">
                <a:effectLst>
                  <a:outerShdw blurRad="38100" dist="38100" dir="2700000" algn="tl">
                    <a:srgbClr val="000000">
                      <a:alpha val="43137"/>
                    </a:srgbClr>
                  </a:outerShdw>
                </a:effectLst>
              </a:rPr>
              <a:t>- ‘Leadership Charisma’, Haney, Sirbasku, McCann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3075" y="684213"/>
            <a:ext cx="7221538" cy="728662"/>
          </a:xfrm>
        </p:spPr>
        <p:txBody>
          <a:bodyPr rtlCol="0">
            <a:noAutofit/>
          </a:bodyPr>
          <a:lstStyle/>
          <a:p>
            <a:pPr eaLnBrk="1" fontAlgn="auto" hangingPunct="1">
              <a:spcAft>
                <a:spcPts val="0"/>
              </a:spcAft>
              <a:defRPr/>
            </a:pPr>
            <a:r>
              <a:rPr lang="es-ES" b="0" dirty="0">
                <a:effectLst>
                  <a:outerShdw blurRad="38100" dist="38100" dir="2700000" algn="tl">
                    <a:srgbClr val="000000">
                      <a:alpha val="43137"/>
                    </a:srgbClr>
                  </a:outerShdw>
                </a:effectLst>
              </a:rPr>
              <a:t>The Research: What We Did</a:t>
            </a:r>
            <a:br>
              <a:rPr lang="es-ES" b="0" dirty="0">
                <a:effectLst>
                  <a:outerShdw blurRad="38100" dist="38100" dir="2700000" algn="tl">
                    <a:srgbClr val="000000">
                      <a:alpha val="43137"/>
                    </a:srgbClr>
                  </a:outerShdw>
                </a:effectLst>
              </a:rPr>
            </a:br>
            <a:r>
              <a:rPr lang="ja-JP" altLang="en-US" sz="3200" b="0" dirty="0">
                <a:effectLst>
                  <a:outerShdw blurRad="38100" dist="38100" dir="2700000" algn="tl">
                    <a:srgbClr val="000000">
                      <a:alpha val="43137"/>
                    </a:srgbClr>
                  </a:outerShdw>
                </a:effectLst>
              </a:rPr>
              <a:t>我々が行ったリサーチ</a:t>
            </a:r>
            <a:endParaRPr lang="es-ES" sz="3200"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156177" y="1957388"/>
            <a:ext cx="6534150" cy="3754438"/>
          </a:xfrm>
        </p:spPr>
        <p:txBody>
          <a:bodyPr>
            <a:normAutofit/>
          </a:bodyPr>
          <a:lstStyle/>
          <a:p>
            <a:pPr eaLnBrk="1" hangingPunct="1">
              <a:buClr>
                <a:srgbClr val="C00000"/>
              </a:buClr>
            </a:pPr>
            <a:r>
              <a:rPr lang="en-US" altLang="ja-JP" sz="2400" dirty="0">
                <a:effectLst>
                  <a:outerShdw blurRad="38100" dist="38100" dir="2700000" algn="tl">
                    <a:srgbClr val="C0C0C0"/>
                  </a:outerShdw>
                </a:effectLst>
              </a:rPr>
              <a:t>40,000 manager-leaders assessed    </a:t>
            </a:r>
            <a:r>
              <a:rPr lang="ja-JP" altLang="en-US" sz="2400" dirty="0">
                <a:effectLst>
                  <a:outerShdw blurRad="38100" dist="38100" dir="2700000" algn="tl">
                    <a:srgbClr val="C0C0C0"/>
                  </a:outerShdw>
                </a:effectLst>
              </a:rPr>
              <a:t>　　　　　　</a:t>
            </a:r>
            <a:r>
              <a:rPr lang="en-US" altLang="ja-JP" sz="2400" dirty="0">
                <a:effectLst>
                  <a:outerShdw blurRad="38100" dist="38100" dir="2700000" algn="tl">
                    <a:srgbClr val="C0C0C0"/>
                  </a:outerShdw>
                </a:effectLst>
              </a:rPr>
              <a:t> for their leadership charisma…</a:t>
            </a:r>
          </a:p>
          <a:p>
            <a:pPr marL="0" indent="0" eaLnBrk="1" hangingPunct="1">
              <a:buClr>
                <a:srgbClr val="C00000"/>
              </a:buClr>
              <a:buNone/>
            </a:pPr>
            <a:r>
              <a:rPr lang="ja-JP" altLang="en-US" sz="3000" dirty="0">
                <a:effectLst>
                  <a:outerShdw blurRad="38100" dist="38100" dir="2700000" algn="tl">
                    <a:srgbClr val="C0C0C0"/>
                  </a:outerShdw>
                </a:effectLst>
              </a:rPr>
              <a:t>　　</a:t>
            </a:r>
            <a:r>
              <a:rPr lang="en-US" altLang="ja-JP" sz="3000" dirty="0">
                <a:effectLst>
                  <a:outerShdw blurRad="38100" dist="38100" dir="2700000" algn="tl">
                    <a:srgbClr val="C0C0C0"/>
                  </a:outerShdw>
                </a:effectLst>
              </a:rPr>
              <a:t>4</a:t>
            </a:r>
            <a:r>
              <a:rPr lang="ja-JP" altLang="en-US" sz="3000" dirty="0">
                <a:effectLst>
                  <a:outerShdw blurRad="38100" dist="38100" dir="2700000" algn="tl">
                    <a:srgbClr val="C0C0C0"/>
                  </a:outerShdw>
                </a:effectLst>
              </a:rPr>
              <a:t>万人のマネジャーが　　　　　　　　　　</a:t>
            </a:r>
            <a:endParaRPr lang="en-US" altLang="ja-JP" sz="3000" dirty="0">
              <a:effectLst>
                <a:outerShdw blurRad="38100" dist="38100" dir="2700000" algn="tl">
                  <a:srgbClr val="C0C0C0"/>
                </a:outerShdw>
              </a:effectLst>
            </a:endParaRPr>
          </a:p>
          <a:p>
            <a:pPr marL="0" indent="0" eaLnBrk="1" hangingPunct="1">
              <a:buClr>
                <a:srgbClr val="C00000"/>
              </a:buClr>
              <a:buNone/>
            </a:pPr>
            <a:r>
              <a:rPr lang="ja-JP" altLang="en-US" sz="3000" dirty="0">
                <a:effectLst>
                  <a:outerShdw blurRad="38100" dist="38100" dir="2700000" algn="tl">
                    <a:srgbClr val="C0C0C0"/>
                  </a:outerShdw>
                </a:effectLst>
              </a:rPr>
              <a:t>　　</a:t>
            </a:r>
            <a:r>
              <a:rPr lang="en-US" altLang="ja-JP" sz="3000" dirty="0">
                <a:effectLst>
                  <a:outerShdw blurRad="38100" dist="38100" dir="2700000" algn="tl">
                    <a:srgbClr val="C0C0C0"/>
                  </a:outerShdw>
                </a:effectLst>
              </a:rPr>
              <a:t>『</a:t>
            </a:r>
            <a:r>
              <a:rPr lang="ja-JP" altLang="en-US" sz="3000" dirty="0">
                <a:effectLst>
                  <a:outerShdw blurRad="38100" dist="38100" dir="2700000" algn="tl">
                    <a:srgbClr val="C0C0C0"/>
                  </a:outerShdw>
                </a:effectLst>
              </a:rPr>
              <a:t>リーダーシップカリスマ</a:t>
            </a:r>
            <a:r>
              <a:rPr lang="en-US" altLang="ja-JP" sz="3000" dirty="0">
                <a:effectLst>
                  <a:outerShdw blurRad="38100" dist="38100" dir="2700000" algn="tl">
                    <a:srgbClr val="C0C0C0"/>
                  </a:outerShdw>
                </a:effectLst>
              </a:rPr>
              <a:t>』</a:t>
            </a:r>
            <a:r>
              <a:rPr lang="ja-JP" altLang="en-US" sz="3000" dirty="0">
                <a:effectLst>
                  <a:outerShdw blurRad="38100" dist="38100" dir="2700000" algn="tl">
                    <a:srgbClr val="C0C0C0"/>
                  </a:outerShdw>
                </a:effectLst>
              </a:rPr>
              <a:t>　　　　　　　　　　　　</a:t>
            </a:r>
            <a:endParaRPr lang="en-US" altLang="ja-JP" sz="3000" dirty="0">
              <a:effectLst>
                <a:outerShdw blurRad="38100" dist="38100" dir="2700000" algn="tl">
                  <a:srgbClr val="C0C0C0"/>
                </a:outerShdw>
              </a:effectLst>
            </a:endParaRPr>
          </a:p>
          <a:p>
            <a:pPr marL="0" indent="0" eaLnBrk="1" hangingPunct="1">
              <a:buClr>
                <a:srgbClr val="C00000"/>
              </a:buClr>
              <a:buNone/>
            </a:pPr>
            <a:r>
              <a:rPr lang="ja-JP" altLang="en-US" sz="3000" dirty="0">
                <a:effectLst>
                  <a:outerShdw blurRad="38100" dist="38100" dir="2700000" algn="tl">
                    <a:srgbClr val="C0C0C0"/>
                  </a:outerShdw>
                </a:effectLst>
              </a:rPr>
              <a:t>　　アセスメントの対象</a:t>
            </a:r>
            <a:endParaRPr lang="en-US" altLang="ja-JP" sz="3000" dirty="0">
              <a:effectLst>
                <a:outerShdw blurRad="38100" dist="38100" dir="2700000" algn="tl">
                  <a:srgbClr val="C0C0C0"/>
                </a:outerShdw>
              </a:effectLst>
            </a:endParaRPr>
          </a:p>
          <a:p>
            <a:pPr eaLnBrk="1" hangingPunct="1">
              <a:buClr>
                <a:srgbClr val="C00000"/>
              </a:buClr>
            </a:pPr>
            <a:r>
              <a:rPr lang="en-US" altLang="ja-JP" sz="2400" dirty="0">
                <a:effectLst>
                  <a:outerShdw blurRad="38100" dist="38100" dir="2700000" algn="tl">
                    <a:srgbClr val="C0C0C0"/>
                  </a:outerShdw>
                </a:effectLst>
              </a:rPr>
              <a:t>…by almost 400,000 ‘Direct Reports’</a:t>
            </a:r>
          </a:p>
          <a:p>
            <a:pPr marL="0" indent="0" eaLnBrk="1" hangingPunct="1">
              <a:buClr>
                <a:srgbClr val="C00000"/>
              </a:buClr>
              <a:buNone/>
            </a:pPr>
            <a:r>
              <a:rPr lang="ja-JP" altLang="en-US" sz="3000" dirty="0">
                <a:effectLst>
                  <a:outerShdw blurRad="38100" dist="38100" dir="2700000" algn="tl">
                    <a:srgbClr val="C0C0C0"/>
                  </a:outerShdw>
                </a:effectLst>
              </a:rPr>
              <a:t>　　回答した「部下」は</a:t>
            </a:r>
            <a:r>
              <a:rPr lang="en-US" altLang="ja-JP" sz="3000" dirty="0">
                <a:effectLst>
                  <a:outerShdw blurRad="38100" dist="38100" dir="2700000" algn="tl">
                    <a:srgbClr val="C0C0C0"/>
                  </a:outerShdw>
                </a:effectLst>
              </a:rPr>
              <a:t>40</a:t>
            </a:r>
            <a:r>
              <a:rPr lang="ja-JP" altLang="en-US" sz="3000" dirty="0">
                <a:effectLst>
                  <a:outerShdw blurRad="38100" dist="38100" dir="2700000" algn="tl">
                    <a:srgbClr val="C0C0C0"/>
                  </a:outerShdw>
                </a:effectLst>
              </a:rPr>
              <a:t>万人</a:t>
            </a:r>
            <a:endParaRPr lang="es-ES" altLang="ja-JP" sz="3000" dirty="0">
              <a:effectLst>
                <a:outerShdw blurRad="38100" dist="38100" dir="2700000" algn="tl">
                  <a:srgbClr val="C0C0C0"/>
                </a:outerShdw>
              </a:effectLst>
            </a:endParaRPr>
          </a:p>
        </p:txBody>
      </p:sp>
      <p:pic>
        <p:nvPicPr>
          <p:cNvPr id="5" name="Picture 2" descr="C:\Users\disfrazdetigre\Desktop\Untitled-1.png"/>
          <p:cNvPicPr>
            <a:picLocks noChangeAspect="1" noChangeArrowheads="1"/>
          </p:cNvPicPr>
          <p:nvPr/>
        </p:nvPicPr>
        <p:blipFill>
          <a:blip r:embed="rId3"/>
          <a:srcRect/>
          <a:stretch>
            <a:fillRect/>
          </a:stretch>
        </p:blipFill>
        <p:spPr bwMode="auto">
          <a:xfrm>
            <a:off x="733425" y="1957388"/>
            <a:ext cx="2298700" cy="3889375"/>
          </a:xfrm>
          <a:prstGeom prst="rect">
            <a:avLst/>
          </a:prstGeom>
          <a:noFill/>
          <a:effectLst>
            <a:outerShdw blurRad="50800" dist="38100" dir="5400000" algn="t" rotWithShape="0">
              <a:prstClr val="black">
                <a:alpha val="40000"/>
              </a:prstClr>
            </a:outerShdw>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3075" y="684213"/>
            <a:ext cx="7221538" cy="728662"/>
          </a:xfrm>
        </p:spPr>
        <p:txBody>
          <a:bodyPr rtlCol="0">
            <a:noAutofit/>
          </a:bodyPr>
          <a:lstStyle/>
          <a:p>
            <a:pPr eaLnBrk="1" fontAlgn="auto" hangingPunct="1">
              <a:spcAft>
                <a:spcPts val="0"/>
              </a:spcAft>
              <a:defRPr/>
            </a:pPr>
            <a:r>
              <a:rPr lang="es-ES" b="0" dirty="0">
                <a:effectLst>
                  <a:outerShdw blurRad="38100" dist="38100" dir="2700000" algn="tl">
                    <a:srgbClr val="000000">
                      <a:alpha val="43137"/>
                    </a:srgbClr>
                  </a:outerShdw>
                </a:effectLst>
              </a:rPr>
              <a:t>The Research: What We Found</a:t>
            </a:r>
            <a:br>
              <a:rPr lang="es-ES" sz="4000" b="0" dirty="0">
                <a:effectLst>
                  <a:outerShdw blurRad="38100" dist="38100" dir="2700000" algn="tl">
                    <a:srgbClr val="000000">
                      <a:alpha val="43137"/>
                    </a:srgbClr>
                  </a:outerShdw>
                </a:effectLst>
              </a:rPr>
            </a:br>
            <a:r>
              <a:rPr lang="ja-JP" altLang="en-US" sz="3200" b="0" dirty="0">
                <a:effectLst>
                  <a:outerShdw blurRad="38100" dist="38100" dir="2700000" algn="tl">
                    <a:srgbClr val="000000">
                      <a:alpha val="43137"/>
                    </a:srgbClr>
                  </a:outerShdw>
                </a:effectLst>
              </a:rPr>
              <a:t>リサーチにより発見したこと</a:t>
            </a:r>
            <a:endParaRPr lang="es-ES" sz="3200" b="0" dirty="0">
              <a:effectLst>
                <a:outerShdw blurRad="38100" dist="38100" dir="2700000" algn="tl">
                  <a:srgbClr val="000000">
                    <a:alpha val="43137"/>
                  </a:srgbClr>
                </a:outerShdw>
              </a:effectLst>
            </a:endParaRPr>
          </a:p>
        </p:txBody>
      </p:sp>
      <p:sp>
        <p:nvSpPr>
          <p:cNvPr id="4" name="Content Placeholder 2"/>
          <p:cNvSpPr txBox="1">
            <a:spLocks/>
          </p:cNvSpPr>
          <p:nvPr/>
        </p:nvSpPr>
        <p:spPr>
          <a:xfrm>
            <a:off x="3025095" y="2050597"/>
            <a:ext cx="6302375" cy="3754438"/>
          </a:xfrm>
          <a:prstGeom prst="rect">
            <a:avLst/>
          </a:prstGeom>
        </p:spPr>
        <p:txBody>
          <a:bodyPr>
            <a:normAutofit/>
          </a:bodyPr>
          <a:lstStyle>
            <a:lvl1pPr marL="342900" indent="-342900" eaLnBrk="0" hangingPunct="0">
              <a:spcBef>
                <a:spcPct val="20000"/>
              </a:spcBef>
              <a:buClr>
                <a:srgbClr val="009CDB"/>
              </a:buClr>
              <a:buFont typeface="Arial" pitchFamily="34" charset="0"/>
              <a:buChar char="•"/>
              <a:defRPr sz="2000">
                <a:solidFill>
                  <a:schemeClr val="tx1"/>
                </a:solidFill>
                <a:latin typeface="Calibri" pitchFamily="34" charset="0"/>
              </a:defRPr>
            </a:lvl1pPr>
            <a:lvl2pPr marL="742950" indent="-285750" eaLnBrk="0" hangingPunct="0">
              <a:spcBef>
                <a:spcPct val="20000"/>
              </a:spcBef>
              <a:buClr>
                <a:srgbClr val="009CDB"/>
              </a:buClr>
              <a:buFont typeface="Arial" pitchFamily="34" charset="0"/>
              <a:buChar char="–"/>
              <a:defRPr>
                <a:solidFill>
                  <a:srgbClr val="009CDB"/>
                </a:solidFill>
                <a:latin typeface="Calibri" pitchFamily="34" charset="0"/>
              </a:defRPr>
            </a:lvl2pPr>
            <a:lvl3pPr marL="1143000" indent="-228600" eaLnBrk="0" hangingPunct="0">
              <a:spcBef>
                <a:spcPct val="20000"/>
              </a:spcBef>
              <a:buClr>
                <a:srgbClr val="7F7F7F"/>
              </a:buClr>
              <a:buFont typeface="Arial" pitchFamily="34" charset="0"/>
              <a:buChar char="•"/>
              <a:defRPr sz="1600">
                <a:solidFill>
                  <a:srgbClr val="595959"/>
                </a:solidFill>
                <a:latin typeface="Calibri" pitchFamily="34" charset="0"/>
              </a:defRPr>
            </a:lvl3pPr>
            <a:lvl4pPr marL="1600200" indent="-228600" eaLnBrk="0" hangingPunct="0">
              <a:spcBef>
                <a:spcPct val="20000"/>
              </a:spcBef>
              <a:buClr>
                <a:srgbClr val="7F7F7F"/>
              </a:buClr>
              <a:buFont typeface="Arial" pitchFamily="34" charset="0"/>
              <a:buChar char="–"/>
              <a:defRPr sz="1400">
                <a:solidFill>
                  <a:srgbClr val="595959"/>
                </a:solidFill>
                <a:latin typeface="Calibri" pitchFamily="34" charset="0"/>
              </a:defRPr>
            </a:lvl4pPr>
            <a:lvl5pPr marL="2057400" indent="-228600" eaLnBrk="0" hangingPunct="0">
              <a:spcBef>
                <a:spcPct val="20000"/>
              </a:spcBef>
              <a:buClr>
                <a:srgbClr val="7F7F7F"/>
              </a:buClr>
              <a:buFont typeface="Arial" pitchFamily="34" charset="0"/>
              <a:buChar char="»"/>
              <a:defRPr sz="1400">
                <a:solidFill>
                  <a:srgbClr val="595959"/>
                </a:solidFill>
                <a:latin typeface="Calibri" pitchFamily="34" charset="0"/>
              </a:defRPr>
            </a:lvl5pPr>
            <a:lvl6pPr marL="25146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6pPr>
            <a:lvl7pPr marL="29718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7pPr>
            <a:lvl8pPr marL="34290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8pPr>
            <a:lvl9pPr marL="38862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9pPr>
          </a:lstStyle>
          <a:p>
            <a:pPr eaLnBrk="1" hangingPunct="1">
              <a:buClr>
                <a:srgbClr val="C00000"/>
              </a:buClr>
            </a:pPr>
            <a:r>
              <a:rPr lang="en-US" altLang="ja-JP" sz="2400" dirty="0">
                <a:effectLst>
                  <a:outerShdw blurRad="38100" dist="38100" dir="2700000" algn="tl">
                    <a:srgbClr val="C0C0C0"/>
                  </a:outerShdw>
                </a:effectLst>
              </a:rPr>
              <a:t>It ALL comes down to behavior!</a:t>
            </a:r>
            <a:br>
              <a:rPr lang="en-US" altLang="ja-JP" sz="2400" dirty="0">
                <a:effectLst>
                  <a:outerShdw blurRad="38100" dist="38100" dir="2700000" algn="tl">
                    <a:srgbClr val="C0C0C0"/>
                  </a:outerShdw>
                </a:effectLst>
              </a:rPr>
            </a:br>
            <a:r>
              <a:rPr lang="ja-JP" altLang="en-US" sz="3200" dirty="0">
                <a:effectLst>
                  <a:outerShdw blurRad="38100" dist="38100" dir="2700000" algn="tl">
                    <a:srgbClr val="C0C0C0"/>
                  </a:outerShdw>
                </a:effectLst>
              </a:rPr>
              <a:t>すべてを行動にまで落とし込む</a:t>
            </a:r>
            <a:endParaRPr lang="en-US" altLang="ja-JP" sz="3200" dirty="0">
              <a:effectLst>
                <a:outerShdw blurRad="38100" dist="38100" dir="2700000" algn="tl">
                  <a:srgbClr val="C0C0C0"/>
                </a:outerShdw>
              </a:effectLst>
            </a:endParaRPr>
          </a:p>
          <a:p>
            <a:pPr eaLnBrk="1" hangingPunct="1">
              <a:buClr>
                <a:srgbClr val="C00000"/>
              </a:buClr>
            </a:pPr>
            <a:endParaRPr lang="en-US" altLang="ja-JP" sz="3200" dirty="0">
              <a:effectLst>
                <a:outerShdw blurRad="38100" dist="38100" dir="2700000" algn="tl">
                  <a:srgbClr val="C0C0C0"/>
                </a:outerShdw>
              </a:effectLst>
            </a:endParaRPr>
          </a:p>
          <a:p>
            <a:pPr eaLnBrk="1" hangingPunct="1">
              <a:buClr>
                <a:srgbClr val="C00000"/>
              </a:buClr>
            </a:pPr>
            <a:r>
              <a:rPr lang="en-US" altLang="ja-JP" sz="2400" dirty="0">
                <a:effectLst>
                  <a:outerShdw blurRad="38100" dist="38100" dir="2700000" algn="tl">
                    <a:srgbClr val="C0C0C0"/>
                  </a:outerShdw>
                </a:effectLst>
              </a:rPr>
              <a:t>ANYONE can learn to be a charismatic leader</a:t>
            </a:r>
            <a:r>
              <a:rPr lang="ja-JP" altLang="en-US" sz="3200" dirty="0">
                <a:effectLst>
                  <a:outerShdw blurRad="38100" dist="38100" dir="2700000" algn="tl">
                    <a:srgbClr val="C0C0C0"/>
                  </a:outerShdw>
                </a:effectLst>
              </a:rPr>
              <a:t>学ぶことで誰でもカリスマ的　　　　　リーダーになれる</a:t>
            </a:r>
            <a:endParaRPr lang="en-US" altLang="ja-JP" sz="3200" dirty="0">
              <a:effectLst>
                <a:outerShdw blurRad="38100" dist="38100" dir="2700000" algn="tl">
                  <a:srgbClr val="C0C0C0"/>
                </a:outerShdw>
              </a:effectLst>
            </a:endParaRPr>
          </a:p>
        </p:txBody>
      </p:sp>
      <p:pic>
        <p:nvPicPr>
          <p:cNvPr id="5" name="Picture 2" descr="C:\Users\disfrazdetigre\Desktop\Untitled-1.png"/>
          <p:cNvPicPr>
            <a:picLocks noChangeAspect="1" noChangeArrowheads="1"/>
          </p:cNvPicPr>
          <p:nvPr/>
        </p:nvPicPr>
        <p:blipFill>
          <a:blip r:embed="rId3"/>
          <a:srcRect/>
          <a:stretch>
            <a:fillRect/>
          </a:stretch>
        </p:blipFill>
        <p:spPr bwMode="auto">
          <a:xfrm>
            <a:off x="566511" y="1859871"/>
            <a:ext cx="2298700" cy="3889375"/>
          </a:xfrm>
          <a:prstGeom prst="rect">
            <a:avLst/>
          </a:prstGeom>
          <a:noFill/>
          <a:effectLst>
            <a:outerShdw blurRad="50800" dist="38100" dir="5400000" algn="t" rotWithShape="0">
              <a:prstClr val="black">
                <a:alpha val="40000"/>
              </a:prst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133600"/>
            <a:ext cx="9144000" cy="3046988"/>
          </a:xfrm>
          <a:prstGeom prst="rect">
            <a:avLst/>
          </a:prstGeom>
          <a:noFill/>
        </p:spPr>
        <p:txBody>
          <a:bodyPr>
            <a:spAutoFit/>
          </a:bodyPr>
          <a:lstStyle/>
          <a:p>
            <a:pPr algn="ctr" fontAlgn="auto">
              <a:spcBef>
                <a:spcPts val="0"/>
              </a:spcBef>
              <a:spcAft>
                <a:spcPts val="0"/>
              </a:spcAft>
              <a:defRPr/>
            </a:pPr>
            <a:r>
              <a:rPr lang="en-US" sz="4800" dirty="0">
                <a:solidFill>
                  <a:srgbClr val="C00000"/>
                </a:solidFill>
                <a:effectLst>
                  <a:outerShdw blurRad="38100" dist="38100" dir="2700000" algn="tl">
                    <a:srgbClr val="000000">
                      <a:alpha val="43137"/>
                    </a:srgbClr>
                  </a:outerShdw>
                </a:effectLst>
                <a:latin typeface="+mn-lt"/>
                <a:cs typeface="+mn-cs"/>
              </a:rPr>
              <a:t>No one </a:t>
            </a:r>
          </a:p>
          <a:p>
            <a:pPr algn="ctr" fontAlgn="auto">
              <a:spcBef>
                <a:spcPts val="0"/>
              </a:spcBef>
              <a:spcAft>
                <a:spcPts val="0"/>
              </a:spcAft>
              <a:defRPr/>
            </a:pPr>
            <a:r>
              <a:rPr lang="en-US" sz="4800" dirty="0">
                <a:solidFill>
                  <a:srgbClr val="C00000"/>
                </a:solidFill>
                <a:effectLst>
                  <a:outerShdw blurRad="38100" dist="38100" dir="2700000" algn="tl">
                    <a:srgbClr val="000000">
                      <a:alpha val="43137"/>
                    </a:srgbClr>
                  </a:outerShdw>
                </a:effectLst>
                <a:latin typeface="+mn-lt"/>
                <a:cs typeface="+mn-cs"/>
              </a:rPr>
              <a:t>has charisma</a:t>
            </a:r>
          </a:p>
          <a:p>
            <a:pPr algn="ctr" fontAlgn="auto">
              <a:spcBef>
                <a:spcPts val="0"/>
              </a:spcBef>
              <a:spcAft>
                <a:spcPts val="0"/>
              </a:spcAft>
              <a:defRPr/>
            </a:pPr>
            <a:r>
              <a:rPr lang="ja-JP" altLang="en-US" sz="900" dirty="0">
                <a:solidFill>
                  <a:srgbClr val="C00000"/>
                </a:solidFill>
                <a:effectLst>
                  <a:outerShdw blurRad="38100" dist="38100" dir="2700000" algn="tl">
                    <a:srgbClr val="000000">
                      <a:alpha val="43137"/>
                    </a:srgbClr>
                  </a:outerShdw>
                </a:effectLst>
                <a:latin typeface="+mn-lt"/>
                <a:cs typeface="+mn-cs"/>
              </a:rPr>
              <a:t>　　</a:t>
            </a:r>
            <a:r>
              <a:rPr lang="ja-JP" altLang="en-US" sz="4800" dirty="0">
                <a:solidFill>
                  <a:srgbClr val="C00000"/>
                </a:solidFill>
                <a:effectLst>
                  <a:outerShdw blurRad="38100" dist="38100" dir="2700000" algn="tl">
                    <a:srgbClr val="000000">
                      <a:alpha val="43137"/>
                    </a:srgbClr>
                  </a:outerShdw>
                </a:effectLst>
                <a:latin typeface="+mn-lt"/>
                <a:cs typeface="+mn-cs"/>
              </a:rPr>
              <a:t>　　　　　　　　　　　</a:t>
            </a:r>
            <a:br>
              <a:rPr lang="en-US" sz="7200" dirty="0">
                <a:solidFill>
                  <a:srgbClr val="C00000"/>
                </a:solidFill>
                <a:effectLst>
                  <a:outerShdw blurRad="38100" dist="38100" dir="2700000" algn="tl">
                    <a:srgbClr val="000000">
                      <a:alpha val="43137"/>
                    </a:srgbClr>
                  </a:outerShdw>
                </a:effectLst>
                <a:latin typeface="+mn-lt"/>
                <a:cs typeface="+mn-cs"/>
              </a:rPr>
            </a:br>
            <a:r>
              <a:rPr lang="ja-JP" altLang="en-US" sz="4800" dirty="0">
                <a:solidFill>
                  <a:srgbClr val="C00000"/>
                </a:solidFill>
                <a:effectLst>
                  <a:outerShdw blurRad="38100" dist="38100" dir="2700000" algn="tl">
                    <a:srgbClr val="000000">
                      <a:alpha val="43137"/>
                    </a:srgbClr>
                  </a:outerShdw>
                </a:effectLst>
                <a:latin typeface="+mn-lt"/>
                <a:cs typeface="+mn-cs"/>
              </a:rPr>
              <a:t>生まれつきのカリスマはいない</a:t>
            </a:r>
            <a:endParaRPr lang="en-US" sz="4800" dirty="0">
              <a:solidFill>
                <a:srgbClr val="C00000"/>
              </a:solidFill>
              <a:effectLst>
                <a:outerShdw blurRad="38100" dist="38100" dir="2700000" algn="tl">
                  <a:srgbClr val="000000">
                    <a:alpha val="43137"/>
                  </a:srgbClr>
                </a:outerShdw>
              </a:effectLst>
              <a:latin typeface="+mn-lt"/>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1714047" y="742270"/>
            <a:ext cx="7221538" cy="728662"/>
          </a:xfrm>
        </p:spPr>
        <p:txBody>
          <a:bodyPr/>
          <a:lstStyle/>
          <a:p>
            <a:pPr eaLnBrk="1" hangingPunct="1"/>
            <a:r>
              <a:rPr lang="en-US" altLang="ja-JP" sz="3600" b="0" dirty="0">
                <a:effectLst>
                  <a:outerShdw blurRad="38100" dist="38100" dir="2700000" algn="tl">
                    <a:srgbClr val="C0C0C0"/>
                  </a:outerShdw>
                </a:effectLst>
              </a:rPr>
              <a:t>Leadership Charisma: </a:t>
            </a:r>
            <a:br>
              <a:rPr lang="en-US" altLang="ja-JP" sz="3600" b="0" dirty="0">
                <a:effectLst>
                  <a:outerShdw blurRad="38100" dist="38100" dir="2700000" algn="tl">
                    <a:srgbClr val="C0C0C0"/>
                  </a:outerShdw>
                </a:effectLst>
              </a:rPr>
            </a:br>
            <a:r>
              <a:rPr lang="en-US" altLang="ja-JP" sz="4000" b="0" dirty="0">
                <a:effectLst>
                  <a:outerShdw blurRad="38100" dist="38100" dir="2700000" algn="tl">
                    <a:srgbClr val="C0C0C0"/>
                  </a:outerShdw>
                </a:effectLst>
              </a:rPr>
              <a:t>2</a:t>
            </a:r>
            <a:r>
              <a:rPr lang="ja-JP" altLang="en-US" sz="4000" b="0" dirty="0" err="1">
                <a:effectLst>
                  <a:outerShdw blurRad="38100" dist="38100" dir="2700000" algn="tl">
                    <a:srgbClr val="C0C0C0"/>
                  </a:outerShdw>
                </a:effectLst>
              </a:rPr>
              <a:t>つの</a:t>
            </a:r>
            <a:r>
              <a:rPr lang="ja-JP" altLang="en-US" sz="4000" b="0" dirty="0">
                <a:effectLst>
                  <a:outerShdw blurRad="38100" dist="38100" dir="2700000" algn="tl">
                    <a:srgbClr val="C0C0C0"/>
                  </a:outerShdw>
                </a:effectLst>
              </a:rPr>
              <a:t>原則</a:t>
            </a:r>
            <a:endParaRPr lang="es-ES" altLang="ja-JP" sz="4000" b="0" dirty="0">
              <a:effectLst>
                <a:outerShdw blurRad="38100" dist="38100" dir="2700000" algn="tl">
                  <a:srgbClr val="C0C0C0"/>
                </a:outerShdw>
              </a:effectLst>
            </a:endParaRPr>
          </a:p>
        </p:txBody>
      </p:sp>
      <p:sp>
        <p:nvSpPr>
          <p:cNvPr id="3" name="Content Placeholder 2"/>
          <p:cNvSpPr>
            <a:spLocks noGrp="1"/>
          </p:cNvSpPr>
          <p:nvPr>
            <p:ph idx="1"/>
          </p:nvPr>
        </p:nvSpPr>
        <p:spPr>
          <a:xfrm>
            <a:off x="900113" y="2136775"/>
            <a:ext cx="8085137" cy="4425950"/>
          </a:xfrm>
        </p:spPr>
        <p:txBody>
          <a:bodyPr rtlCol="0">
            <a:normAutofit/>
          </a:bodyPr>
          <a:lstStyle/>
          <a:p>
            <a:pPr marL="457200" indent="-457200" eaLnBrk="1" fontAlgn="auto" hangingPunct="1">
              <a:spcAft>
                <a:spcPts val="0"/>
              </a:spcAft>
              <a:buClr>
                <a:srgbClr val="C00000"/>
              </a:buClr>
              <a:defRPr/>
            </a:pPr>
            <a:r>
              <a:rPr lang="es-ES" sz="4000" dirty="0">
                <a:effectLst>
                  <a:outerShdw blurRad="38100" dist="38100" dir="2700000" algn="tl">
                    <a:srgbClr val="000000">
                      <a:alpha val="43137"/>
                    </a:srgbClr>
                  </a:outerShdw>
                </a:effectLst>
              </a:rPr>
              <a:t>WIIFM</a:t>
            </a:r>
            <a:r>
              <a:rPr lang="ja-JP" altLang="en-US" sz="4000" dirty="0">
                <a:effectLst>
                  <a:outerShdw blurRad="38100" dist="38100" dir="2700000" algn="tl">
                    <a:srgbClr val="000000">
                      <a:alpha val="43137"/>
                    </a:srgbClr>
                  </a:outerShdw>
                </a:effectLst>
              </a:rPr>
              <a:t>　</a:t>
            </a:r>
            <a:endParaRPr lang="en-US" altLang="ja-JP" sz="4000" dirty="0">
              <a:effectLst>
                <a:outerShdw blurRad="38100" dist="38100" dir="2700000" algn="tl">
                  <a:srgbClr val="000000">
                    <a:alpha val="43137"/>
                  </a:srgbClr>
                </a:outerShdw>
              </a:effectLst>
            </a:endParaRPr>
          </a:p>
          <a:p>
            <a:pPr marL="457200" indent="-457200" eaLnBrk="1" fontAlgn="auto" hangingPunct="1">
              <a:spcAft>
                <a:spcPts val="0"/>
              </a:spcAft>
              <a:buClr>
                <a:srgbClr val="C00000"/>
              </a:buClr>
              <a:defRPr/>
            </a:pPr>
            <a:r>
              <a:rPr lang="es-ES" sz="4000" dirty="0">
                <a:effectLst>
                  <a:outerShdw blurRad="38100" dist="38100" dir="2700000" algn="tl">
                    <a:srgbClr val="000000">
                      <a:alpha val="43137"/>
                    </a:srgbClr>
                  </a:outerShdw>
                </a:effectLst>
              </a:rPr>
              <a:t>The Charismatic Equation</a:t>
            </a:r>
            <a:r>
              <a:rPr lang="ja-JP" altLang="en-US" sz="4000" dirty="0">
                <a:effectLst>
                  <a:outerShdw blurRad="38100" dist="38100" dir="2700000" algn="tl">
                    <a:srgbClr val="000000">
                      <a:alpha val="43137"/>
                    </a:srgbClr>
                  </a:outerShdw>
                </a:effectLst>
              </a:rPr>
              <a:t>　　　　　　カリスマ方程式</a:t>
            </a:r>
            <a:endParaRPr lang="es-ES" sz="4000" dirty="0">
              <a:effectLst>
                <a:outerShdw blurRad="38100" dist="38100" dir="2700000" algn="tl">
                  <a:srgbClr val="000000">
                    <a:alpha val="43137"/>
                  </a:srgbClr>
                </a:outerShdw>
              </a:effectLs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descr="iStock_000011493942Small-Hand.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2346325"/>
            <a:ext cx="8839200"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Grp="1" noChangeArrowheads="1"/>
          </p:cNvSpPr>
          <p:nvPr>
            <p:ph type="title" idx="4294967295"/>
          </p:nvPr>
        </p:nvSpPr>
        <p:spPr>
          <a:xfrm>
            <a:off x="3270313" y="911419"/>
            <a:ext cx="3238387" cy="1723549"/>
          </a:xfrm>
        </p:spPr>
        <p:txBody>
          <a:bodyPr wrap="none" rtlCol="0">
            <a:spAutoFit/>
          </a:bodyPr>
          <a:lstStyle/>
          <a:p>
            <a:pPr algn="ctr" eaLnBrk="1" fontAlgn="auto" hangingPunct="1">
              <a:spcAft>
                <a:spcPts val="0"/>
              </a:spcAft>
              <a:defRPr/>
            </a:pPr>
            <a:r>
              <a:rPr lang="en-US" sz="8800" b="0" dirty="0">
                <a:effectLst>
                  <a:outerShdw blurRad="38100" dist="38100" dir="2700000" algn="tl">
                    <a:srgbClr val="000000">
                      <a:alpha val="43137"/>
                    </a:srgbClr>
                  </a:outerShdw>
                </a:effectLst>
              </a:rPr>
              <a:t>WIIFM</a:t>
            </a:r>
            <a:br>
              <a:rPr lang="en-US" sz="8800" b="0" dirty="0">
                <a:effectLst>
                  <a:outerShdw blurRad="38100" dist="38100" dir="2700000" algn="tl">
                    <a:srgbClr val="000000">
                      <a:alpha val="43137"/>
                    </a:srgbClr>
                  </a:outerShdw>
                </a:effectLst>
              </a:rPr>
            </a:br>
            <a:r>
              <a:rPr lang="en-US" sz="1800" b="0" dirty="0">
                <a:effectLst>
                  <a:outerShdw blurRad="38100" dist="38100" dir="2700000" algn="tl">
                    <a:srgbClr val="000000">
                      <a:alpha val="43137"/>
                    </a:srgbClr>
                  </a:outerShdw>
                </a:effectLst>
              </a:rPr>
              <a:t>What’s in it for me?</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3075" y="684213"/>
            <a:ext cx="7221538" cy="728662"/>
          </a:xfrm>
        </p:spPr>
        <p:txBody>
          <a:bodyPr>
            <a:noAutofit/>
          </a:bodyPr>
          <a:lstStyle/>
          <a:p>
            <a:pPr eaLnBrk="1" hangingPunct="1"/>
            <a:r>
              <a:rPr lang="es-ES" altLang="ja-JP" sz="3600" b="0" dirty="0">
                <a:effectLst>
                  <a:outerShdw blurRad="38100" dist="38100" dir="2700000" algn="tl">
                    <a:srgbClr val="C0C0C0"/>
                  </a:outerShdw>
                </a:effectLst>
              </a:rPr>
              <a:t>The ‘Charismatic Equation’</a:t>
            </a:r>
            <a:br>
              <a:rPr lang="es-ES" altLang="ja-JP" sz="3600" b="0" dirty="0">
                <a:effectLst>
                  <a:outerShdw blurRad="38100" dist="38100" dir="2700000" algn="tl">
                    <a:srgbClr val="C0C0C0"/>
                  </a:outerShdw>
                </a:effectLst>
              </a:rPr>
            </a:br>
            <a:r>
              <a:rPr lang="ja-JP" altLang="en-US" sz="3600" b="0" dirty="0">
                <a:effectLst>
                  <a:outerShdw blurRad="38100" dist="38100" dir="2700000" algn="tl">
                    <a:srgbClr val="C0C0C0"/>
                  </a:outerShdw>
                </a:effectLst>
              </a:rPr>
              <a:t>カリスマ方程式</a:t>
            </a:r>
            <a:endParaRPr lang="es-ES" altLang="ja-JP" sz="3600" b="0" dirty="0">
              <a:effectLst>
                <a:outerShdw blurRad="38100" dist="38100" dir="2700000" algn="tl">
                  <a:srgbClr val="C0C0C0"/>
                </a:outerShdw>
              </a:effectLst>
            </a:endParaRPr>
          </a:p>
        </p:txBody>
      </p:sp>
      <p:sp>
        <p:nvSpPr>
          <p:cNvPr id="3" name="Content Placeholder 2"/>
          <p:cNvSpPr>
            <a:spLocks noGrp="1"/>
          </p:cNvSpPr>
          <p:nvPr>
            <p:ph idx="1"/>
          </p:nvPr>
        </p:nvSpPr>
        <p:spPr>
          <a:xfrm>
            <a:off x="1702481" y="2106159"/>
            <a:ext cx="7281862" cy="3414712"/>
          </a:xfrm>
        </p:spPr>
        <p:txBody>
          <a:bodyPr>
            <a:normAutofit fontScale="85000" lnSpcReduction="10000"/>
          </a:bodyPr>
          <a:lstStyle/>
          <a:p>
            <a:pPr marL="0" indent="0" algn="ctr" eaLnBrk="1" hangingPunct="1">
              <a:buFont typeface="Arial" pitchFamily="34" charset="0"/>
              <a:buNone/>
            </a:pPr>
            <a:r>
              <a:rPr lang="en-US" altLang="ja-JP" sz="3600" dirty="0">
                <a:effectLst>
                  <a:outerShdw blurRad="38100" dist="38100" dir="2700000" algn="tl">
                    <a:srgbClr val="C0C0C0"/>
                  </a:outerShdw>
                </a:effectLst>
              </a:rPr>
              <a:t>‘</a:t>
            </a:r>
            <a:r>
              <a:rPr lang="en-US" altLang="ja-JP" sz="2800" dirty="0">
                <a:effectLst>
                  <a:outerShdw blurRad="38100" dist="38100" dir="2700000" algn="tl">
                    <a:srgbClr val="C0C0C0"/>
                  </a:outerShdw>
                </a:effectLst>
              </a:rPr>
              <a:t>The extent to which you are perceived as being charismatic is directly proportional to the extent </a:t>
            </a:r>
            <a:r>
              <a:rPr lang="ja-JP" altLang="en-US" sz="2800" dirty="0">
                <a:effectLst>
                  <a:outerShdw blurRad="38100" dist="38100" dir="2700000" algn="tl">
                    <a:srgbClr val="C0C0C0"/>
                  </a:outerShdw>
                </a:effectLst>
              </a:rPr>
              <a:t>　　　　</a:t>
            </a:r>
            <a:r>
              <a:rPr lang="en-US" altLang="ja-JP" sz="2800" dirty="0">
                <a:effectLst>
                  <a:outerShdw blurRad="38100" dist="38100" dir="2700000" algn="tl">
                    <a:srgbClr val="C0C0C0"/>
                  </a:outerShdw>
                </a:effectLst>
              </a:rPr>
              <a:t>to which people either feel or fare better after </a:t>
            </a:r>
            <a:r>
              <a:rPr lang="ja-JP" altLang="en-US" sz="2800" dirty="0">
                <a:effectLst>
                  <a:outerShdw blurRad="38100" dist="38100" dir="2700000" algn="tl">
                    <a:srgbClr val="C0C0C0"/>
                  </a:outerShdw>
                </a:effectLst>
              </a:rPr>
              <a:t>　　　　　　　</a:t>
            </a:r>
            <a:r>
              <a:rPr lang="en-US" altLang="ja-JP" sz="2800" dirty="0">
                <a:effectLst>
                  <a:outerShdw blurRad="38100" dist="38100" dir="2700000" algn="tl">
                    <a:srgbClr val="C0C0C0"/>
                  </a:outerShdw>
                </a:effectLst>
              </a:rPr>
              <a:t>each interaction with you</a:t>
            </a:r>
            <a:r>
              <a:rPr lang="en-US" altLang="ja-JP" sz="3600" dirty="0">
                <a:effectLst>
                  <a:outerShdw blurRad="38100" dist="38100" dir="2700000" algn="tl">
                    <a:srgbClr val="C0C0C0"/>
                  </a:outerShdw>
                </a:effectLst>
              </a:rPr>
              <a:t>’.</a:t>
            </a:r>
          </a:p>
          <a:p>
            <a:pPr marL="0" indent="0" algn="ctr" eaLnBrk="1" hangingPunct="1">
              <a:buFont typeface="Arial" pitchFamily="34" charset="0"/>
              <a:buNone/>
            </a:pPr>
            <a:br>
              <a:rPr lang="en-US" altLang="ja-JP" sz="3600" dirty="0">
                <a:effectLst>
                  <a:outerShdw blurRad="38100" dist="38100" dir="2700000" algn="tl">
                    <a:srgbClr val="C0C0C0"/>
                  </a:outerShdw>
                </a:effectLst>
              </a:rPr>
            </a:br>
            <a:r>
              <a:rPr lang="ja-JP" altLang="en-US" sz="3600" dirty="0">
                <a:effectLst>
                  <a:outerShdw blurRad="38100" dist="38100" dir="2700000" algn="tl">
                    <a:srgbClr val="C0C0C0"/>
                  </a:outerShdw>
                </a:effectLst>
              </a:rPr>
              <a:t>自分自身のカリスマ性の受け取り方は、　周りの人の受け取り方と比例している。　　交流があればあるほど、その傾向は強まる。</a:t>
            </a:r>
            <a:endParaRPr lang="en-US" altLang="ja-JP" sz="3600" dirty="0">
              <a:effectLst>
                <a:outerShdw blurRad="38100" dist="38100" dir="2700000" algn="tl">
                  <a:srgbClr val="C0C0C0"/>
                </a:outerShdw>
              </a:effectLst>
            </a:endParaRPr>
          </a:p>
          <a:p>
            <a:pPr marL="0" indent="0" algn="ctr" eaLnBrk="1" hangingPunct="1">
              <a:buFont typeface="Arial" pitchFamily="34" charset="0"/>
              <a:buNone/>
            </a:pPr>
            <a:endParaRPr lang="es-ES" altLang="ja-JP" sz="2800" dirty="0">
              <a:effectLst>
                <a:outerShdw blurRad="38100" dist="38100" dir="2700000" algn="tl">
                  <a:srgbClr val="C0C0C0"/>
                </a:outerShdw>
              </a:effectLst>
            </a:endParaRPr>
          </a:p>
        </p:txBody>
      </p:sp>
      <p:pic>
        <p:nvPicPr>
          <p:cNvPr id="30724" name="Picture 5" descr="iStock_000004240403XSmall-Magnet.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7338" y="2984954"/>
            <a:ext cx="168592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773488" y="6470650"/>
            <a:ext cx="5370512" cy="376238"/>
          </a:xfrm>
          <a:prstGeom prst="rect">
            <a:avLst/>
          </a:prstGeom>
        </p:spPr>
        <p:txBody>
          <a:bodyPr>
            <a:spAutoFit/>
          </a:bodyPr>
          <a:lstStyle/>
          <a:p>
            <a:pPr algn="r" fontAlgn="auto">
              <a:lnSpc>
                <a:spcPct val="150000"/>
              </a:lnSpc>
              <a:spcBef>
                <a:spcPts val="0"/>
              </a:spcBef>
              <a:spcAft>
                <a:spcPts val="0"/>
              </a:spcAft>
              <a:defRPr/>
            </a:pPr>
            <a:r>
              <a:rPr lang="en-US" sz="1400" i="1" dirty="0">
                <a:effectLst>
                  <a:outerShdw blurRad="38100" dist="38100" dir="2700000" algn="tl">
                    <a:srgbClr val="000000">
                      <a:alpha val="43137"/>
                    </a:srgbClr>
                  </a:outerShdw>
                </a:effectLst>
              </a:rPr>
              <a:t>- ‘Leadership Charisma’, Haney, Sirbasku, McCann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33" name="Picture 5" descr="bb3 Cover - final front"/>
          <p:cNvPicPr>
            <a:picLocks noChangeAspect="1" noChangeArrowheads="1"/>
          </p:cNvPicPr>
          <p:nvPr/>
        </p:nvPicPr>
        <p:blipFill>
          <a:blip r:embed="rId3"/>
          <a:srcRect r="32094"/>
          <a:stretch>
            <a:fillRect/>
          </a:stretch>
        </p:blipFill>
        <p:spPr bwMode="auto">
          <a:xfrm>
            <a:off x="98425" y="55563"/>
            <a:ext cx="1939925" cy="2743200"/>
          </a:xfrm>
          <a:prstGeom prst="rect">
            <a:avLst/>
          </a:prstGeom>
          <a:ln>
            <a:noFill/>
          </a:ln>
          <a:effectLst>
            <a:outerShdw blurRad="292100" dist="139700" dir="2700000" algn="tl" rotWithShape="0">
              <a:srgbClr val="333333">
                <a:alpha val="65000"/>
              </a:srgbClr>
            </a:outerShdw>
          </a:effectLst>
        </p:spPr>
      </p:pic>
      <p:sp>
        <p:nvSpPr>
          <p:cNvPr id="406534" name="Rectangle 6"/>
          <p:cNvSpPr>
            <a:spLocks noChangeArrowheads="1"/>
          </p:cNvSpPr>
          <p:nvPr/>
        </p:nvSpPr>
        <p:spPr bwMode="auto">
          <a:xfrm>
            <a:off x="2852738" y="0"/>
            <a:ext cx="6411912" cy="990600"/>
          </a:xfrm>
          <a:prstGeom prst="rect">
            <a:avLst/>
          </a:prstGeom>
          <a:noFill/>
          <a:ln w="9525">
            <a:noFill/>
            <a:miter lim="800000"/>
            <a:headEnd/>
            <a:tailEnd/>
          </a:ln>
          <a:effectLst/>
        </p:spPr>
        <p:txBody>
          <a:bodyPr anchor="ctr"/>
          <a:lstStyle/>
          <a:p>
            <a:pPr fontAlgn="auto">
              <a:spcBef>
                <a:spcPts val="0"/>
              </a:spcBef>
              <a:spcAft>
                <a:spcPts val="0"/>
              </a:spcAft>
              <a:defRPr/>
            </a:pPr>
            <a:r>
              <a:rPr lang="en-US" sz="6600" dirty="0">
                <a:solidFill>
                  <a:srgbClr val="FF0000"/>
                </a:solidFill>
                <a:effectLst>
                  <a:outerShdw blurRad="38100" dist="38100" dir="2700000" algn="tl">
                    <a:srgbClr val="000000">
                      <a:alpha val="43137"/>
                    </a:srgbClr>
                  </a:outerShdw>
                </a:effectLst>
                <a:latin typeface="+mn-lt"/>
                <a:cs typeface="+mn-cs"/>
              </a:rPr>
              <a:t> </a:t>
            </a:r>
            <a:r>
              <a:rPr lang="en-US" sz="4000" dirty="0">
                <a:solidFill>
                  <a:srgbClr val="C00000"/>
                </a:solidFill>
                <a:effectLst>
                  <a:outerShdw blurRad="38100" dist="38100" dir="2700000" algn="tl">
                    <a:srgbClr val="000000">
                      <a:alpha val="43137"/>
                    </a:srgbClr>
                  </a:outerShdw>
                </a:effectLst>
                <a:latin typeface="+mj-lt"/>
                <a:ea typeface="+mj-ea"/>
                <a:cs typeface="+mj-cs"/>
              </a:rPr>
              <a:t>Deiric McCann</a:t>
            </a:r>
          </a:p>
        </p:txBody>
      </p:sp>
      <p:sp>
        <p:nvSpPr>
          <p:cNvPr id="406535" name="Rectangle 7"/>
          <p:cNvSpPr>
            <a:spLocks noChangeArrowheads="1"/>
          </p:cNvSpPr>
          <p:nvPr/>
        </p:nvSpPr>
        <p:spPr bwMode="auto">
          <a:xfrm>
            <a:off x="190500" y="5748338"/>
            <a:ext cx="6553200" cy="533400"/>
          </a:xfrm>
          <a:prstGeom prst="rect">
            <a:avLst/>
          </a:prstGeom>
          <a:noFill/>
          <a:ln w="9525">
            <a:noFill/>
            <a:miter lim="800000"/>
            <a:headEnd/>
            <a:tailEnd/>
          </a:ln>
          <a:effectLst/>
        </p:spPr>
        <p:txBody>
          <a:bodyPr/>
          <a:lstStyle>
            <a:lvl1pPr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20000"/>
              </a:spcBef>
            </a:pPr>
            <a:r>
              <a:rPr lang="en-US" altLang="ja-JP" sz="2400" dirty="0">
                <a:effectLst>
                  <a:outerShdw blurRad="38100" dist="38100" dir="2700000" algn="tl">
                    <a:srgbClr val="C0C0C0"/>
                  </a:outerShdw>
                </a:effectLst>
                <a:latin typeface="Calibri" pitchFamily="34" charset="0"/>
              </a:rPr>
              <a:t>Executive Vice President </a:t>
            </a:r>
          </a:p>
          <a:p>
            <a:pPr eaLnBrk="1" hangingPunct="1">
              <a:spcBef>
                <a:spcPct val="20000"/>
              </a:spcBef>
            </a:pPr>
            <a:r>
              <a:rPr lang="en-GB" altLang="ja-JP" sz="2400" dirty="0">
                <a:effectLst>
                  <a:outerShdw blurRad="38100" dist="38100" dir="2700000" algn="tl">
                    <a:srgbClr val="C0C0C0"/>
                  </a:outerShdw>
                </a:effectLst>
                <a:latin typeface="Calibri" pitchFamily="34" charset="0"/>
              </a:rPr>
              <a:t>-  </a:t>
            </a:r>
            <a:r>
              <a:rPr lang="ja-JP" altLang="en-US" sz="2400" dirty="0">
                <a:effectLst>
                  <a:outerShdw blurRad="38100" dist="38100" dir="2700000" algn="tl">
                    <a:srgbClr val="C0C0C0"/>
                  </a:outerShdw>
                </a:effectLst>
                <a:latin typeface="Calibri" pitchFamily="34" charset="0"/>
              </a:rPr>
              <a:t>国際部門</a:t>
            </a:r>
            <a:endParaRPr lang="en-US" altLang="ja-JP" sz="2400" dirty="0">
              <a:effectLst>
                <a:outerShdw blurRad="38100" dist="38100" dir="2700000" algn="tl">
                  <a:srgbClr val="C0C0C0"/>
                </a:outerShdw>
              </a:effectLst>
              <a:latin typeface="Calibri" pitchFamily="34" charset="0"/>
            </a:endParaRPr>
          </a:p>
        </p:txBody>
      </p:sp>
      <p:sp>
        <p:nvSpPr>
          <p:cNvPr id="406536" name="Text Box 8"/>
          <p:cNvSpPr txBox="1">
            <a:spLocks noChangeArrowheads="1"/>
          </p:cNvSpPr>
          <p:nvPr/>
        </p:nvSpPr>
        <p:spPr bwMode="auto">
          <a:xfrm>
            <a:off x="3649980" y="1179176"/>
            <a:ext cx="5456714" cy="954107"/>
          </a:xfrm>
          <a:prstGeom prst="rect">
            <a:avLst/>
          </a:prstGeom>
          <a:noFill/>
          <a:ln w="9525">
            <a:noFill/>
            <a:miter lim="800000"/>
            <a:headEnd/>
            <a:tailEnd/>
          </a:ln>
          <a:effectLst/>
        </p:spPr>
        <p:txBody>
          <a:bodyPr wrap="square">
            <a:spAutoFit/>
          </a:bodyPr>
          <a:lstStyle/>
          <a:p>
            <a:pPr algn="ctr" fontAlgn="auto">
              <a:spcBef>
                <a:spcPts val="0"/>
              </a:spcBef>
              <a:spcAft>
                <a:spcPts val="0"/>
              </a:spcAft>
              <a:defRPr/>
            </a:pPr>
            <a:r>
              <a:rPr lang="ja-JP" altLang="en-US" sz="2800" dirty="0">
                <a:effectLst>
                  <a:outerShdw blurRad="38100" dist="38100" dir="2700000" algn="tl">
                    <a:srgbClr val="000000">
                      <a:alpha val="43137"/>
                    </a:srgbClr>
                  </a:outerShdw>
                </a:effectLst>
                <a:latin typeface="+mj-lt"/>
                <a:ea typeface="+mj-ea"/>
                <a:cs typeface="+mj-cs"/>
              </a:rPr>
              <a:t>ビジネス書籍の</a:t>
            </a:r>
            <a:endParaRPr lang="en-US" altLang="ja-JP" sz="2800" dirty="0">
              <a:effectLst>
                <a:outerShdw blurRad="38100" dist="38100" dir="2700000" algn="tl">
                  <a:srgbClr val="000000">
                    <a:alpha val="43137"/>
                  </a:srgbClr>
                </a:outerShdw>
              </a:effectLst>
              <a:latin typeface="+mj-lt"/>
              <a:ea typeface="+mj-ea"/>
              <a:cs typeface="+mj-cs"/>
            </a:endParaRPr>
          </a:p>
          <a:p>
            <a:pPr algn="ctr" fontAlgn="auto">
              <a:spcBef>
                <a:spcPts val="0"/>
              </a:spcBef>
              <a:spcAft>
                <a:spcPts val="0"/>
              </a:spcAft>
              <a:defRPr/>
            </a:pPr>
            <a:r>
              <a:rPr lang="ja-JP" altLang="en-US" sz="2800" dirty="0">
                <a:effectLst>
                  <a:outerShdw blurRad="38100" dist="38100" dir="2700000" algn="tl">
                    <a:srgbClr val="000000">
                      <a:alpha val="43137"/>
                    </a:srgbClr>
                  </a:outerShdw>
                </a:effectLst>
                <a:latin typeface="+mj-lt"/>
                <a:ea typeface="+mj-ea"/>
                <a:cs typeface="+mj-cs"/>
              </a:rPr>
              <a:t>ベストセラー</a:t>
            </a:r>
            <a:r>
              <a:rPr lang="en-US" altLang="ja-JP" sz="2800" dirty="0">
                <a:effectLst>
                  <a:outerShdw blurRad="38100" dist="38100" dir="2700000" algn="tl">
                    <a:srgbClr val="000000">
                      <a:alpha val="43137"/>
                    </a:srgbClr>
                  </a:outerShdw>
                </a:effectLst>
                <a:latin typeface="+mj-lt"/>
                <a:ea typeface="+mj-ea"/>
                <a:cs typeface="+mj-cs"/>
              </a:rPr>
              <a:t>5</a:t>
            </a:r>
            <a:r>
              <a:rPr lang="ja-JP" altLang="en-US" sz="2800" dirty="0">
                <a:effectLst>
                  <a:outerShdw blurRad="38100" dist="38100" dir="2700000" algn="tl">
                    <a:srgbClr val="000000">
                      <a:alpha val="43137"/>
                    </a:srgbClr>
                  </a:outerShdw>
                </a:effectLst>
                <a:latin typeface="+mj-lt"/>
                <a:ea typeface="+mj-ea"/>
                <a:cs typeface="+mj-cs"/>
              </a:rPr>
              <a:t>冊出版</a:t>
            </a:r>
            <a:endParaRPr lang="en-GB" sz="2800" dirty="0">
              <a:effectLst>
                <a:outerShdw blurRad="38100" dist="38100" dir="2700000" algn="tl">
                  <a:srgbClr val="000000">
                    <a:alpha val="43137"/>
                  </a:srgbClr>
                </a:outerShdw>
              </a:effectLst>
              <a:latin typeface="+mj-lt"/>
              <a:ea typeface="+mj-ea"/>
              <a:cs typeface="+mj-cs"/>
            </a:endParaRPr>
          </a:p>
        </p:txBody>
      </p:sp>
      <p:sp>
        <p:nvSpPr>
          <p:cNvPr id="406537" name="Text Box 9"/>
          <p:cNvSpPr txBox="1">
            <a:spLocks noChangeArrowheads="1"/>
          </p:cNvSpPr>
          <p:nvPr/>
        </p:nvSpPr>
        <p:spPr bwMode="auto">
          <a:xfrm>
            <a:off x="6059170" y="2280920"/>
            <a:ext cx="2956259" cy="892552"/>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tLang="ja-JP" sz="2800" dirty="0">
                <a:effectLst>
                  <a:outerShdw blurRad="38100" dist="38100" dir="2700000" algn="tl">
                    <a:srgbClr val="C0C0C0"/>
                  </a:outerShdw>
                </a:effectLst>
                <a:latin typeface="Calibri" pitchFamily="34" charset="0"/>
              </a:rPr>
              <a:t> </a:t>
            </a:r>
            <a:r>
              <a:rPr lang="ja-JP" altLang="en-US" sz="2400" dirty="0">
                <a:effectLst>
                  <a:outerShdw blurRad="38100" dist="38100" dir="2700000" algn="tl">
                    <a:srgbClr val="C0C0C0"/>
                  </a:outerShdw>
                </a:effectLst>
                <a:latin typeface="Calibri" pitchFamily="34" charset="0"/>
              </a:rPr>
              <a:t>マネジメントに関する</a:t>
            </a:r>
            <a:endParaRPr lang="en-US" altLang="ja-JP" sz="2400" dirty="0">
              <a:effectLst>
                <a:outerShdw blurRad="38100" dist="38100" dir="2700000" algn="tl">
                  <a:srgbClr val="C0C0C0"/>
                </a:outerShdw>
              </a:effectLst>
              <a:latin typeface="Calibri" pitchFamily="34" charset="0"/>
            </a:endParaRPr>
          </a:p>
          <a:p>
            <a:pPr eaLnBrk="1" hangingPunct="1"/>
            <a:r>
              <a:rPr lang="en-US" altLang="ja-JP" sz="2400" dirty="0">
                <a:effectLst>
                  <a:outerShdw blurRad="38100" dist="38100" dir="2700000" algn="tl">
                    <a:srgbClr val="C0C0C0"/>
                  </a:outerShdw>
                </a:effectLst>
                <a:latin typeface="Calibri" pitchFamily="34" charset="0"/>
              </a:rPr>
              <a:t>1000</a:t>
            </a:r>
            <a:r>
              <a:rPr lang="ja-JP" altLang="en-US" sz="2400" dirty="0">
                <a:effectLst>
                  <a:outerShdw blurRad="38100" dist="38100" dir="2700000" algn="tl">
                    <a:srgbClr val="C0C0C0"/>
                  </a:outerShdw>
                </a:effectLst>
                <a:latin typeface="Calibri" pitchFamily="34" charset="0"/>
              </a:rPr>
              <a:t>以上の記事執筆</a:t>
            </a:r>
            <a:endParaRPr lang="en-IE" altLang="ja-JP" sz="2400" dirty="0">
              <a:effectLst>
                <a:outerShdw blurRad="38100" dist="38100" dir="2700000" algn="tl">
                  <a:srgbClr val="C0C0C0"/>
                </a:outerShdw>
              </a:effectLst>
              <a:latin typeface="Calibri" pitchFamily="34" charset="0"/>
            </a:endParaRPr>
          </a:p>
        </p:txBody>
      </p:sp>
      <p:pic>
        <p:nvPicPr>
          <p:cNvPr id="406532" name="Picture 4" descr="Continuum"/>
          <p:cNvPicPr>
            <a:picLocks noChangeAspect="1" noChangeArrowheads="1"/>
          </p:cNvPicPr>
          <p:nvPr/>
        </p:nvPicPr>
        <p:blipFill>
          <a:blip r:embed="rId4"/>
          <a:srcRect/>
          <a:stretch>
            <a:fillRect/>
          </a:stretch>
        </p:blipFill>
        <p:spPr bwMode="auto">
          <a:xfrm>
            <a:off x="1241425" y="1122363"/>
            <a:ext cx="1898650" cy="2667000"/>
          </a:xfrm>
          <a:prstGeom prst="rect">
            <a:avLst/>
          </a:prstGeom>
          <a:ln>
            <a:noFill/>
          </a:ln>
          <a:effectLst>
            <a:outerShdw blurRad="292100" dist="139700" dir="2700000" algn="tl" rotWithShape="0">
              <a:srgbClr val="333333">
                <a:alpha val="65000"/>
              </a:srgbClr>
            </a:outerShdw>
          </a:effectLst>
        </p:spPr>
      </p:pic>
      <p:pic>
        <p:nvPicPr>
          <p:cNvPr id="406531" name="Picture 3" descr="WBP"/>
          <p:cNvPicPr>
            <a:picLocks noChangeAspect="1" noChangeArrowheads="1"/>
          </p:cNvPicPr>
          <p:nvPr/>
        </p:nvPicPr>
        <p:blipFill>
          <a:blip r:embed="rId5"/>
          <a:srcRect/>
          <a:stretch>
            <a:fillRect/>
          </a:stretch>
        </p:blipFill>
        <p:spPr bwMode="auto">
          <a:xfrm>
            <a:off x="2689225" y="2341563"/>
            <a:ext cx="1792288" cy="2514600"/>
          </a:xfrm>
          <a:prstGeom prst="rect">
            <a:avLst/>
          </a:prstGeom>
          <a:ln>
            <a:noFill/>
          </a:ln>
          <a:effectLst>
            <a:outerShdw blurRad="292100" dist="139700" dir="2700000" algn="tl" rotWithShape="0">
              <a:srgbClr val="333333">
                <a:alpha val="65000"/>
              </a:srgbClr>
            </a:outerShdw>
          </a:effectLst>
        </p:spPr>
      </p:pic>
      <p:pic>
        <p:nvPicPr>
          <p:cNvPr id="406530" name="Picture 2" descr="40swib cover"/>
          <p:cNvPicPr>
            <a:picLocks noChangeAspect="1" noChangeArrowheads="1"/>
          </p:cNvPicPr>
          <p:nvPr/>
        </p:nvPicPr>
        <p:blipFill>
          <a:blip r:embed="rId6"/>
          <a:srcRect l="24763" t="24286" r="2747"/>
          <a:stretch>
            <a:fillRect/>
          </a:stretch>
        </p:blipFill>
        <p:spPr bwMode="auto">
          <a:xfrm>
            <a:off x="3984625" y="2874963"/>
            <a:ext cx="1854200" cy="2667000"/>
          </a:xfrm>
          <a:prstGeom prst="rect">
            <a:avLst/>
          </a:prstGeom>
          <a:ln>
            <a:noFill/>
          </a:ln>
          <a:effectLst>
            <a:outerShdw blurRad="292100" dist="139700" dir="2700000" algn="tl" rotWithShape="0">
              <a:srgbClr val="333333">
                <a:alpha val="65000"/>
              </a:srgbClr>
            </a:outerShdw>
          </a:effectLst>
        </p:spPr>
      </p:pic>
      <p:pic>
        <p:nvPicPr>
          <p:cNvPr id="13" name="Picture 12" descr="FA_WinningBusinessProposal_OK2rev.jpg"/>
          <p:cNvPicPr>
            <a:picLocks noChangeAspect="1"/>
          </p:cNvPicPr>
          <p:nvPr/>
        </p:nvPicPr>
        <p:blipFill>
          <a:blip r:embed="rId7"/>
          <a:srcRect l="50000" t="6619" r="20000" b="6619"/>
          <a:stretch>
            <a:fillRect/>
          </a:stretch>
        </p:blipFill>
        <p:spPr>
          <a:xfrm>
            <a:off x="5203825" y="3408363"/>
            <a:ext cx="1828800" cy="2819400"/>
          </a:xfrm>
          <a:prstGeom prst="rect">
            <a:avLst/>
          </a:prstGeom>
          <a:ln>
            <a:noFill/>
          </a:ln>
          <a:effectLst>
            <a:outerShdw blurRad="292100" dist="139700" dir="2700000" algn="tl" rotWithShape="0">
              <a:srgbClr val="333333">
                <a:alpha val="65000"/>
              </a:srgbClr>
            </a:outerShdw>
          </a:effectLst>
        </p:spPr>
      </p:pic>
      <p:pic>
        <p:nvPicPr>
          <p:cNvPr id="12" name="Picture 11" descr="Book Cover Scan.jpg"/>
          <p:cNvPicPr>
            <a:picLocks noChangeAspect="1"/>
          </p:cNvPicPr>
          <p:nvPr/>
        </p:nvPicPr>
        <p:blipFill>
          <a:blip r:embed="rId8"/>
          <a:stretch>
            <a:fillRect/>
          </a:stretch>
        </p:blipFill>
        <p:spPr>
          <a:xfrm>
            <a:off x="6727825" y="3941763"/>
            <a:ext cx="1905000" cy="2728912"/>
          </a:xfrm>
          <a:prstGeom prst="rect">
            <a:avLst/>
          </a:prstGeom>
          <a:ln>
            <a:noFill/>
          </a:ln>
          <a:effectLst>
            <a:outerShdw blurRad="292100" dist="139700" dir="2700000" algn="tl" rotWithShape="0">
              <a:srgbClr val="333333">
                <a:alpha val="65000"/>
              </a:srgbClr>
            </a:outerShdw>
          </a:effectLst>
        </p:spPr>
      </p:pic>
      <p:pic>
        <p:nvPicPr>
          <p:cNvPr id="15" name="Picture 14" descr="PImagine_clr-R.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93700" y="4841875"/>
            <a:ext cx="2151063"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6534"/>
                                        </p:tgtEl>
                                        <p:attrNameLst>
                                          <p:attrName>style.visibility</p:attrName>
                                        </p:attrNameLst>
                                      </p:cBhvr>
                                      <p:to>
                                        <p:strVal val="visible"/>
                                      </p:to>
                                    </p:set>
                                    <p:animEffect transition="in" filter="fade">
                                      <p:cBhvr>
                                        <p:cTn id="7" dur="1000"/>
                                        <p:tgtEl>
                                          <p:spTgt spid="406534"/>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406533"/>
                                        </p:tgtEl>
                                        <p:attrNameLst>
                                          <p:attrName>style.visibility</p:attrName>
                                        </p:attrNameLst>
                                      </p:cBhvr>
                                      <p:to>
                                        <p:strVal val="visible"/>
                                      </p:to>
                                    </p:set>
                                    <p:animEffect transition="in" filter="fade">
                                      <p:cBhvr>
                                        <p:cTn id="11" dur="500"/>
                                        <p:tgtEl>
                                          <p:spTgt spid="406533"/>
                                        </p:tgtEl>
                                      </p:cBhvr>
                                    </p:animEffect>
                                  </p:childTnLst>
                                </p:cTn>
                              </p:par>
                            </p:childTnLst>
                          </p:cTn>
                        </p:par>
                        <p:par>
                          <p:cTn id="12" fill="hold" nodeType="afterGroup">
                            <p:stCondLst>
                              <p:cond delay="1500"/>
                            </p:stCondLst>
                            <p:childTnLst>
                              <p:par>
                                <p:cTn id="13" presetID="10" presetClass="entr" presetSubtype="0" fill="hold" nodeType="afterEffect">
                                  <p:stCondLst>
                                    <p:cond delay="0"/>
                                  </p:stCondLst>
                                  <p:childTnLst>
                                    <p:set>
                                      <p:cBhvr>
                                        <p:cTn id="14" dur="1" fill="hold">
                                          <p:stCondLst>
                                            <p:cond delay="0"/>
                                          </p:stCondLst>
                                        </p:cTn>
                                        <p:tgtEl>
                                          <p:spTgt spid="406532"/>
                                        </p:tgtEl>
                                        <p:attrNameLst>
                                          <p:attrName>style.visibility</p:attrName>
                                        </p:attrNameLst>
                                      </p:cBhvr>
                                      <p:to>
                                        <p:strVal val="visible"/>
                                      </p:to>
                                    </p:set>
                                    <p:animEffect transition="in" filter="fade">
                                      <p:cBhvr>
                                        <p:cTn id="15" dur="500"/>
                                        <p:tgtEl>
                                          <p:spTgt spid="406532"/>
                                        </p:tgtEl>
                                      </p:cBhvr>
                                    </p:animEffect>
                                  </p:childTnLst>
                                </p:cTn>
                              </p:par>
                            </p:childTnLst>
                          </p:cTn>
                        </p:par>
                        <p:par>
                          <p:cTn id="16" fill="hold" nodeType="afterGroup">
                            <p:stCondLst>
                              <p:cond delay="2000"/>
                            </p:stCondLst>
                            <p:childTnLst>
                              <p:par>
                                <p:cTn id="17" presetID="10" presetClass="entr" presetSubtype="0" fill="hold" nodeType="afterEffect">
                                  <p:stCondLst>
                                    <p:cond delay="0"/>
                                  </p:stCondLst>
                                  <p:childTnLst>
                                    <p:set>
                                      <p:cBhvr>
                                        <p:cTn id="18" dur="1" fill="hold">
                                          <p:stCondLst>
                                            <p:cond delay="0"/>
                                          </p:stCondLst>
                                        </p:cTn>
                                        <p:tgtEl>
                                          <p:spTgt spid="406531"/>
                                        </p:tgtEl>
                                        <p:attrNameLst>
                                          <p:attrName>style.visibility</p:attrName>
                                        </p:attrNameLst>
                                      </p:cBhvr>
                                      <p:to>
                                        <p:strVal val="visible"/>
                                      </p:to>
                                    </p:set>
                                    <p:animEffect transition="in" filter="fade">
                                      <p:cBhvr>
                                        <p:cTn id="19" dur="500"/>
                                        <p:tgtEl>
                                          <p:spTgt spid="406531"/>
                                        </p:tgtEl>
                                      </p:cBhvr>
                                    </p:animEffect>
                                  </p:childTnLst>
                                </p:cTn>
                              </p:par>
                            </p:childTnLst>
                          </p:cTn>
                        </p:par>
                        <p:par>
                          <p:cTn id="20" fill="hold" nodeType="afterGroup">
                            <p:stCondLst>
                              <p:cond delay="2500"/>
                            </p:stCondLst>
                            <p:childTnLst>
                              <p:par>
                                <p:cTn id="21" presetID="10" presetClass="entr" presetSubtype="0" fill="hold" nodeType="afterEffect">
                                  <p:stCondLst>
                                    <p:cond delay="0"/>
                                  </p:stCondLst>
                                  <p:childTnLst>
                                    <p:set>
                                      <p:cBhvr>
                                        <p:cTn id="22" dur="1" fill="hold">
                                          <p:stCondLst>
                                            <p:cond delay="0"/>
                                          </p:stCondLst>
                                        </p:cTn>
                                        <p:tgtEl>
                                          <p:spTgt spid="406530"/>
                                        </p:tgtEl>
                                        <p:attrNameLst>
                                          <p:attrName>style.visibility</p:attrName>
                                        </p:attrNameLst>
                                      </p:cBhvr>
                                      <p:to>
                                        <p:strVal val="visible"/>
                                      </p:to>
                                    </p:set>
                                    <p:animEffect transition="in" filter="fade">
                                      <p:cBhvr>
                                        <p:cTn id="23" dur="500"/>
                                        <p:tgtEl>
                                          <p:spTgt spid="406530"/>
                                        </p:tgtEl>
                                      </p:cBhvr>
                                    </p:animEffect>
                                  </p:childTnLst>
                                </p:cTn>
                              </p:par>
                            </p:childTnLst>
                          </p:cTn>
                        </p:par>
                        <p:par>
                          <p:cTn id="24" fill="hold" nodeType="afterGroup">
                            <p:stCondLst>
                              <p:cond delay="3000"/>
                            </p:stCondLst>
                            <p:childTnLst>
                              <p:par>
                                <p:cTn id="25" presetID="10"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nodeType="afterGroup">
                            <p:stCondLst>
                              <p:cond delay="35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nodeType="afterGroup">
                            <p:stCondLst>
                              <p:cond delay="4000"/>
                            </p:stCondLst>
                            <p:childTnLst>
                              <p:par>
                                <p:cTn id="33" presetID="9" presetClass="entr" presetSubtype="0" fill="hold" grpId="0" nodeType="afterEffect">
                                  <p:stCondLst>
                                    <p:cond delay="0"/>
                                  </p:stCondLst>
                                  <p:childTnLst>
                                    <p:set>
                                      <p:cBhvr>
                                        <p:cTn id="34" dur="1" fill="hold">
                                          <p:stCondLst>
                                            <p:cond delay="0"/>
                                          </p:stCondLst>
                                        </p:cTn>
                                        <p:tgtEl>
                                          <p:spTgt spid="406536"/>
                                        </p:tgtEl>
                                        <p:attrNameLst>
                                          <p:attrName>style.visibility</p:attrName>
                                        </p:attrNameLst>
                                      </p:cBhvr>
                                      <p:to>
                                        <p:strVal val="visible"/>
                                      </p:to>
                                    </p:set>
                                    <p:animEffect transition="in" filter="dissolve">
                                      <p:cBhvr>
                                        <p:cTn id="35" dur="500"/>
                                        <p:tgtEl>
                                          <p:spTgt spid="406536"/>
                                        </p:tgtEl>
                                      </p:cBhvr>
                                    </p:animEffect>
                                  </p:childTnLst>
                                </p:cTn>
                              </p:par>
                            </p:childTnLst>
                          </p:cTn>
                        </p:par>
                        <p:par>
                          <p:cTn id="36" fill="hold" nodeType="afterGroup">
                            <p:stCondLst>
                              <p:cond delay="4500"/>
                            </p:stCondLst>
                            <p:childTnLst>
                              <p:par>
                                <p:cTn id="37" presetID="9" presetClass="entr" presetSubtype="0" fill="hold" grpId="0" nodeType="afterEffect">
                                  <p:stCondLst>
                                    <p:cond delay="0"/>
                                  </p:stCondLst>
                                  <p:childTnLst>
                                    <p:set>
                                      <p:cBhvr>
                                        <p:cTn id="38" dur="1" fill="hold">
                                          <p:stCondLst>
                                            <p:cond delay="0"/>
                                          </p:stCondLst>
                                        </p:cTn>
                                        <p:tgtEl>
                                          <p:spTgt spid="406537"/>
                                        </p:tgtEl>
                                        <p:attrNameLst>
                                          <p:attrName>style.visibility</p:attrName>
                                        </p:attrNameLst>
                                      </p:cBhvr>
                                      <p:to>
                                        <p:strVal val="visible"/>
                                      </p:to>
                                    </p:set>
                                    <p:animEffect transition="in" filter="dissolve">
                                      <p:cBhvr>
                                        <p:cTn id="39" dur="500"/>
                                        <p:tgtEl>
                                          <p:spTgt spid="406537"/>
                                        </p:tgtEl>
                                      </p:cBhvr>
                                    </p:animEffect>
                                  </p:childTnLst>
                                </p:cTn>
                              </p:par>
                            </p:childTnLst>
                          </p:cTn>
                        </p:par>
                        <p:par>
                          <p:cTn id="40" fill="hold" nodeType="afterGroup">
                            <p:stCondLst>
                              <p:cond delay="5000"/>
                            </p:stCondLst>
                            <p:childTnLst>
                              <p:par>
                                <p:cTn id="41" presetID="10" presetClass="entr" presetSubtype="0"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par>
                          <p:cTn id="44" fill="hold" nodeType="afterGroup">
                            <p:stCondLst>
                              <p:cond delay="5500"/>
                            </p:stCondLst>
                            <p:childTnLst>
                              <p:par>
                                <p:cTn id="45" presetID="9" presetClass="entr" presetSubtype="0" fill="hold" nodeType="afterEffect">
                                  <p:stCondLst>
                                    <p:cond delay="0"/>
                                  </p:stCondLst>
                                  <p:childTnLst>
                                    <p:set>
                                      <p:cBhvr>
                                        <p:cTn id="46" dur="1" fill="hold">
                                          <p:stCondLst>
                                            <p:cond delay="0"/>
                                          </p:stCondLst>
                                        </p:cTn>
                                        <p:tgtEl>
                                          <p:spTgt spid="406535">
                                            <p:txEl>
                                              <p:pRg st="0" end="0"/>
                                            </p:txEl>
                                          </p:spTgt>
                                        </p:tgtEl>
                                        <p:attrNameLst>
                                          <p:attrName>style.visibility</p:attrName>
                                        </p:attrNameLst>
                                      </p:cBhvr>
                                      <p:to>
                                        <p:strVal val="visible"/>
                                      </p:to>
                                    </p:set>
                                    <p:animEffect transition="in" filter="dissolve">
                                      <p:cBhvr>
                                        <p:cTn id="47" dur="500"/>
                                        <p:tgtEl>
                                          <p:spTgt spid="406535">
                                            <p:txEl>
                                              <p:pRg st="0" end="0"/>
                                            </p:txEl>
                                          </p:spTgt>
                                        </p:tgtEl>
                                      </p:cBhvr>
                                    </p:animEffect>
                                  </p:childTnLst>
                                </p:cTn>
                              </p:par>
                            </p:childTnLst>
                          </p:cTn>
                        </p:par>
                        <p:par>
                          <p:cTn id="48" fill="hold" nodeType="afterGroup">
                            <p:stCondLst>
                              <p:cond delay="6000"/>
                            </p:stCondLst>
                            <p:childTnLst>
                              <p:par>
                                <p:cTn id="49" presetID="9" presetClass="entr" presetSubtype="0" fill="hold" nodeType="afterEffect">
                                  <p:stCondLst>
                                    <p:cond delay="0"/>
                                  </p:stCondLst>
                                  <p:childTnLst>
                                    <p:set>
                                      <p:cBhvr>
                                        <p:cTn id="50" dur="1" fill="hold">
                                          <p:stCondLst>
                                            <p:cond delay="0"/>
                                          </p:stCondLst>
                                        </p:cTn>
                                        <p:tgtEl>
                                          <p:spTgt spid="406535">
                                            <p:txEl>
                                              <p:pRg st="1" end="1"/>
                                            </p:txEl>
                                          </p:spTgt>
                                        </p:tgtEl>
                                        <p:attrNameLst>
                                          <p:attrName>style.visibility</p:attrName>
                                        </p:attrNameLst>
                                      </p:cBhvr>
                                      <p:to>
                                        <p:strVal val="visible"/>
                                      </p:to>
                                    </p:set>
                                    <p:animEffect transition="in" filter="dissolve">
                                      <p:cBhvr>
                                        <p:cTn id="51" dur="500"/>
                                        <p:tgtEl>
                                          <p:spTgt spid="4065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4" grpId="0"/>
      <p:bldP spid="406536" grpId="0"/>
      <p:bldP spid="40653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311" y="945471"/>
            <a:ext cx="7791718" cy="728662"/>
          </a:xfrm>
        </p:spPr>
        <p:txBody>
          <a:bodyPr>
            <a:noAutofit/>
          </a:bodyPr>
          <a:lstStyle/>
          <a:p>
            <a:pPr eaLnBrk="1" hangingPunct="1"/>
            <a:r>
              <a:rPr lang="en-US" altLang="ja-JP" b="0" dirty="0">
                <a:effectLst>
                  <a:outerShdw blurRad="38100" dist="38100" dir="2700000" algn="tl">
                    <a:srgbClr val="C0C0C0"/>
                  </a:outerShdw>
                </a:effectLst>
              </a:rPr>
              <a:t>ANYONE can Learn to be a Charismatic Leader</a:t>
            </a:r>
            <a:br>
              <a:rPr lang="en-US" altLang="ja-JP" b="0" dirty="0">
                <a:effectLst>
                  <a:outerShdw blurRad="38100" dist="38100" dir="2700000" algn="tl">
                    <a:srgbClr val="C0C0C0"/>
                  </a:outerShdw>
                </a:effectLst>
              </a:rPr>
            </a:br>
            <a:r>
              <a:rPr lang="ja-JP" altLang="en-US" b="0" dirty="0">
                <a:effectLst>
                  <a:outerShdw blurRad="38100" dist="38100" dir="2700000" algn="tl">
                    <a:srgbClr val="C0C0C0"/>
                  </a:outerShdw>
                </a:effectLst>
              </a:rPr>
              <a:t>誰でもカリスマ的リーダーになれる：</a:t>
            </a:r>
            <a:r>
              <a:rPr lang="en-US" altLang="ja-JP" dirty="0">
                <a:effectLst>
                  <a:outerShdw blurRad="38100" dist="38100" dir="2700000" algn="tl">
                    <a:srgbClr val="C0C0C0"/>
                  </a:outerShdw>
                </a:effectLst>
              </a:rPr>
              <a:t>5</a:t>
            </a:r>
            <a:r>
              <a:rPr lang="ja-JP" altLang="en-US" dirty="0" err="1">
                <a:effectLst>
                  <a:outerShdw blurRad="38100" dist="38100" dir="2700000" algn="tl">
                    <a:srgbClr val="C0C0C0"/>
                  </a:outerShdw>
                </a:effectLst>
              </a:rPr>
              <a:t>つの</a:t>
            </a:r>
            <a:r>
              <a:rPr lang="ja-JP" altLang="en-US" dirty="0">
                <a:effectLst>
                  <a:outerShdw blurRad="38100" dist="38100" dir="2700000" algn="tl">
                    <a:srgbClr val="C0C0C0"/>
                  </a:outerShdw>
                </a:effectLst>
              </a:rPr>
              <a:t>重要行動</a:t>
            </a:r>
            <a:endParaRPr lang="es-ES" altLang="ja-JP" dirty="0">
              <a:effectLst>
                <a:outerShdw blurRad="38100" dist="38100" dir="2700000" algn="tl">
                  <a:srgbClr val="C0C0C0"/>
                </a:outerShdw>
              </a:effectLst>
            </a:endParaRPr>
          </a:p>
        </p:txBody>
      </p:sp>
      <p:sp>
        <p:nvSpPr>
          <p:cNvPr id="3" name="Content Placeholder 2"/>
          <p:cNvSpPr>
            <a:spLocks noGrp="1"/>
          </p:cNvSpPr>
          <p:nvPr>
            <p:ph idx="1"/>
          </p:nvPr>
        </p:nvSpPr>
        <p:spPr>
          <a:xfrm>
            <a:off x="275771" y="2757710"/>
            <a:ext cx="8868229" cy="3962401"/>
          </a:xfrm>
        </p:spPr>
        <p:txBody>
          <a:bodyPr>
            <a:normAutofit/>
          </a:bodyPr>
          <a:lstStyle/>
          <a:p>
            <a:pPr marL="457200" indent="-457200" eaLnBrk="1" hangingPunct="1">
              <a:buClr>
                <a:srgbClr val="C00000"/>
              </a:buClr>
              <a:buFont typeface="Calibri" pitchFamily="34" charset="0"/>
              <a:buAutoNum type="arabicPeriod"/>
            </a:pPr>
            <a:r>
              <a:rPr lang="en-US" altLang="ja-JP" dirty="0">
                <a:effectLst>
                  <a:outerShdw blurRad="38100" dist="38100" dir="2700000" algn="tl">
                    <a:srgbClr val="C0C0C0"/>
                  </a:outerShdw>
                </a:effectLst>
              </a:rPr>
              <a:t>Be a Beacon of Positivity</a:t>
            </a:r>
            <a:r>
              <a:rPr lang="ja-JP" altLang="en-US" dirty="0">
                <a:effectLst>
                  <a:outerShdw blurRad="38100" dist="38100" dir="2700000" algn="tl">
                    <a:srgbClr val="C0C0C0"/>
                  </a:outerShdw>
                </a:effectLst>
              </a:rPr>
              <a:t>　　　  </a:t>
            </a:r>
            <a:r>
              <a:rPr lang="ja-JP" altLang="en-US" sz="2800" dirty="0">
                <a:effectLst>
                  <a:outerShdw blurRad="38100" dist="38100" dir="2700000" algn="tl">
                    <a:srgbClr val="C0C0C0"/>
                  </a:outerShdw>
                </a:effectLst>
              </a:rPr>
              <a:t>「ポジティビティ」の案内役となる</a:t>
            </a:r>
            <a:endParaRPr lang="en-US" altLang="ja-JP" sz="2800" dirty="0">
              <a:effectLst>
                <a:outerShdw blurRad="38100" dist="38100" dir="2700000" algn="tl">
                  <a:srgbClr val="C0C0C0"/>
                </a:outerShdw>
              </a:effectLst>
            </a:endParaRPr>
          </a:p>
          <a:p>
            <a:pPr marL="457200" indent="-457200" eaLnBrk="1" hangingPunct="1">
              <a:buClr>
                <a:srgbClr val="C00000"/>
              </a:buClr>
              <a:buFont typeface="Calibri" pitchFamily="34" charset="0"/>
              <a:buAutoNum type="arabicPeriod"/>
            </a:pPr>
            <a:r>
              <a:rPr lang="en-US" altLang="ja-JP" dirty="0">
                <a:effectLst>
                  <a:outerShdw blurRad="38100" dist="38100" dir="2700000" algn="tl">
                    <a:srgbClr val="C0C0C0"/>
                  </a:outerShdw>
                </a:effectLst>
              </a:rPr>
              <a:t>Communicate Effectively</a:t>
            </a:r>
            <a:r>
              <a:rPr lang="ja-JP" altLang="en-US" sz="2800" dirty="0">
                <a:effectLst>
                  <a:outerShdw blurRad="38100" dist="38100" dir="2700000" algn="tl">
                    <a:srgbClr val="C0C0C0"/>
                  </a:outerShdw>
                </a:effectLst>
              </a:rPr>
              <a:t>　　効果的にコミュニケーションを図る</a:t>
            </a:r>
            <a:endParaRPr lang="en-US" altLang="ja-JP" sz="2800" dirty="0">
              <a:effectLst>
                <a:outerShdw blurRad="38100" dist="38100" dir="2700000" algn="tl">
                  <a:srgbClr val="C0C0C0"/>
                </a:outerShdw>
              </a:effectLst>
            </a:endParaRPr>
          </a:p>
          <a:p>
            <a:pPr marL="457200" indent="-457200" eaLnBrk="1" hangingPunct="1">
              <a:buClr>
                <a:srgbClr val="C00000"/>
              </a:buClr>
              <a:buFont typeface="Calibri" pitchFamily="34" charset="0"/>
              <a:buAutoNum type="arabicPeriod"/>
            </a:pPr>
            <a:r>
              <a:rPr lang="en-US" altLang="ja-JP" dirty="0">
                <a:effectLst>
                  <a:outerShdw blurRad="38100" dist="38100" dir="2700000" algn="tl">
                    <a:srgbClr val="C0C0C0"/>
                  </a:outerShdw>
                </a:effectLst>
              </a:rPr>
              <a:t>Tailor Your Vision</a:t>
            </a:r>
            <a:r>
              <a:rPr lang="ja-JP" altLang="en-US" sz="2800" dirty="0">
                <a:effectLst>
                  <a:outerShdw blurRad="38100" dist="38100" dir="2700000" algn="tl">
                    <a:srgbClr val="C0C0C0"/>
                  </a:outerShdw>
                </a:effectLst>
              </a:rPr>
              <a:t>　　　　　 自分のビジョンを語れる</a:t>
            </a:r>
            <a:endParaRPr lang="en-US" altLang="ja-JP" sz="2800" dirty="0">
              <a:effectLst>
                <a:outerShdw blurRad="38100" dist="38100" dir="2700000" algn="tl">
                  <a:srgbClr val="C0C0C0"/>
                </a:outerShdw>
              </a:effectLst>
            </a:endParaRPr>
          </a:p>
          <a:p>
            <a:pPr marL="457200" indent="-457200" eaLnBrk="1" hangingPunct="1">
              <a:buClr>
                <a:srgbClr val="C00000"/>
              </a:buClr>
              <a:buFont typeface="Calibri" pitchFamily="34" charset="0"/>
              <a:buAutoNum type="arabicPeriod"/>
            </a:pPr>
            <a:r>
              <a:rPr lang="en-US" altLang="ja-JP" dirty="0">
                <a:effectLst>
                  <a:outerShdw blurRad="38100" dist="38100" dir="2700000" algn="tl">
                    <a:srgbClr val="C0C0C0"/>
                  </a:outerShdw>
                </a:effectLst>
              </a:rPr>
              <a:t>Be Energetic &amp; Enthusiastic</a:t>
            </a:r>
            <a:r>
              <a:rPr lang="ja-JP" altLang="en-US" sz="2800" dirty="0">
                <a:effectLst>
                  <a:outerShdw blurRad="38100" dist="38100" dir="2700000" algn="tl">
                    <a:srgbClr val="C0C0C0"/>
                  </a:outerShdw>
                </a:effectLst>
              </a:rPr>
              <a:t>　エネルギッシュかつ情熱的になる</a:t>
            </a:r>
            <a:endParaRPr lang="en-US" altLang="ja-JP" sz="2800" dirty="0">
              <a:effectLst>
                <a:outerShdw blurRad="38100" dist="38100" dir="2700000" algn="tl">
                  <a:srgbClr val="C0C0C0"/>
                </a:outerShdw>
              </a:effectLst>
            </a:endParaRPr>
          </a:p>
          <a:p>
            <a:pPr marL="457200" indent="-457200" eaLnBrk="1" hangingPunct="1">
              <a:buClr>
                <a:srgbClr val="C00000"/>
              </a:buClr>
              <a:buFont typeface="Calibri" pitchFamily="34" charset="0"/>
              <a:buAutoNum type="arabicPeriod"/>
            </a:pPr>
            <a:r>
              <a:rPr lang="en-US" altLang="ja-JP" dirty="0">
                <a:effectLst>
                  <a:outerShdw blurRad="38100" dist="38100" dir="2700000" algn="tl">
                    <a:srgbClr val="C0C0C0"/>
                  </a:outerShdw>
                </a:effectLst>
              </a:rPr>
              <a:t>Recognize the Greatness in Others</a:t>
            </a:r>
            <a:r>
              <a:rPr lang="ja-JP" altLang="en-US" sz="2800" dirty="0">
                <a:effectLst>
                  <a:outerShdw blurRad="38100" dist="38100" dir="2700000" algn="tl">
                    <a:srgbClr val="C0C0C0"/>
                  </a:outerShdw>
                </a:effectLst>
              </a:rPr>
              <a:t>　周りの人の「偉大さ」を認める</a:t>
            </a:r>
            <a:endParaRPr lang="en-US" altLang="ja-JP" sz="2800" dirty="0">
              <a:effectLst>
                <a:outerShdw blurRad="38100" dist="38100" dir="2700000" algn="tl">
                  <a:srgbClr val="C0C0C0"/>
                </a:outerShdw>
              </a:effectLst>
            </a:endParaRPr>
          </a:p>
          <a:p>
            <a:pPr marL="0" indent="0" eaLnBrk="1" hangingPunct="1">
              <a:buClr>
                <a:srgbClr val="C00000"/>
              </a:buClr>
              <a:buNone/>
            </a:pPr>
            <a:endParaRPr lang="es-ES" altLang="ja-JP" sz="2800" dirty="0">
              <a:effectLst>
                <a:outerShdw blurRad="38100" dist="38100" dir="2700000" algn="tl">
                  <a:srgbClr val="C0C0C0"/>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Content Placeholder 3" descr="bigstock_Lighthouse_3986218-Ch16.jpg"/>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4194175" y="0"/>
            <a:ext cx="4949825" cy="6858000"/>
          </a:xfrm>
        </p:spPr>
      </p:pic>
      <p:sp>
        <p:nvSpPr>
          <p:cNvPr id="2" name="Title 1"/>
          <p:cNvSpPr>
            <a:spLocks noGrp="1"/>
          </p:cNvSpPr>
          <p:nvPr>
            <p:ph type="title"/>
          </p:nvPr>
        </p:nvSpPr>
        <p:spPr>
          <a:xfrm>
            <a:off x="518693" y="2905815"/>
            <a:ext cx="3635375" cy="730250"/>
          </a:xfrm>
        </p:spPr>
        <p:txBody>
          <a:bodyPr>
            <a:noAutofit/>
          </a:bodyPr>
          <a:lstStyle/>
          <a:p>
            <a:pPr algn="ctr" eaLnBrk="1" hangingPunct="1"/>
            <a:r>
              <a:rPr lang="en-US" altLang="ja-JP" sz="4000" b="0" dirty="0">
                <a:effectLst>
                  <a:outerShdw blurRad="38100" dist="38100" dir="2700000" algn="tl">
                    <a:srgbClr val="C0C0C0"/>
                  </a:outerShdw>
                </a:effectLst>
              </a:rPr>
              <a:t>1. </a:t>
            </a:r>
            <a:br>
              <a:rPr lang="en-US" altLang="ja-JP" sz="4000" b="0" dirty="0">
                <a:effectLst>
                  <a:outerShdw blurRad="38100" dist="38100" dir="2700000" algn="tl">
                    <a:srgbClr val="C0C0C0"/>
                  </a:outerShdw>
                </a:effectLst>
              </a:rPr>
            </a:br>
            <a:r>
              <a:rPr lang="en-US" altLang="ja-JP" sz="4000" b="0" dirty="0">
                <a:effectLst>
                  <a:outerShdw blurRad="38100" dist="38100" dir="2700000" algn="tl">
                    <a:srgbClr val="C0C0C0"/>
                  </a:outerShdw>
                </a:effectLst>
              </a:rPr>
              <a:t>Be a Beacon of Positivity</a:t>
            </a:r>
            <a:br>
              <a:rPr lang="en-US" altLang="ja-JP" sz="4000" b="0" dirty="0">
                <a:effectLst>
                  <a:outerShdw blurRad="38100" dist="38100" dir="2700000" algn="tl">
                    <a:srgbClr val="C0C0C0"/>
                  </a:outerShdw>
                </a:effectLst>
              </a:rPr>
            </a:br>
            <a:r>
              <a:rPr lang="ja-JP" altLang="en-US" sz="3600" dirty="0">
                <a:effectLst>
                  <a:outerShdw blurRad="38100" dist="38100" dir="2700000" algn="tl">
                    <a:srgbClr val="C0C0C0"/>
                  </a:outerShdw>
                </a:effectLst>
              </a:rPr>
              <a:t>「ポジティビティ」の案内役</a:t>
            </a:r>
            <a:br>
              <a:rPr lang="en-US" altLang="ja-JP" sz="3600" dirty="0">
                <a:effectLst>
                  <a:outerShdw blurRad="38100" dist="38100" dir="2700000" algn="tl">
                    <a:srgbClr val="C0C0C0"/>
                  </a:outerShdw>
                </a:effectLst>
              </a:rPr>
            </a:br>
            <a:br>
              <a:rPr lang="en-US" altLang="ja-JP" sz="4000" dirty="0">
                <a:effectLst>
                  <a:outerShdw blurRad="38100" dist="38100" dir="2700000" algn="tl">
                    <a:srgbClr val="C0C0C0"/>
                  </a:outerShdw>
                </a:effectLst>
              </a:rPr>
            </a:br>
            <a:endParaRPr lang="es-ES" altLang="ja-JP" sz="4000" b="0" dirty="0">
              <a:effectLst>
                <a:outerShdw blurRad="38100" dist="38100" dir="2700000" algn="tl">
                  <a:srgbClr val="C0C0C0"/>
                </a:outerShdw>
              </a:effectLst>
            </a:endParaRP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1"/>
          <p:cNvSpPr txBox="1">
            <a:spLocks noChangeArrowheads="1"/>
          </p:cNvSpPr>
          <p:nvPr/>
        </p:nvSpPr>
        <p:spPr bwMode="auto">
          <a:xfrm>
            <a:off x="0" y="1916113"/>
            <a:ext cx="9144000" cy="1200150"/>
          </a:xfrm>
          <a:prstGeom prst="rect">
            <a:avLst/>
          </a:prstGeom>
          <a:noFill/>
          <a:ln w="9525">
            <a:noFill/>
            <a:miter lim="800000"/>
            <a:headEnd/>
            <a:tailEnd/>
          </a:ln>
        </p:spPr>
        <p:txBody>
          <a:bodyPr>
            <a:spAutoFit/>
          </a:bodyPr>
          <a:lstStyle/>
          <a:p>
            <a:pPr algn="ctr" fontAlgn="auto">
              <a:spcBef>
                <a:spcPts val="0"/>
              </a:spcBef>
              <a:spcAft>
                <a:spcPts val="0"/>
              </a:spcAft>
              <a:defRPr/>
            </a:pPr>
            <a:r>
              <a:rPr lang="en-US" sz="7200" dirty="0">
                <a:effectLst>
                  <a:outerShdw blurRad="38100" dist="38100" dir="2700000" algn="tl">
                    <a:srgbClr val="000000">
                      <a:alpha val="43137"/>
                    </a:srgbClr>
                  </a:outerShdw>
                </a:effectLst>
                <a:latin typeface="+mn-lt"/>
                <a:cs typeface="+mn-cs"/>
              </a:rPr>
              <a:t>2.9013?</a:t>
            </a:r>
          </a:p>
        </p:txBody>
      </p:sp>
      <p:sp>
        <p:nvSpPr>
          <p:cNvPr id="37891" name="TextBox 2"/>
          <p:cNvSpPr txBox="1">
            <a:spLocks noChangeArrowheads="1"/>
          </p:cNvSpPr>
          <p:nvPr/>
        </p:nvSpPr>
        <p:spPr bwMode="auto">
          <a:xfrm>
            <a:off x="0" y="3357563"/>
            <a:ext cx="9144000" cy="584200"/>
          </a:xfrm>
          <a:prstGeom prst="rect">
            <a:avLst/>
          </a:prstGeom>
          <a:noFill/>
          <a:ln w="9525">
            <a:no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ja-JP" sz="3200" dirty="0">
                <a:solidFill>
                  <a:srgbClr val="C00000"/>
                </a:solidFill>
                <a:effectLst>
                  <a:outerShdw blurRad="38100" dist="38100" dir="2700000" algn="tl">
                    <a:srgbClr val="C0C0C0"/>
                  </a:outerShdw>
                </a:effectLst>
                <a:latin typeface="Calibri" pitchFamily="34" charset="0"/>
              </a:rPr>
              <a:t>“The </a:t>
            </a:r>
            <a:r>
              <a:rPr lang="en-US" altLang="ja-JP" sz="3200" dirty="0" err="1">
                <a:solidFill>
                  <a:srgbClr val="C00000"/>
                </a:solidFill>
                <a:effectLst>
                  <a:outerShdw blurRad="38100" dist="38100" dir="2700000" algn="tl">
                    <a:srgbClr val="C0C0C0"/>
                  </a:outerShdw>
                </a:effectLst>
                <a:latin typeface="Calibri" pitchFamily="34" charset="0"/>
              </a:rPr>
              <a:t>Losada</a:t>
            </a:r>
            <a:r>
              <a:rPr lang="en-US" altLang="ja-JP" sz="3200" dirty="0">
                <a:solidFill>
                  <a:srgbClr val="C00000"/>
                </a:solidFill>
                <a:effectLst>
                  <a:outerShdw blurRad="38100" dist="38100" dir="2700000" algn="tl">
                    <a:srgbClr val="C0C0C0"/>
                  </a:outerShdw>
                </a:effectLst>
                <a:latin typeface="Calibri" pitchFamily="34" charset="0"/>
              </a:rPr>
              <a:t> Line”〝</a:t>
            </a:r>
            <a:r>
              <a:rPr lang="ja-JP" altLang="en-US" sz="3200" dirty="0">
                <a:solidFill>
                  <a:srgbClr val="C00000"/>
                </a:solidFill>
                <a:effectLst>
                  <a:outerShdw blurRad="38100" dist="38100" dir="2700000" algn="tl">
                    <a:srgbClr val="C0C0C0"/>
                  </a:outerShdw>
                </a:effectLst>
                <a:latin typeface="Calibri" pitchFamily="34" charset="0"/>
              </a:rPr>
              <a:t>ロサダライン</a:t>
            </a:r>
            <a:r>
              <a:rPr lang="en-US" altLang="ja-JP" sz="3200" dirty="0">
                <a:solidFill>
                  <a:srgbClr val="C00000"/>
                </a:solidFill>
                <a:effectLst>
                  <a:outerShdw blurRad="38100" dist="38100" dir="2700000" algn="tl">
                    <a:srgbClr val="C0C0C0"/>
                  </a:outerShdw>
                </a:effectLst>
                <a:latin typeface="Calibri" pitchFamily="34"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fade">
                                      <p:cBhvr>
                                        <p:cTn id="7" dur="1000"/>
                                        <p:tgtEl>
                                          <p:spTgt spid="378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891"/>
                                        </p:tgtEl>
                                        <p:attrNameLst>
                                          <p:attrName>style.visibility</p:attrName>
                                        </p:attrNameLst>
                                      </p:cBhvr>
                                      <p:to>
                                        <p:strVal val="visible"/>
                                      </p:to>
                                    </p:set>
                                    <p:animEffect transition="in" filter="fade">
                                      <p:cBhvr>
                                        <p:cTn id="12" dur="500"/>
                                        <p:tgtEl>
                                          <p:spTgt spid="37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P spid="3789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Arrow Connector 38"/>
          <p:cNvCxnSpPr>
            <a:cxnSpLocks noChangeShapeType="1"/>
          </p:cNvCxnSpPr>
          <p:nvPr/>
        </p:nvCxnSpPr>
        <p:spPr bwMode="auto">
          <a:xfrm>
            <a:off x="3203575" y="4786313"/>
            <a:ext cx="4321175" cy="1587"/>
          </a:xfrm>
          <a:prstGeom prst="straightConnector1">
            <a:avLst/>
          </a:prstGeom>
          <a:noFill/>
          <a:ln w="9525"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grpSp>
        <p:nvGrpSpPr>
          <p:cNvPr id="2" name="Group 17"/>
          <p:cNvGrpSpPr>
            <a:grpSpLocks/>
          </p:cNvGrpSpPr>
          <p:nvPr/>
        </p:nvGrpSpPr>
        <p:grpSpPr bwMode="auto">
          <a:xfrm>
            <a:off x="1547813" y="1989138"/>
            <a:ext cx="5976937" cy="455612"/>
            <a:chOff x="1763713" y="3211513"/>
            <a:chExt cx="5976639" cy="455488"/>
          </a:xfrm>
        </p:grpSpPr>
        <p:sp>
          <p:nvSpPr>
            <p:cNvPr id="34832" name="Text Box 7"/>
            <p:cNvSpPr txBox="1">
              <a:spLocks noChangeArrowheads="1"/>
            </p:cNvSpPr>
            <p:nvPr/>
          </p:nvSpPr>
          <p:spPr bwMode="auto">
            <a:xfrm>
              <a:off x="1763713" y="3211513"/>
              <a:ext cx="538163" cy="454025"/>
            </a:xfrm>
            <a:prstGeom prst="rect">
              <a:avLst/>
            </a:prstGeom>
            <a:solidFill>
              <a:srgbClr val="FFFFFF"/>
            </a:solidFill>
            <a:ln w="9525">
              <a:miter lim="800000"/>
              <a:headEnd/>
              <a:tailEnd/>
            </a:ln>
            <a:scene3d>
              <a:camera prst="legacyObliqueTopRight"/>
              <a:lightRig rig="legacyFlat3" dir="b"/>
            </a:scene3d>
            <a:sp3d extrusionH="163500" prstMaterial="legacyMatte">
              <a:bevelT w="13500" h="13500" prst="angle"/>
              <a:bevelB w="13500" h="13500" prst="angle"/>
              <a:extrusionClr>
                <a:srgbClr val="FFFFFF"/>
              </a:extrusionClr>
            </a:sp3d>
          </p:spPr>
          <p:txBody>
            <a:bodyPr>
              <a:flatTx/>
            </a:bodyPr>
            <a:lstStyle>
              <a:lvl1pPr eaLnBrk="0" hangingPunct="0">
                <a:spcBef>
                  <a:spcPct val="20000"/>
                </a:spcBef>
                <a:buClr>
                  <a:srgbClr val="009CDB"/>
                </a:buClr>
                <a:buFont typeface="Arial" pitchFamily="34" charset="0"/>
                <a:buChar char="•"/>
                <a:defRPr sz="2000">
                  <a:solidFill>
                    <a:schemeClr val="tx1"/>
                  </a:solidFill>
                  <a:latin typeface="Calibri" pitchFamily="34" charset="0"/>
                </a:defRPr>
              </a:lvl1pPr>
              <a:lvl2pPr marL="742950" indent="-285750" eaLnBrk="0" hangingPunct="0">
                <a:spcBef>
                  <a:spcPct val="20000"/>
                </a:spcBef>
                <a:buClr>
                  <a:srgbClr val="009CDB"/>
                </a:buClr>
                <a:buFont typeface="Arial" pitchFamily="34" charset="0"/>
                <a:buChar char="–"/>
                <a:defRPr>
                  <a:solidFill>
                    <a:srgbClr val="009CDB"/>
                  </a:solidFill>
                  <a:latin typeface="Calibri" pitchFamily="34" charset="0"/>
                </a:defRPr>
              </a:lvl2pPr>
              <a:lvl3pPr marL="1143000" indent="-228600" eaLnBrk="0" hangingPunct="0">
                <a:spcBef>
                  <a:spcPct val="20000"/>
                </a:spcBef>
                <a:buClr>
                  <a:srgbClr val="7F7F7F"/>
                </a:buClr>
                <a:buFont typeface="Arial" pitchFamily="34" charset="0"/>
                <a:buChar char="•"/>
                <a:defRPr sz="1600">
                  <a:solidFill>
                    <a:srgbClr val="595959"/>
                  </a:solidFill>
                  <a:latin typeface="Calibri" pitchFamily="34" charset="0"/>
                </a:defRPr>
              </a:lvl3pPr>
              <a:lvl4pPr marL="1600200" indent="-228600" eaLnBrk="0" hangingPunct="0">
                <a:spcBef>
                  <a:spcPct val="20000"/>
                </a:spcBef>
                <a:buClr>
                  <a:srgbClr val="7F7F7F"/>
                </a:buClr>
                <a:buFont typeface="Arial" pitchFamily="34" charset="0"/>
                <a:buChar char="–"/>
                <a:defRPr sz="1400">
                  <a:solidFill>
                    <a:srgbClr val="595959"/>
                  </a:solidFill>
                  <a:latin typeface="Calibri" pitchFamily="34" charset="0"/>
                </a:defRPr>
              </a:lvl4pPr>
              <a:lvl5pPr marL="2057400" indent="-228600" eaLnBrk="0" hangingPunct="0">
                <a:spcBef>
                  <a:spcPct val="20000"/>
                </a:spcBef>
                <a:buClr>
                  <a:srgbClr val="7F7F7F"/>
                </a:buClr>
                <a:buFont typeface="Arial" pitchFamily="34" charset="0"/>
                <a:buChar char="»"/>
                <a:defRPr sz="1400">
                  <a:solidFill>
                    <a:srgbClr val="595959"/>
                  </a:solidFill>
                  <a:latin typeface="Calibri" pitchFamily="34" charset="0"/>
                </a:defRPr>
              </a:lvl5pPr>
              <a:lvl6pPr marL="25146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6pPr>
              <a:lvl7pPr marL="29718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7pPr>
              <a:lvl8pPr marL="34290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8pPr>
              <a:lvl9pPr marL="38862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9pPr>
            </a:lstStyle>
            <a:p>
              <a:pPr algn="ctr" eaLnBrk="1" hangingPunct="1">
                <a:spcBef>
                  <a:spcPct val="0"/>
                </a:spcBef>
                <a:buClrTx/>
                <a:buFontTx/>
                <a:buNone/>
              </a:pPr>
              <a:r>
                <a:rPr lang="en-US" altLang="en-US" sz="1400"/>
                <a:t>1:1</a:t>
              </a:r>
            </a:p>
          </p:txBody>
        </p:sp>
        <p:sp>
          <p:nvSpPr>
            <p:cNvPr id="34833" name="Text Box 8"/>
            <p:cNvSpPr txBox="1">
              <a:spLocks noChangeArrowheads="1"/>
            </p:cNvSpPr>
            <p:nvPr/>
          </p:nvSpPr>
          <p:spPr bwMode="auto">
            <a:xfrm>
              <a:off x="2317751" y="3211513"/>
              <a:ext cx="538163" cy="454025"/>
            </a:xfrm>
            <a:prstGeom prst="rect">
              <a:avLst/>
            </a:prstGeom>
            <a:solidFill>
              <a:srgbClr val="FFFFFF"/>
            </a:solidFill>
            <a:ln w="9525">
              <a:miter lim="800000"/>
              <a:headEnd/>
              <a:tailEnd/>
            </a:ln>
            <a:scene3d>
              <a:camera prst="legacyObliqueTopRight"/>
              <a:lightRig rig="legacyFlat3" dir="b"/>
            </a:scene3d>
            <a:sp3d extrusionH="163500" prstMaterial="legacyMatte">
              <a:bevelT w="13500" h="13500" prst="angle"/>
              <a:bevelB w="13500" h="13500" prst="angle"/>
              <a:extrusionClr>
                <a:srgbClr val="FFFFFF"/>
              </a:extrusionClr>
            </a:sp3d>
          </p:spPr>
          <p:txBody>
            <a:bodyPr>
              <a:flatTx/>
            </a:bodyPr>
            <a:lstStyle>
              <a:lvl1pPr eaLnBrk="0" hangingPunct="0">
                <a:spcBef>
                  <a:spcPct val="20000"/>
                </a:spcBef>
                <a:buClr>
                  <a:srgbClr val="009CDB"/>
                </a:buClr>
                <a:buFont typeface="Arial" pitchFamily="34" charset="0"/>
                <a:buChar char="•"/>
                <a:defRPr sz="2000">
                  <a:solidFill>
                    <a:schemeClr val="tx1"/>
                  </a:solidFill>
                  <a:latin typeface="Calibri" pitchFamily="34" charset="0"/>
                </a:defRPr>
              </a:lvl1pPr>
              <a:lvl2pPr marL="742950" indent="-285750" eaLnBrk="0" hangingPunct="0">
                <a:spcBef>
                  <a:spcPct val="20000"/>
                </a:spcBef>
                <a:buClr>
                  <a:srgbClr val="009CDB"/>
                </a:buClr>
                <a:buFont typeface="Arial" pitchFamily="34" charset="0"/>
                <a:buChar char="–"/>
                <a:defRPr>
                  <a:solidFill>
                    <a:srgbClr val="009CDB"/>
                  </a:solidFill>
                  <a:latin typeface="Calibri" pitchFamily="34" charset="0"/>
                </a:defRPr>
              </a:lvl2pPr>
              <a:lvl3pPr marL="1143000" indent="-228600" eaLnBrk="0" hangingPunct="0">
                <a:spcBef>
                  <a:spcPct val="20000"/>
                </a:spcBef>
                <a:buClr>
                  <a:srgbClr val="7F7F7F"/>
                </a:buClr>
                <a:buFont typeface="Arial" pitchFamily="34" charset="0"/>
                <a:buChar char="•"/>
                <a:defRPr sz="1600">
                  <a:solidFill>
                    <a:srgbClr val="595959"/>
                  </a:solidFill>
                  <a:latin typeface="Calibri" pitchFamily="34" charset="0"/>
                </a:defRPr>
              </a:lvl3pPr>
              <a:lvl4pPr marL="1600200" indent="-228600" eaLnBrk="0" hangingPunct="0">
                <a:spcBef>
                  <a:spcPct val="20000"/>
                </a:spcBef>
                <a:buClr>
                  <a:srgbClr val="7F7F7F"/>
                </a:buClr>
                <a:buFont typeface="Arial" pitchFamily="34" charset="0"/>
                <a:buChar char="–"/>
                <a:defRPr sz="1400">
                  <a:solidFill>
                    <a:srgbClr val="595959"/>
                  </a:solidFill>
                  <a:latin typeface="Calibri" pitchFamily="34" charset="0"/>
                </a:defRPr>
              </a:lvl4pPr>
              <a:lvl5pPr marL="2057400" indent="-228600" eaLnBrk="0" hangingPunct="0">
                <a:spcBef>
                  <a:spcPct val="20000"/>
                </a:spcBef>
                <a:buClr>
                  <a:srgbClr val="7F7F7F"/>
                </a:buClr>
                <a:buFont typeface="Arial" pitchFamily="34" charset="0"/>
                <a:buChar char="»"/>
                <a:defRPr sz="1400">
                  <a:solidFill>
                    <a:srgbClr val="595959"/>
                  </a:solidFill>
                  <a:latin typeface="Calibri" pitchFamily="34" charset="0"/>
                </a:defRPr>
              </a:lvl5pPr>
              <a:lvl6pPr marL="25146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6pPr>
              <a:lvl7pPr marL="29718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7pPr>
              <a:lvl8pPr marL="34290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8pPr>
              <a:lvl9pPr marL="38862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9pPr>
            </a:lstStyle>
            <a:p>
              <a:pPr algn="ctr" eaLnBrk="1" hangingPunct="1">
                <a:spcBef>
                  <a:spcPct val="0"/>
                </a:spcBef>
                <a:buClrTx/>
                <a:buFontTx/>
                <a:buNone/>
              </a:pPr>
              <a:r>
                <a:rPr lang="en-US" altLang="en-US" sz="1400"/>
                <a:t>2:1</a:t>
              </a:r>
            </a:p>
          </p:txBody>
        </p:sp>
        <p:sp>
          <p:nvSpPr>
            <p:cNvPr id="34834" name="Text Box 9"/>
            <p:cNvSpPr txBox="1">
              <a:spLocks noChangeArrowheads="1"/>
            </p:cNvSpPr>
            <p:nvPr/>
          </p:nvSpPr>
          <p:spPr bwMode="auto">
            <a:xfrm>
              <a:off x="2870201" y="3211513"/>
              <a:ext cx="539750" cy="454025"/>
            </a:xfrm>
            <a:prstGeom prst="rect">
              <a:avLst/>
            </a:prstGeom>
            <a:solidFill>
              <a:srgbClr val="FFFFFF"/>
            </a:solidFill>
            <a:ln w="9525">
              <a:miter lim="800000"/>
              <a:headEnd/>
              <a:tailEnd/>
            </a:ln>
            <a:scene3d>
              <a:camera prst="legacyObliqueTopRight"/>
              <a:lightRig rig="legacyFlat3" dir="b"/>
            </a:scene3d>
            <a:sp3d extrusionH="163500" prstMaterial="legacyMatte">
              <a:bevelT w="13500" h="13500" prst="angle"/>
              <a:bevelB w="13500" h="13500" prst="angle"/>
              <a:extrusionClr>
                <a:srgbClr val="FFFFFF"/>
              </a:extrusionClr>
            </a:sp3d>
          </p:spPr>
          <p:txBody>
            <a:bodyPr>
              <a:flatTx/>
            </a:bodyPr>
            <a:lstStyle>
              <a:lvl1pPr eaLnBrk="0" hangingPunct="0">
                <a:spcBef>
                  <a:spcPct val="20000"/>
                </a:spcBef>
                <a:buClr>
                  <a:srgbClr val="009CDB"/>
                </a:buClr>
                <a:buFont typeface="Arial" pitchFamily="34" charset="0"/>
                <a:buChar char="•"/>
                <a:defRPr sz="2000">
                  <a:solidFill>
                    <a:schemeClr val="tx1"/>
                  </a:solidFill>
                  <a:latin typeface="Calibri" pitchFamily="34" charset="0"/>
                </a:defRPr>
              </a:lvl1pPr>
              <a:lvl2pPr marL="742950" indent="-285750" eaLnBrk="0" hangingPunct="0">
                <a:spcBef>
                  <a:spcPct val="20000"/>
                </a:spcBef>
                <a:buClr>
                  <a:srgbClr val="009CDB"/>
                </a:buClr>
                <a:buFont typeface="Arial" pitchFamily="34" charset="0"/>
                <a:buChar char="–"/>
                <a:defRPr>
                  <a:solidFill>
                    <a:srgbClr val="009CDB"/>
                  </a:solidFill>
                  <a:latin typeface="Calibri" pitchFamily="34" charset="0"/>
                </a:defRPr>
              </a:lvl2pPr>
              <a:lvl3pPr marL="1143000" indent="-228600" eaLnBrk="0" hangingPunct="0">
                <a:spcBef>
                  <a:spcPct val="20000"/>
                </a:spcBef>
                <a:buClr>
                  <a:srgbClr val="7F7F7F"/>
                </a:buClr>
                <a:buFont typeface="Arial" pitchFamily="34" charset="0"/>
                <a:buChar char="•"/>
                <a:defRPr sz="1600">
                  <a:solidFill>
                    <a:srgbClr val="595959"/>
                  </a:solidFill>
                  <a:latin typeface="Calibri" pitchFamily="34" charset="0"/>
                </a:defRPr>
              </a:lvl3pPr>
              <a:lvl4pPr marL="1600200" indent="-228600" eaLnBrk="0" hangingPunct="0">
                <a:spcBef>
                  <a:spcPct val="20000"/>
                </a:spcBef>
                <a:buClr>
                  <a:srgbClr val="7F7F7F"/>
                </a:buClr>
                <a:buFont typeface="Arial" pitchFamily="34" charset="0"/>
                <a:buChar char="–"/>
                <a:defRPr sz="1400">
                  <a:solidFill>
                    <a:srgbClr val="595959"/>
                  </a:solidFill>
                  <a:latin typeface="Calibri" pitchFamily="34" charset="0"/>
                </a:defRPr>
              </a:lvl4pPr>
              <a:lvl5pPr marL="2057400" indent="-228600" eaLnBrk="0" hangingPunct="0">
                <a:spcBef>
                  <a:spcPct val="20000"/>
                </a:spcBef>
                <a:buClr>
                  <a:srgbClr val="7F7F7F"/>
                </a:buClr>
                <a:buFont typeface="Arial" pitchFamily="34" charset="0"/>
                <a:buChar char="»"/>
                <a:defRPr sz="1400">
                  <a:solidFill>
                    <a:srgbClr val="595959"/>
                  </a:solidFill>
                  <a:latin typeface="Calibri" pitchFamily="34" charset="0"/>
                </a:defRPr>
              </a:lvl5pPr>
              <a:lvl6pPr marL="25146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6pPr>
              <a:lvl7pPr marL="29718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7pPr>
              <a:lvl8pPr marL="34290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8pPr>
              <a:lvl9pPr marL="38862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9pPr>
            </a:lstStyle>
            <a:p>
              <a:pPr algn="ctr" eaLnBrk="1" hangingPunct="1">
                <a:spcBef>
                  <a:spcPct val="0"/>
                </a:spcBef>
                <a:buClrTx/>
                <a:buFontTx/>
                <a:buNone/>
              </a:pPr>
              <a:r>
                <a:rPr lang="en-US" altLang="en-US" sz="1400"/>
                <a:t>3:1</a:t>
              </a:r>
            </a:p>
          </p:txBody>
        </p:sp>
        <p:sp>
          <p:nvSpPr>
            <p:cNvPr id="34835" name="Text Box 10"/>
            <p:cNvSpPr txBox="1">
              <a:spLocks noChangeArrowheads="1"/>
            </p:cNvSpPr>
            <p:nvPr/>
          </p:nvSpPr>
          <p:spPr bwMode="auto">
            <a:xfrm>
              <a:off x="3419872" y="3212976"/>
              <a:ext cx="538163" cy="454025"/>
            </a:xfrm>
            <a:prstGeom prst="rect">
              <a:avLst/>
            </a:prstGeom>
            <a:solidFill>
              <a:srgbClr val="FFFFFF"/>
            </a:solidFill>
            <a:ln w="9525">
              <a:miter lim="800000"/>
              <a:headEnd/>
              <a:tailEnd/>
            </a:ln>
            <a:scene3d>
              <a:camera prst="legacyObliqueTopRight"/>
              <a:lightRig rig="legacyFlat3" dir="b"/>
            </a:scene3d>
            <a:sp3d extrusionH="163500" prstMaterial="legacyMatte">
              <a:bevelT w="13500" h="13500" prst="angle"/>
              <a:bevelB w="13500" h="13500" prst="angle"/>
              <a:extrusionClr>
                <a:srgbClr val="FFFFFF"/>
              </a:extrusionClr>
            </a:sp3d>
          </p:spPr>
          <p:txBody>
            <a:bodyPr>
              <a:flatTx/>
            </a:bodyPr>
            <a:lstStyle>
              <a:lvl1pPr eaLnBrk="0" hangingPunct="0">
                <a:spcBef>
                  <a:spcPct val="20000"/>
                </a:spcBef>
                <a:buClr>
                  <a:srgbClr val="009CDB"/>
                </a:buClr>
                <a:buFont typeface="Arial" pitchFamily="34" charset="0"/>
                <a:buChar char="•"/>
                <a:defRPr sz="2000">
                  <a:solidFill>
                    <a:schemeClr val="tx1"/>
                  </a:solidFill>
                  <a:latin typeface="Calibri" pitchFamily="34" charset="0"/>
                </a:defRPr>
              </a:lvl1pPr>
              <a:lvl2pPr marL="742950" indent="-285750" eaLnBrk="0" hangingPunct="0">
                <a:spcBef>
                  <a:spcPct val="20000"/>
                </a:spcBef>
                <a:buClr>
                  <a:srgbClr val="009CDB"/>
                </a:buClr>
                <a:buFont typeface="Arial" pitchFamily="34" charset="0"/>
                <a:buChar char="–"/>
                <a:defRPr>
                  <a:solidFill>
                    <a:srgbClr val="009CDB"/>
                  </a:solidFill>
                  <a:latin typeface="Calibri" pitchFamily="34" charset="0"/>
                </a:defRPr>
              </a:lvl2pPr>
              <a:lvl3pPr marL="1143000" indent="-228600" eaLnBrk="0" hangingPunct="0">
                <a:spcBef>
                  <a:spcPct val="20000"/>
                </a:spcBef>
                <a:buClr>
                  <a:srgbClr val="7F7F7F"/>
                </a:buClr>
                <a:buFont typeface="Arial" pitchFamily="34" charset="0"/>
                <a:buChar char="•"/>
                <a:defRPr sz="1600">
                  <a:solidFill>
                    <a:srgbClr val="595959"/>
                  </a:solidFill>
                  <a:latin typeface="Calibri" pitchFamily="34" charset="0"/>
                </a:defRPr>
              </a:lvl3pPr>
              <a:lvl4pPr marL="1600200" indent="-228600" eaLnBrk="0" hangingPunct="0">
                <a:spcBef>
                  <a:spcPct val="20000"/>
                </a:spcBef>
                <a:buClr>
                  <a:srgbClr val="7F7F7F"/>
                </a:buClr>
                <a:buFont typeface="Arial" pitchFamily="34" charset="0"/>
                <a:buChar char="–"/>
                <a:defRPr sz="1400">
                  <a:solidFill>
                    <a:srgbClr val="595959"/>
                  </a:solidFill>
                  <a:latin typeface="Calibri" pitchFamily="34" charset="0"/>
                </a:defRPr>
              </a:lvl4pPr>
              <a:lvl5pPr marL="2057400" indent="-228600" eaLnBrk="0" hangingPunct="0">
                <a:spcBef>
                  <a:spcPct val="20000"/>
                </a:spcBef>
                <a:buClr>
                  <a:srgbClr val="7F7F7F"/>
                </a:buClr>
                <a:buFont typeface="Arial" pitchFamily="34" charset="0"/>
                <a:buChar char="»"/>
                <a:defRPr sz="1400">
                  <a:solidFill>
                    <a:srgbClr val="595959"/>
                  </a:solidFill>
                  <a:latin typeface="Calibri" pitchFamily="34" charset="0"/>
                </a:defRPr>
              </a:lvl5pPr>
              <a:lvl6pPr marL="25146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6pPr>
              <a:lvl7pPr marL="29718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7pPr>
              <a:lvl8pPr marL="34290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8pPr>
              <a:lvl9pPr marL="38862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9pPr>
            </a:lstStyle>
            <a:p>
              <a:pPr algn="ctr" eaLnBrk="1" hangingPunct="1">
                <a:spcBef>
                  <a:spcPct val="0"/>
                </a:spcBef>
                <a:buClrTx/>
                <a:buFontTx/>
                <a:buNone/>
              </a:pPr>
              <a:r>
                <a:rPr lang="en-US" altLang="en-US" sz="1400"/>
                <a:t>4:1</a:t>
              </a:r>
            </a:p>
          </p:txBody>
        </p:sp>
        <p:sp>
          <p:nvSpPr>
            <p:cNvPr id="34836" name="Text Box 11"/>
            <p:cNvSpPr txBox="1">
              <a:spLocks noChangeArrowheads="1"/>
            </p:cNvSpPr>
            <p:nvPr/>
          </p:nvSpPr>
          <p:spPr bwMode="auto">
            <a:xfrm>
              <a:off x="3978276" y="3211513"/>
              <a:ext cx="538163" cy="454025"/>
            </a:xfrm>
            <a:prstGeom prst="rect">
              <a:avLst/>
            </a:prstGeom>
            <a:solidFill>
              <a:srgbClr val="FFFFFF"/>
            </a:solidFill>
            <a:ln w="9525">
              <a:miter lim="800000"/>
              <a:headEnd/>
              <a:tailEnd/>
            </a:ln>
            <a:scene3d>
              <a:camera prst="legacyObliqueTopRight"/>
              <a:lightRig rig="legacyFlat3" dir="b"/>
            </a:scene3d>
            <a:sp3d extrusionH="163500" prstMaterial="legacyMatte">
              <a:bevelT w="13500" h="13500" prst="angle"/>
              <a:bevelB w="13500" h="13500" prst="angle"/>
              <a:extrusionClr>
                <a:srgbClr val="FFFFFF"/>
              </a:extrusionClr>
            </a:sp3d>
          </p:spPr>
          <p:txBody>
            <a:bodyPr>
              <a:flatTx/>
            </a:bodyPr>
            <a:lstStyle>
              <a:lvl1pPr eaLnBrk="0" hangingPunct="0">
                <a:spcBef>
                  <a:spcPct val="20000"/>
                </a:spcBef>
                <a:buClr>
                  <a:srgbClr val="009CDB"/>
                </a:buClr>
                <a:buFont typeface="Arial" pitchFamily="34" charset="0"/>
                <a:buChar char="•"/>
                <a:defRPr sz="2000">
                  <a:solidFill>
                    <a:schemeClr val="tx1"/>
                  </a:solidFill>
                  <a:latin typeface="Calibri" pitchFamily="34" charset="0"/>
                </a:defRPr>
              </a:lvl1pPr>
              <a:lvl2pPr marL="742950" indent="-285750" eaLnBrk="0" hangingPunct="0">
                <a:spcBef>
                  <a:spcPct val="20000"/>
                </a:spcBef>
                <a:buClr>
                  <a:srgbClr val="009CDB"/>
                </a:buClr>
                <a:buFont typeface="Arial" pitchFamily="34" charset="0"/>
                <a:buChar char="–"/>
                <a:defRPr>
                  <a:solidFill>
                    <a:srgbClr val="009CDB"/>
                  </a:solidFill>
                  <a:latin typeface="Calibri" pitchFamily="34" charset="0"/>
                </a:defRPr>
              </a:lvl2pPr>
              <a:lvl3pPr marL="1143000" indent="-228600" eaLnBrk="0" hangingPunct="0">
                <a:spcBef>
                  <a:spcPct val="20000"/>
                </a:spcBef>
                <a:buClr>
                  <a:srgbClr val="7F7F7F"/>
                </a:buClr>
                <a:buFont typeface="Arial" pitchFamily="34" charset="0"/>
                <a:buChar char="•"/>
                <a:defRPr sz="1600">
                  <a:solidFill>
                    <a:srgbClr val="595959"/>
                  </a:solidFill>
                  <a:latin typeface="Calibri" pitchFamily="34" charset="0"/>
                </a:defRPr>
              </a:lvl3pPr>
              <a:lvl4pPr marL="1600200" indent="-228600" eaLnBrk="0" hangingPunct="0">
                <a:spcBef>
                  <a:spcPct val="20000"/>
                </a:spcBef>
                <a:buClr>
                  <a:srgbClr val="7F7F7F"/>
                </a:buClr>
                <a:buFont typeface="Arial" pitchFamily="34" charset="0"/>
                <a:buChar char="–"/>
                <a:defRPr sz="1400">
                  <a:solidFill>
                    <a:srgbClr val="595959"/>
                  </a:solidFill>
                  <a:latin typeface="Calibri" pitchFamily="34" charset="0"/>
                </a:defRPr>
              </a:lvl4pPr>
              <a:lvl5pPr marL="2057400" indent="-228600" eaLnBrk="0" hangingPunct="0">
                <a:spcBef>
                  <a:spcPct val="20000"/>
                </a:spcBef>
                <a:buClr>
                  <a:srgbClr val="7F7F7F"/>
                </a:buClr>
                <a:buFont typeface="Arial" pitchFamily="34" charset="0"/>
                <a:buChar char="»"/>
                <a:defRPr sz="1400">
                  <a:solidFill>
                    <a:srgbClr val="595959"/>
                  </a:solidFill>
                  <a:latin typeface="Calibri" pitchFamily="34" charset="0"/>
                </a:defRPr>
              </a:lvl5pPr>
              <a:lvl6pPr marL="25146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6pPr>
              <a:lvl7pPr marL="29718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7pPr>
              <a:lvl8pPr marL="34290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8pPr>
              <a:lvl9pPr marL="38862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9pPr>
            </a:lstStyle>
            <a:p>
              <a:pPr algn="ctr" eaLnBrk="1" hangingPunct="1">
                <a:spcBef>
                  <a:spcPct val="0"/>
                </a:spcBef>
                <a:buClrTx/>
                <a:buFontTx/>
                <a:buNone/>
              </a:pPr>
              <a:r>
                <a:rPr lang="en-US" altLang="en-US" sz="1400"/>
                <a:t>5:1</a:t>
              </a:r>
            </a:p>
          </p:txBody>
        </p:sp>
        <p:sp>
          <p:nvSpPr>
            <p:cNvPr id="34837" name="Text Box 12"/>
            <p:cNvSpPr txBox="1">
              <a:spLocks noChangeArrowheads="1"/>
            </p:cNvSpPr>
            <p:nvPr/>
          </p:nvSpPr>
          <p:spPr bwMode="auto">
            <a:xfrm>
              <a:off x="4530726" y="3211513"/>
              <a:ext cx="539750" cy="454025"/>
            </a:xfrm>
            <a:prstGeom prst="rect">
              <a:avLst/>
            </a:prstGeom>
            <a:solidFill>
              <a:srgbClr val="FFFFFF"/>
            </a:solidFill>
            <a:ln w="9525">
              <a:miter lim="800000"/>
              <a:headEnd/>
              <a:tailEnd/>
            </a:ln>
            <a:scene3d>
              <a:camera prst="legacyObliqueTopRight"/>
              <a:lightRig rig="legacyFlat3" dir="b"/>
            </a:scene3d>
            <a:sp3d extrusionH="163500" prstMaterial="legacyMatte">
              <a:bevelT w="13500" h="13500" prst="angle"/>
              <a:bevelB w="13500" h="13500" prst="angle"/>
              <a:extrusionClr>
                <a:srgbClr val="FFFFFF"/>
              </a:extrusionClr>
            </a:sp3d>
          </p:spPr>
          <p:txBody>
            <a:bodyPr>
              <a:flatTx/>
            </a:bodyPr>
            <a:lstStyle>
              <a:lvl1pPr eaLnBrk="0" hangingPunct="0">
                <a:spcBef>
                  <a:spcPct val="20000"/>
                </a:spcBef>
                <a:buClr>
                  <a:srgbClr val="009CDB"/>
                </a:buClr>
                <a:buFont typeface="Arial" pitchFamily="34" charset="0"/>
                <a:buChar char="•"/>
                <a:defRPr sz="2000">
                  <a:solidFill>
                    <a:schemeClr val="tx1"/>
                  </a:solidFill>
                  <a:latin typeface="Calibri" pitchFamily="34" charset="0"/>
                </a:defRPr>
              </a:lvl1pPr>
              <a:lvl2pPr marL="742950" indent="-285750" eaLnBrk="0" hangingPunct="0">
                <a:spcBef>
                  <a:spcPct val="20000"/>
                </a:spcBef>
                <a:buClr>
                  <a:srgbClr val="009CDB"/>
                </a:buClr>
                <a:buFont typeface="Arial" pitchFamily="34" charset="0"/>
                <a:buChar char="–"/>
                <a:defRPr>
                  <a:solidFill>
                    <a:srgbClr val="009CDB"/>
                  </a:solidFill>
                  <a:latin typeface="Calibri" pitchFamily="34" charset="0"/>
                </a:defRPr>
              </a:lvl2pPr>
              <a:lvl3pPr marL="1143000" indent="-228600" eaLnBrk="0" hangingPunct="0">
                <a:spcBef>
                  <a:spcPct val="20000"/>
                </a:spcBef>
                <a:buClr>
                  <a:srgbClr val="7F7F7F"/>
                </a:buClr>
                <a:buFont typeface="Arial" pitchFamily="34" charset="0"/>
                <a:buChar char="•"/>
                <a:defRPr sz="1600">
                  <a:solidFill>
                    <a:srgbClr val="595959"/>
                  </a:solidFill>
                  <a:latin typeface="Calibri" pitchFamily="34" charset="0"/>
                </a:defRPr>
              </a:lvl3pPr>
              <a:lvl4pPr marL="1600200" indent="-228600" eaLnBrk="0" hangingPunct="0">
                <a:spcBef>
                  <a:spcPct val="20000"/>
                </a:spcBef>
                <a:buClr>
                  <a:srgbClr val="7F7F7F"/>
                </a:buClr>
                <a:buFont typeface="Arial" pitchFamily="34" charset="0"/>
                <a:buChar char="–"/>
                <a:defRPr sz="1400">
                  <a:solidFill>
                    <a:srgbClr val="595959"/>
                  </a:solidFill>
                  <a:latin typeface="Calibri" pitchFamily="34" charset="0"/>
                </a:defRPr>
              </a:lvl4pPr>
              <a:lvl5pPr marL="2057400" indent="-228600" eaLnBrk="0" hangingPunct="0">
                <a:spcBef>
                  <a:spcPct val="20000"/>
                </a:spcBef>
                <a:buClr>
                  <a:srgbClr val="7F7F7F"/>
                </a:buClr>
                <a:buFont typeface="Arial" pitchFamily="34" charset="0"/>
                <a:buChar char="»"/>
                <a:defRPr sz="1400">
                  <a:solidFill>
                    <a:srgbClr val="595959"/>
                  </a:solidFill>
                  <a:latin typeface="Calibri" pitchFamily="34" charset="0"/>
                </a:defRPr>
              </a:lvl5pPr>
              <a:lvl6pPr marL="25146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6pPr>
              <a:lvl7pPr marL="29718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7pPr>
              <a:lvl8pPr marL="34290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8pPr>
              <a:lvl9pPr marL="38862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9pPr>
            </a:lstStyle>
            <a:p>
              <a:pPr algn="ctr" eaLnBrk="1" hangingPunct="1">
                <a:spcBef>
                  <a:spcPct val="0"/>
                </a:spcBef>
                <a:buClrTx/>
                <a:buFontTx/>
                <a:buNone/>
              </a:pPr>
              <a:r>
                <a:rPr lang="en-US" altLang="en-US" sz="1400"/>
                <a:t>6:1</a:t>
              </a:r>
            </a:p>
          </p:txBody>
        </p:sp>
        <p:sp>
          <p:nvSpPr>
            <p:cNvPr id="34838" name="Text Box 13"/>
            <p:cNvSpPr txBox="1">
              <a:spLocks noChangeArrowheads="1"/>
            </p:cNvSpPr>
            <p:nvPr/>
          </p:nvSpPr>
          <p:spPr bwMode="auto">
            <a:xfrm>
              <a:off x="5084763" y="3211513"/>
              <a:ext cx="538163" cy="454025"/>
            </a:xfrm>
            <a:prstGeom prst="rect">
              <a:avLst/>
            </a:prstGeom>
            <a:solidFill>
              <a:srgbClr val="FFFFFF"/>
            </a:solidFill>
            <a:ln w="9525">
              <a:miter lim="800000"/>
              <a:headEnd/>
              <a:tailEnd/>
            </a:ln>
            <a:scene3d>
              <a:camera prst="legacyObliqueTopRight"/>
              <a:lightRig rig="legacyFlat3" dir="b"/>
            </a:scene3d>
            <a:sp3d extrusionH="163500" prstMaterial="legacyMatte">
              <a:bevelT w="13500" h="13500" prst="angle"/>
              <a:bevelB w="13500" h="13500" prst="angle"/>
              <a:extrusionClr>
                <a:srgbClr val="FFFFFF"/>
              </a:extrusionClr>
            </a:sp3d>
          </p:spPr>
          <p:txBody>
            <a:bodyPr>
              <a:flatTx/>
            </a:bodyPr>
            <a:lstStyle>
              <a:lvl1pPr eaLnBrk="0" hangingPunct="0">
                <a:spcBef>
                  <a:spcPct val="20000"/>
                </a:spcBef>
                <a:buClr>
                  <a:srgbClr val="009CDB"/>
                </a:buClr>
                <a:buFont typeface="Arial" pitchFamily="34" charset="0"/>
                <a:buChar char="•"/>
                <a:defRPr sz="2000">
                  <a:solidFill>
                    <a:schemeClr val="tx1"/>
                  </a:solidFill>
                  <a:latin typeface="Calibri" pitchFamily="34" charset="0"/>
                </a:defRPr>
              </a:lvl1pPr>
              <a:lvl2pPr marL="742950" indent="-285750" eaLnBrk="0" hangingPunct="0">
                <a:spcBef>
                  <a:spcPct val="20000"/>
                </a:spcBef>
                <a:buClr>
                  <a:srgbClr val="009CDB"/>
                </a:buClr>
                <a:buFont typeface="Arial" pitchFamily="34" charset="0"/>
                <a:buChar char="–"/>
                <a:defRPr>
                  <a:solidFill>
                    <a:srgbClr val="009CDB"/>
                  </a:solidFill>
                  <a:latin typeface="Calibri" pitchFamily="34" charset="0"/>
                </a:defRPr>
              </a:lvl2pPr>
              <a:lvl3pPr marL="1143000" indent="-228600" eaLnBrk="0" hangingPunct="0">
                <a:spcBef>
                  <a:spcPct val="20000"/>
                </a:spcBef>
                <a:buClr>
                  <a:srgbClr val="7F7F7F"/>
                </a:buClr>
                <a:buFont typeface="Arial" pitchFamily="34" charset="0"/>
                <a:buChar char="•"/>
                <a:defRPr sz="1600">
                  <a:solidFill>
                    <a:srgbClr val="595959"/>
                  </a:solidFill>
                  <a:latin typeface="Calibri" pitchFamily="34" charset="0"/>
                </a:defRPr>
              </a:lvl3pPr>
              <a:lvl4pPr marL="1600200" indent="-228600" eaLnBrk="0" hangingPunct="0">
                <a:spcBef>
                  <a:spcPct val="20000"/>
                </a:spcBef>
                <a:buClr>
                  <a:srgbClr val="7F7F7F"/>
                </a:buClr>
                <a:buFont typeface="Arial" pitchFamily="34" charset="0"/>
                <a:buChar char="–"/>
                <a:defRPr sz="1400">
                  <a:solidFill>
                    <a:srgbClr val="595959"/>
                  </a:solidFill>
                  <a:latin typeface="Calibri" pitchFamily="34" charset="0"/>
                </a:defRPr>
              </a:lvl4pPr>
              <a:lvl5pPr marL="2057400" indent="-228600" eaLnBrk="0" hangingPunct="0">
                <a:spcBef>
                  <a:spcPct val="20000"/>
                </a:spcBef>
                <a:buClr>
                  <a:srgbClr val="7F7F7F"/>
                </a:buClr>
                <a:buFont typeface="Arial" pitchFamily="34" charset="0"/>
                <a:buChar char="»"/>
                <a:defRPr sz="1400">
                  <a:solidFill>
                    <a:srgbClr val="595959"/>
                  </a:solidFill>
                  <a:latin typeface="Calibri" pitchFamily="34" charset="0"/>
                </a:defRPr>
              </a:lvl5pPr>
              <a:lvl6pPr marL="25146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6pPr>
              <a:lvl7pPr marL="29718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7pPr>
              <a:lvl8pPr marL="34290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8pPr>
              <a:lvl9pPr marL="38862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9pPr>
            </a:lstStyle>
            <a:p>
              <a:pPr algn="ctr" eaLnBrk="1" hangingPunct="1">
                <a:spcBef>
                  <a:spcPct val="0"/>
                </a:spcBef>
                <a:buClrTx/>
                <a:buFontTx/>
                <a:buNone/>
              </a:pPr>
              <a:r>
                <a:rPr lang="en-US" altLang="en-US" sz="1400"/>
                <a:t>7:1</a:t>
              </a:r>
            </a:p>
          </p:txBody>
        </p:sp>
        <p:sp>
          <p:nvSpPr>
            <p:cNvPr id="34839" name="Text Box 14"/>
            <p:cNvSpPr txBox="1">
              <a:spLocks noChangeArrowheads="1"/>
            </p:cNvSpPr>
            <p:nvPr/>
          </p:nvSpPr>
          <p:spPr bwMode="auto">
            <a:xfrm>
              <a:off x="5638801" y="3211513"/>
              <a:ext cx="538163" cy="454025"/>
            </a:xfrm>
            <a:prstGeom prst="rect">
              <a:avLst/>
            </a:prstGeom>
            <a:solidFill>
              <a:srgbClr val="FFFFFF"/>
            </a:solidFill>
            <a:ln w="9525">
              <a:miter lim="800000"/>
              <a:headEnd/>
              <a:tailEnd/>
            </a:ln>
            <a:scene3d>
              <a:camera prst="legacyObliqueTopRight"/>
              <a:lightRig rig="legacyFlat3" dir="b"/>
            </a:scene3d>
            <a:sp3d extrusionH="163500" prstMaterial="legacyMatte">
              <a:bevelT w="13500" h="13500" prst="angle"/>
              <a:bevelB w="13500" h="13500" prst="angle"/>
              <a:extrusionClr>
                <a:srgbClr val="FFFFFF"/>
              </a:extrusionClr>
            </a:sp3d>
          </p:spPr>
          <p:txBody>
            <a:bodyPr>
              <a:flatTx/>
            </a:bodyPr>
            <a:lstStyle>
              <a:lvl1pPr eaLnBrk="0" hangingPunct="0">
                <a:spcBef>
                  <a:spcPct val="20000"/>
                </a:spcBef>
                <a:buClr>
                  <a:srgbClr val="009CDB"/>
                </a:buClr>
                <a:buFont typeface="Arial" pitchFamily="34" charset="0"/>
                <a:buChar char="•"/>
                <a:defRPr sz="2000">
                  <a:solidFill>
                    <a:schemeClr val="tx1"/>
                  </a:solidFill>
                  <a:latin typeface="Calibri" pitchFamily="34" charset="0"/>
                </a:defRPr>
              </a:lvl1pPr>
              <a:lvl2pPr marL="742950" indent="-285750" eaLnBrk="0" hangingPunct="0">
                <a:spcBef>
                  <a:spcPct val="20000"/>
                </a:spcBef>
                <a:buClr>
                  <a:srgbClr val="009CDB"/>
                </a:buClr>
                <a:buFont typeface="Arial" pitchFamily="34" charset="0"/>
                <a:buChar char="–"/>
                <a:defRPr>
                  <a:solidFill>
                    <a:srgbClr val="009CDB"/>
                  </a:solidFill>
                  <a:latin typeface="Calibri" pitchFamily="34" charset="0"/>
                </a:defRPr>
              </a:lvl2pPr>
              <a:lvl3pPr marL="1143000" indent="-228600" eaLnBrk="0" hangingPunct="0">
                <a:spcBef>
                  <a:spcPct val="20000"/>
                </a:spcBef>
                <a:buClr>
                  <a:srgbClr val="7F7F7F"/>
                </a:buClr>
                <a:buFont typeface="Arial" pitchFamily="34" charset="0"/>
                <a:buChar char="•"/>
                <a:defRPr sz="1600">
                  <a:solidFill>
                    <a:srgbClr val="595959"/>
                  </a:solidFill>
                  <a:latin typeface="Calibri" pitchFamily="34" charset="0"/>
                </a:defRPr>
              </a:lvl3pPr>
              <a:lvl4pPr marL="1600200" indent="-228600" eaLnBrk="0" hangingPunct="0">
                <a:spcBef>
                  <a:spcPct val="20000"/>
                </a:spcBef>
                <a:buClr>
                  <a:srgbClr val="7F7F7F"/>
                </a:buClr>
                <a:buFont typeface="Arial" pitchFamily="34" charset="0"/>
                <a:buChar char="–"/>
                <a:defRPr sz="1400">
                  <a:solidFill>
                    <a:srgbClr val="595959"/>
                  </a:solidFill>
                  <a:latin typeface="Calibri" pitchFamily="34" charset="0"/>
                </a:defRPr>
              </a:lvl4pPr>
              <a:lvl5pPr marL="2057400" indent="-228600" eaLnBrk="0" hangingPunct="0">
                <a:spcBef>
                  <a:spcPct val="20000"/>
                </a:spcBef>
                <a:buClr>
                  <a:srgbClr val="7F7F7F"/>
                </a:buClr>
                <a:buFont typeface="Arial" pitchFamily="34" charset="0"/>
                <a:buChar char="»"/>
                <a:defRPr sz="1400">
                  <a:solidFill>
                    <a:srgbClr val="595959"/>
                  </a:solidFill>
                  <a:latin typeface="Calibri" pitchFamily="34" charset="0"/>
                </a:defRPr>
              </a:lvl5pPr>
              <a:lvl6pPr marL="25146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6pPr>
              <a:lvl7pPr marL="29718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7pPr>
              <a:lvl8pPr marL="34290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8pPr>
              <a:lvl9pPr marL="38862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9pPr>
            </a:lstStyle>
            <a:p>
              <a:pPr algn="ctr" eaLnBrk="1" hangingPunct="1">
                <a:spcBef>
                  <a:spcPct val="0"/>
                </a:spcBef>
                <a:buClrTx/>
                <a:buFontTx/>
                <a:buNone/>
              </a:pPr>
              <a:r>
                <a:rPr lang="en-US" altLang="en-US" sz="1400"/>
                <a:t>8:1</a:t>
              </a:r>
            </a:p>
          </p:txBody>
        </p:sp>
        <p:sp>
          <p:nvSpPr>
            <p:cNvPr id="34840" name="Text Box 15"/>
            <p:cNvSpPr txBox="1">
              <a:spLocks noChangeArrowheads="1"/>
            </p:cNvSpPr>
            <p:nvPr/>
          </p:nvSpPr>
          <p:spPr bwMode="auto">
            <a:xfrm>
              <a:off x="6144196" y="3211513"/>
              <a:ext cx="538163" cy="454025"/>
            </a:xfrm>
            <a:prstGeom prst="rect">
              <a:avLst/>
            </a:prstGeom>
            <a:solidFill>
              <a:srgbClr val="FFFFFF"/>
            </a:solidFill>
            <a:ln w="9525">
              <a:miter lim="800000"/>
              <a:headEnd/>
              <a:tailEnd/>
            </a:ln>
            <a:scene3d>
              <a:camera prst="legacyObliqueTopRight"/>
              <a:lightRig rig="legacyFlat3" dir="b"/>
            </a:scene3d>
            <a:sp3d extrusionH="163500" prstMaterial="legacyMatte">
              <a:bevelT w="13500" h="13500" prst="angle"/>
              <a:bevelB w="13500" h="13500" prst="angle"/>
              <a:extrusionClr>
                <a:srgbClr val="FFFFFF"/>
              </a:extrusionClr>
            </a:sp3d>
          </p:spPr>
          <p:txBody>
            <a:bodyPr>
              <a:flatTx/>
            </a:bodyPr>
            <a:lstStyle>
              <a:lvl1pPr eaLnBrk="0" hangingPunct="0">
                <a:spcBef>
                  <a:spcPct val="20000"/>
                </a:spcBef>
                <a:buClr>
                  <a:srgbClr val="009CDB"/>
                </a:buClr>
                <a:buFont typeface="Arial" pitchFamily="34" charset="0"/>
                <a:buChar char="•"/>
                <a:defRPr sz="2000">
                  <a:solidFill>
                    <a:schemeClr val="tx1"/>
                  </a:solidFill>
                  <a:latin typeface="Calibri" pitchFamily="34" charset="0"/>
                </a:defRPr>
              </a:lvl1pPr>
              <a:lvl2pPr marL="742950" indent="-285750" eaLnBrk="0" hangingPunct="0">
                <a:spcBef>
                  <a:spcPct val="20000"/>
                </a:spcBef>
                <a:buClr>
                  <a:srgbClr val="009CDB"/>
                </a:buClr>
                <a:buFont typeface="Arial" pitchFamily="34" charset="0"/>
                <a:buChar char="–"/>
                <a:defRPr>
                  <a:solidFill>
                    <a:srgbClr val="009CDB"/>
                  </a:solidFill>
                  <a:latin typeface="Calibri" pitchFamily="34" charset="0"/>
                </a:defRPr>
              </a:lvl2pPr>
              <a:lvl3pPr marL="1143000" indent="-228600" eaLnBrk="0" hangingPunct="0">
                <a:spcBef>
                  <a:spcPct val="20000"/>
                </a:spcBef>
                <a:buClr>
                  <a:srgbClr val="7F7F7F"/>
                </a:buClr>
                <a:buFont typeface="Arial" pitchFamily="34" charset="0"/>
                <a:buChar char="•"/>
                <a:defRPr sz="1600">
                  <a:solidFill>
                    <a:srgbClr val="595959"/>
                  </a:solidFill>
                  <a:latin typeface="Calibri" pitchFamily="34" charset="0"/>
                </a:defRPr>
              </a:lvl3pPr>
              <a:lvl4pPr marL="1600200" indent="-228600" eaLnBrk="0" hangingPunct="0">
                <a:spcBef>
                  <a:spcPct val="20000"/>
                </a:spcBef>
                <a:buClr>
                  <a:srgbClr val="7F7F7F"/>
                </a:buClr>
                <a:buFont typeface="Arial" pitchFamily="34" charset="0"/>
                <a:buChar char="–"/>
                <a:defRPr sz="1400">
                  <a:solidFill>
                    <a:srgbClr val="595959"/>
                  </a:solidFill>
                  <a:latin typeface="Calibri" pitchFamily="34" charset="0"/>
                </a:defRPr>
              </a:lvl4pPr>
              <a:lvl5pPr marL="2057400" indent="-228600" eaLnBrk="0" hangingPunct="0">
                <a:spcBef>
                  <a:spcPct val="20000"/>
                </a:spcBef>
                <a:buClr>
                  <a:srgbClr val="7F7F7F"/>
                </a:buClr>
                <a:buFont typeface="Arial" pitchFamily="34" charset="0"/>
                <a:buChar char="»"/>
                <a:defRPr sz="1400">
                  <a:solidFill>
                    <a:srgbClr val="595959"/>
                  </a:solidFill>
                  <a:latin typeface="Calibri" pitchFamily="34" charset="0"/>
                </a:defRPr>
              </a:lvl5pPr>
              <a:lvl6pPr marL="25146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6pPr>
              <a:lvl7pPr marL="29718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7pPr>
              <a:lvl8pPr marL="34290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8pPr>
              <a:lvl9pPr marL="38862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9pPr>
            </a:lstStyle>
            <a:p>
              <a:pPr algn="ctr" eaLnBrk="1" hangingPunct="1">
                <a:spcBef>
                  <a:spcPct val="0"/>
                </a:spcBef>
                <a:buClrTx/>
                <a:buFontTx/>
                <a:buNone/>
              </a:pPr>
              <a:r>
                <a:rPr lang="en-IE" altLang="en-US" sz="1400"/>
                <a:t>9:1</a:t>
              </a:r>
              <a:endParaRPr lang="en-US" altLang="en-US" sz="1400"/>
            </a:p>
          </p:txBody>
        </p:sp>
        <p:sp>
          <p:nvSpPr>
            <p:cNvPr id="34841" name="Text Box 15"/>
            <p:cNvSpPr txBox="1">
              <a:spLocks noChangeArrowheads="1"/>
            </p:cNvSpPr>
            <p:nvPr/>
          </p:nvSpPr>
          <p:spPr bwMode="auto">
            <a:xfrm>
              <a:off x="6660232" y="3212976"/>
              <a:ext cx="538163" cy="454025"/>
            </a:xfrm>
            <a:prstGeom prst="rect">
              <a:avLst/>
            </a:prstGeom>
            <a:solidFill>
              <a:srgbClr val="FFFFFF"/>
            </a:solidFill>
            <a:ln w="9525">
              <a:miter lim="800000"/>
              <a:headEnd/>
              <a:tailEnd/>
            </a:ln>
            <a:scene3d>
              <a:camera prst="legacyObliqueTopRight"/>
              <a:lightRig rig="legacyFlat3" dir="b"/>
            </a:scene3d>
            <a:sp3d extrusionH="163500" prstMaterial="legacyMatte">
              <a:bevelT w="13500" h="13500" prst="angle"/>
              <a:bevelB w="13500" h="13500" prst="angle"/>
              <a:extrusionClr>
                <a:srgbClr val="FFFFFF"/>
              </a:extrusionClr>
            </a:sp3d>
          </p:spPr>
          <p:txBody>
            <a:bodyPr>
              <a:flatTx/>
            </a:bodyPr>
            <a:lstStyle>
              <a:lvl1pPr eaLnBrk="0" hangingPunct="0">
                <a:spcBef>
                  <a:spcPct val="20000"/>
                </a:spcBef>
                <a:buClr>
                  <a:srgbClr val="009CDB"/>
                </a:buClr>
                <a:buFont typeface="Arial" pitchFamily="34" charset="0"/>
                <a:buChar char="•"/>
                <a:defRPr sz="2000">
                  <a:solidFill>
                    <a:schemeClr val="tx1"/>
                  </a:solidFill>
                  <a:latin typeface="Calibri" pitchFamily="34" charset="0"/>
                </a:defRPr>
              </a:lvl1pPr>
              <a:lvl2pPr marL="742950" indent="-285750" eaLnBrk="0" hangingPunct="0">
                <a:spcBef>
                  <a:spcPct val="20000"/>
                </a:spcBef>
                <a:buClr>
                  <a:srgbClr val="009CDB"/>
                </a:buClr>
                <a:buFont typeface="Arial" pitchFamily="34" charset="0"/>
                <a:buChar char="–"/>
                <a:defRPr>
                  <a:solidFill>
                    <a:srgbClr val="009CDB"/>
                  </a:solidFill>
                  <a:latin typeface="Calibri" pitchFamily="34" charset="0"/>
                </a:defRPr>
              </a:lvl2pPr>
              <a:lvl3pPr marL="1143000" indent="-228600" eaLnBrk="0" hangingPunct="0">
                <a:spcBef>
                  <a:spcPct val="20000"/>
                </a:spcBef>
                <a:buClr>
                  <a:srgbClr val="7F7F7F"/>
                </a:buClr>
                <a:buFont typeface="Arial" pitchFamily="34" charset="0"/>
                <a:buChar char="•"/>
                <a:defRPr sz="1600">
                  <a:solidFill>
                    <a:srgbClr val="595959"/>
                  </a:solidFill>
                  <a:latin typeface="Calibri" pitchFamily="34" charset="0"/>
                </a:defRPr>
              </a:lvl3pPr>
              <a:lvl4pPr marL="1600200" indent="-228600" eaLnBrk="0" hangingPunct="0">
                <a:spcBef>
                  <a:spcPct val="20000"/>
                </a:spcBef>
                <a:buClr>
                  <a:srgbClr val="7F7F7F"/>
                </a:buClr>
                <a:buFont typeface="Arial" pitchFamily="34" charset="0"/>
                <a:buChar char="–"/>
                <a:defRPr sz="1400">
                  <a:solidFill>
                    <a:srgbClr val="595959"/>
                  </a:solidFill>
                  <a:latin typeface="Calibri" pitchFamily="34" charset="0"/>
                </a:defRPr>
              </a:lvl4pPr>
              <a:lvl5pPr marL="2057400" indent="-228600" eaLnBrk="0" hangingPunct="0">
                <a:spcBef>
                  <a:spcPct val="20000"/>
                </a:spcBef>
                <a:buClr>
                  <a:srgbClr val="7F7F7F"/>
                </a:buClr>
                <a:buFont typeface="Arial" pitchFamily="34" charset="0"/>
                <a:buChar char="»"/>
                <a:defRPr sz="1400">
                  <a:solidFill>
                    <a:srgbClr val="595959"/>
                  </a:solidFill>
                  <a:latin typeface="Calibri" pitchFamily="34" charset="0"/>
                </a:defRPr>
              </a:lvl5pPr>
              <a:lvl6pPr marL="25146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6pPr>
              <a:lvl7pPr marL="29718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7pPr>
              <a:lvl8pPr marL="34290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8pPr>
              <a:lvl9pPr marL="38862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9pPr>
            </a:lstStyle>
            <a:p>
              <a:pPr algn="ctr" eaLnBrk="1" hangingPunct="1">
                <a:spcBef>
                  <a:spcPct val="0"/>
                </a:spcBef>
                <a:buClrTx/>
                <a:buFontTx/>
                <a:buNone/>
              </a:pPr>
              <a:r>
                <a:rPr lang="en-US" altLang="en-US" sz="1400"/>
                <a:t>10:1</a:t>
              </a:r>
            </a:p>
          </p:txBody>
        </p:sp>
        <p:sp>
          <p:nvSpPr>
            <p:cNvPr id="34842" name="Text Box 16"/>
            <p:cNvSpPr txBox="1">
              <a:spLocks noChangeArrowheads="1"/>
            </p:cNvSpPr>
            <p:nvPr/>
          </p:nvSpPr>
          <p:spPr bwMode="auto">
            <a:xfrm>
              <a:off x="7202189" y="3212976"/>
              <a:ext cx="538163" cy="454025"/>
            </a:xfrm>
            <a:prstGeom prst="rect">
              <a:avLst/>
            </a:prstGeom>
            <a:solidFill>
              <a:srgbClr val="FFFFFF"/>
            </a:solidFill>
            <a:ln w="9525">
              <a:miter lim="800000"/>
              <a:headEnd/>
              <a:tailEnd/>
            </a:ln>
            <a:scene3d>
              <a:camera prst="legacyObliqueTopRight"/>
              <a:lightRig rig="legacyFlat3" dir="b"/>
            </a:scene3d>
            <a:sp3d extrusionH="163500" prstMaterial="legacyMatte">
              <a:bevelT w="13500" h="13500" prst="angle"/>
              <a:bevelB w="13500" h="13500" prst="angle"/>
              <a:extrusionClr>
                <a:srgbClr val="FFFFFF"/>
              </a:extrusionClr>
            </a:sp3d>
          </p:spPr>
          <p:txBody>
            <a:bodyPr>
              <a:flatTx/>
            </a:bodyPr>
            <a:lstStyle>
              <a:lvl1pPr eaLnBrk="0" hangingPunct="0">
                <a:spcBef>
                  <a:spcPct val="20000"/>
                </a:spcBef>
                <a:buClr>
                  <a:srgbClr val="009CDB"/>
                </a:buClr>
                <a:buFont typeface="Arial" pitchFamily="34" charset="0"/>
                <a:buChar char="•"/>
                <a:defRPr sz="2000">
                  <a:solidFill>
                    <a:schemeClr val="tx1"/>
                  </a:solidFill>
                  <a:latin typeface="Calibri" pitchFamily="34" charset="0"/>
                </a:defRPr>
              </a:lvl1pPr>
              <a:lvl2pPr marL="742950" indent="-285750" eaLnBrk="0" hangingPunct="0">
                <a:spcBef>
                  <a:spcPct val="20000"/>
                </a:spcBef>
                <a:buClr>
                  <a:srgbClr val="009CDB"/>
                </a:buClr>
                <a:buFont typeface="Arial" pitchFamily="34" charset="0"/>
                <a:buChar char="–"/>
                <a:defRPr>
                  <a:solidFill>
                    <a:srgbClr val="009CDB"/>
                  </a:solidFill>
                  <a:latin typeface="Calibri" pitchFamily="34" charset="0"/>
                </a:defRPr>
              </a:lvl2pPr>
              <a:lvl3pPr marL="1143000" indent="-228600" eaLnBrk="0" hangingPunct="0">
                <a:spcBef>
                  <a:spcPct val="20000"/>
                </a:spcBef>
                <a:buClr>
                  <a:srgbClr val="7F7F7F"/>
                </a:buClr>
                <a:buFont typeface="Arial" pitchFamily="34" charset="0"/>
                <a:buChar char="•"/>
                <a:defRPr sz="1600">
                  <a:solidFill>
                    <a:srgbClr val="595959"/>
                  </a:solidFill>
                  <a:latin typeface="Calibri" pitchFamily="34" charset="0"/>
                </a:defRPr>
              </a:lvl3pPr>
              <a:lvl4pPr marL="1600200" indent="-228600" eaLnBrk="0" hangingPunct="0">
                <a:spcBef>
                  <a:spcPct val="20000"/>
                </a:spcBef>
                <a:buClr>
                  <a:srgbClr val="7F7F7F"/>
                </a:buClr>
                <a:buFont typeface="Arial" pitchFamily="34" charset="0"/>
                <a:buChar char="–"/>
                <a:defRPr sz="1400">
                  <a:solidFill>
                    <a:srgbClr val="595959"/>
                  </a:solidFill>
                  <a:latin typeface="Calibri" pitchFamily="34" charset="0"/>
                </a:defRPr>
              </a:lvl4pPr>
              <a:lvl5pPr marL="2057400" indent="-228600" eaLnBrk="0" hangingPunct="0">
                <a:spcBef>
                  <a:spcPct val="20000"/>
                </a:spcBef>
                <a:buClr>
                  <a:srgbClr val="7F7F7F"/>
                </a:buClr>
                <a:buFont typeface="Arial" pitchFamily="34" charset="0"/>
                <a:buChar char="»"/>
                <a:defRPr sz="1400">
                  <a:solidFill>
                    <a:srgbClr val="595959"/>
                  </a:solidFill>
                  <a:latin typeface="Calibri" pitchFamily="34" charset="0"/>
                </a:defRPr>
              </a:lvl5pPr>
              <a:lvl6pPr marL="25146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6pPr>
              <a:lvl7pPr marL="29718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7pPr>
              <a:lvl8pPr marL="34290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8pPr>
              <a:lvl9pPr marL="38862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9pPr>
            </a:lstStyle>
            <a:p>
              <a:pPr algn="ctr" eaLnBrk="1" hangingPunct="1">
                <a:spcBef>
                  <a:spcPct val="0"/>
                </a:spcBef>
                <a:buClrTx/>
                <a:buFontTx/>
                <a:buNone/>
              </a:pPr>
              <a:r>
                <a:rPr lang="en-IE" altLang="en-US" sz="1400"/>
                <a:t>11:1</a:t>
              </a:r>
              <a:endParaRPr lang="en-US" altLang="en-US" sz="1400"/>
            </a:p>
          </p:txBody>
        </p:sp>
      </p:grpSp>
      <p:sp>
        <p:nvSpPr>
          <p:cNvPr id="19" name="TextBox 18"/>
          <p:cNvSpPr txBox="1"/>
          <p:nvPr/>
        </p:nvSpPr>
        <p:spPr>
          <a:xfrm>
            <a:off x="2555875" y="592674"/>
            <a:ext cx="6588125" cy="1015663"/>
          </a:xfrm>
          <a:prstGeom prst="rect">
            <a:avLst/>
          </a:prstGeom>
          <a:noFill/>
        </p:spPr>
        <p:txBody>
          <a:bodyPr>
            <a:spAutoFit/>
          </a:bodyPr>
          <a:lstStyle/>
          <a:p>
            <a:pPr algn="ctr" fontAlgn="auto">
              <a:spcBef>
                <a:spcPts val="0"/>
              </a:spcBef>
              <a:spcAft>
                <a:spcPts val="0"/>
              </a:spcAft>
              <a:defRPr/>
            </a:pPr>
            <a:r>
              <a:rPr lang="en-US" sz="2400" dirty="0">
                <a:solidFill>
                  <a:srgbClr val="C00000"/>
                </a:solidFill>
                <a:effectLst>
                  <a:outerShdw blurRad="38100" dist="38100" dir="2700000" algn="tl">
                    <a:srgbClr val="808080"/>
                  </a:outerShdw>
                </a:effectLst>
                <a:latin typeface="+mn-lt"/>
                <a:cs typeface="+mn-cs"/>
              </a:rPr>
              <a:t>Positivity / Negativity Ratio</a:t>
            </a:r>
            <a:r>
              <a:rPr lang="ja-JP" altLang="en-US" sz="2400" dirty="0">
                <a:solidFill>
                  <a:srgbClr val="C00000"/>
                </a:solidFill>
                <a:effectLst>
                  <a:outerShdw blurRad="38100" dist="38100" dir="2700000" algn="tl">
                    <a:srgbClr val="808080"/>
                  </a:outerShdw>
                </a:effectLst>
                <a:latin typeface="+mn-lt"/>
                <a:cs typeface="+mn-cs"/>
              </a:rPr>
              <a:t>　　　　　　　　　　　　　</a:t>
            </a:r>
            <a:r>
              <a:rPr lang="ja-JP" altLang="en-US" sz="3600" dirty="0">
                <a:solidFill>
                  <a:srgbClr val="C00000"/>
                </a:solidFill>
                <a:effectLst>
                  <a:outerShdw blurRad="38100" dist="38100" dir="2700000" algn="tl">
                    <a:srgbClr val="808080"/>
                  </a:outerShdw>
                </a:effectLst>
                <a:latin typeface="+mn-lt"/>
                <a:cs typeface="+mn-cs"/>
              </a:rPr>
              <a:t>ポジティブ比</a:t>
            </a:r>
            <a:r>
              <a:rPr lang="en-US" altLang="ja-JP" sz="3600" dirty="0">
                <a:solidFill>
                  <a:srgbClr val="C00000"/>
                </a:solidFill>
                <a:effectLst>
                  <a:outerShdw blurRad="38100" dist="38100" dir="2700000" algn="tl">
                    <a:srgbClr val="808080"/>
                  </a:outerShdw>
                </a:effectLst>
                <a:latin typeface="+mn-lt"/>
                <a:cs typeface="+mn-cs"/>
              </a:rPr>
              <a:t>/</a:t>
            </a:r>
            <a:r>
              <a:rPr lang="ja-JP" altLang="en-US" sz="3600" dirty="0">
                <a:solidFill>
                  <a:srgbClr val="C00000"/>
                </a:solidFill>
                <a:effectLst>
                  <a:outerShdw blurRad="38100" dist="38100" dir="2700000" algn="tl">
                    <a:srgbClr val="808080"/>
                  </a:outerShdw>
                </a:effectLst>
                <a:latin typeface="+mn-lt"/>
                <a:cs typeface="+mn-cs"/>
              </a:rPr>
              <a:t>ネガティブ比</a:t>
            </a:r>
            <a:endParaRPr lang="en-US" sz="3600" dirty="0">
              <a:solidFill>
                <a:srgbClr val="C00000"/>
              </a:solidFill>
              <a:effectLst>
                <a:outerShdw blurRad="38100" dist="38100" dir="2700000" algn="tl">
                  <a:srgbClr val="808080"/>
                </a:outerShdw>
              </a:effectLst>
              <a:latin typeface="+mn-lt"/>
              <a:cs typeface="+mn-cs"/>
            </a:endParaRPr>
          </a:p>
        </p:txBody>
      </p:sp>
      <p:cxnSp>
        <p:nvCxnSpPr>
          <p:cNvPr id="23" name="Straight Connector 22"/>
          <p:cNvCxnSpPr>
            <a:cxnSpLocks noChangeShapeType="1"/>
          </p:cNvCxnSpPr>
          <p:nvPr/>
        </p:nvCxnSpPr>
        <p:spPr bwMode="auto">
          <a:xfrm rot="5400000">
            <a:off x="1908175" y="3644901"/>
            <a:ext cx="2447925" cy="0"/>
          </a:xfrm>
          <a:prstGeom prst="line">
            <a:avLst/>
          </a:prstGeom>
          <a:noFill/>
          <a:ln w="15875" algn="ctr">
            <a:solidFill>
              <a:srgbClr val="FF0000"/>
            </a:solidFill>
            <a:round/>
            <a:headEnd/>
            <a:tailEnd/>
          </a:ln>
          <a:extLst>
            <a:ext uri="{909E8E84-426E-40DD-AFC4-6F175D3DCCD1}">
              <a14:hiddenFill xmlns:a14="http://schemas.microsoft.com/office/drawing/2010/main">
                <a:noFill/>
              </a14:hiddenFill>
            </a:ext>
          </a:extLst>
        </p:spPr>
      </p:cxnSp>
      <p:sp>
        <p:nvSpPr>
          <p:cNvPr id="24" name="TextBox 23"/>
          <p:cNvSpPr txBox="1"/>
          <p:nvPr/>
        </p:nvSpPr>
        <p:spPr>
          <a:xfrm>
            <a:off x="2001989" y="4868863"/>
            <a:ext cx="2069797" cy="461665"/>
          </a:xfrm>
          <a:prstGeom prst="rect">
            <a:avLst/>
          </a:prstGeom>
          <a:noFill/>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ja-JP" sz="1200" dirty="0">
                <a:solidFill>
                  <a:srgbClr val="FF0000"/>
                </a:solidFill>
                <a:effectLst>
                  <a:outerShdw blurRad="38100" dist="38100" dir="2700000" algn="tl">
                    <a:srgbClr val="C0C0C0"/>
                  </a:outerShdw>
                </a:effectLst>
                <a:latin typeface="Calibri" pitchFamily="34" charset="0"/>
              </a:rPr>
              <a:t>2.9013:1</a:t>
            </a:r>
          </a:p>
          <a:p>
            <a:pPr algn="ctr" eaLnBrk="1" hangingPunct="1"/>
            <a:r>
              <a:rPr lang="en-US" altLang="ja-JP" sz="1200" dirty="0">
                <a:solidFill>
                  <a:srgbClr val="FF0000"/>
                </a:solidFill>
                <a:effectLst>
                  <a:outerShdw blurRad="38100" dist="38100" dir="2700000" algn="tl">
                    <a:srgbClr val="C0C0C0"/>
                  </a:outerShdw>
                </a:effectLst>
                <a:latin typeface="Calibri" pitchFamily="34" charset="0"/>
              </a:rPr>
              <a:t>The ‘</a:t>
            </a:r>
            <a:r>
              <a:rPr lang="en-US" altLang="ja-JP" sz="1200" dirty="0" err="1">
                <a:solidFill>
                  <a:srgbClr val="FF0000"/>
                </a:solidFill>
                <a:effectLst>
                  <a:outerShdw blurRad="38100" dist="38100" dir="2700000" algn="tl">
                    <a:srgbClr val="C0C0C0"/>
                  </a:outerShdw>
                </a:effectLst>
                <a:latin typeface="Calibri" pitchFamily="34" charset="0"/>
              </a:rPr>
              <a:t>Losada</a:t>
            </a:r>
            <a:r>
              <a:rPr lang="en-US" altLang="ja-JP" sz="1200" dirty="0">
                <a:solidFill>
                  <a:srgbClr val="FF0000"/>
                </a:solidFill>
                <a:effectLst>
                  <a:outerShdw blurRad="38100" dist="38100" dir="2700000" algn="tl">
                    <a:srgbClr val="C0C0C0"/>
                  </a:outerShdw>
                </a:effectLst>
                <a:latin typeface="Calibri" pitchFamily="34" charset="0"/>
              </a:rPr>
              <a:t> Line</a:t>
            </a:r>
            <a:r>
              <a:rPr lang="ja-JP" altLang="en-US" sz="1200" dirty="0">
                <a:solidFill>
                  <a:srgbClr val="FF0000"/>
                </a:solidFill>
                <a:effectLst>
                  <a:outerShdw blurRad="38100" dist="38100" dir="2700000" algn="tl">
                    <a:srgbClr val="C0C0C0"/>
                  </a:outerShdw>
                </a:effectLst>
                <a:latin typeface="Calibri" pitchFamily="34" charset="0"/>
              </a:rPr>
              <a:t>ロサダライン</a:t>
            </a:r>
            <a:r>
              <a:rPr lang="en-US" altLang="ja-JP" sz="1200" dirty="0">
                <a:solidFill>
                  <a:srgbClr val="FF0000"/>
                </a:solidFill>
                <a:effectLst>
                  <a:outerShdw blurRad="38100" dist="38100" dir="2700000" algn="tl">
                    <a:srgbClr val="C0C0C0"/>
                  </a:outerShdw>
                </a:effectLst>
                <a:latin typeface="Calibri" pitchFamily="34" charset="0"/>
              </a:rPr>
              <a:t>’</a:t>
            </a:r>
          </a:p>
        </p:txBody>
      </p:sp>
      <p:sp>
        <p:nvSpPr>
          <p:cNvPr id="25" name="TextBox 24"/>
          <p:cNvSpPr txBox="1"/>
          <p:nvPr/>
        </p:nvSpPr>
        <p:spPr>
          <a:xfrm>
            <a:off x="1043101" y="2636838"/>
            <a:ext cx="2569934" cy="1554272"/>
          </a:xfrm>
          <a:prstGeom prst="rect">
            <a:avLst/>
          </a:prstGeom>
          <a:noFill/>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ja-JP" sz="1600" dirty="0">
                <a:solidFill>
                  <a:srgbClr val="FF0000"/>
                </a:solidFill>
                <a:effectLst>
                  <a:outerShdw blurRad="38100" dist="38100" dir="2700000" algn="tl">
                    <a:srgbClr val="C0C0C0"/>
                  </a:outerShdw>
                </a:effectLst>
                <a:latin typeface="Calibri" pitchFamily="34" charset="0"/>
              </a:rPr>
              <a:t>Team</a:t>
            </a:r>
          </a:p>
          <a:p>
            <a:pPr algn="ctr" eaLnBrk="1" hangingPunct="1"/>
            <a:r>
              <a:rPr lang="en-US" altLang="ja-JP" sz="1600" dirty="0">
                <a:solidFill>
                  <a:srgbClr val="FF0000"/>
                </a:solidFill>
                <a:effectLst>
                  <a:outerShdw blurRad="38100" dist="38100" dir="2700000" algn="tl">
                    <a:srgbClr val="C0C0C0"/>
                  </a:outerShdw>
                </a:effectLst>
                <a:latin typeface="Calibri" pitchFamily="34" charset="0"/>
              </a:rPr>
              <a:t>‘Languishes’</a:t>
            </a:r>
            <a:r>
              <a:rPr lang="ja-JP" altLang="en-US" sz="1600" dirty="0">
                <a:solidFill>
                  <a:srgbClr val="FF0000"/>
                </a:solidFill>
                <a:effectLst>
                  <a:outerShdw blurRad="38100" dist="38100" dir="2700000" algn="tl">
                    <a:srgbClr val="C0C0C0"/>
                  </a:outerShdw>
                </a:effectLst>
                <a:latin typeface="Calibri" pitchFamily="34" charset="0"/>
              </a:rPr>
              <a:t>衰退するチーム</a:t>
            </a:r>
            <a:endParaRPr lang="en-US" altLang="ja-JP" sz="1600" dirty="0">
              <a:solidFill>
                <a:srgbClr val="FF0000"/>
              </a:solidFill>
              <a:effectLst>
                <a:outerShdw blurRad="38100" dist="38100" dir="2700000" algn="tl">
                  <a:srgbClr val="C0C0C0"/>
                </a:outerShdw>
              </a:effectLst>
              <a:latin typeface="Calibri" pitchFamily="34" charset="0"/>
            </a:endParaRPr>
          </a:p>
          <a:p>
            <a:pPr algn="ctr" eaLnBrk="1" hangingPunct="1"/>
            <a:endParaRPr lang="en-US" altLang="ja-JP" sz="700" dirty="0">
              <a:effectLst>
                <a:outerShdw blurRad="38100" dist="38100" dir="2700000" algn="tl">
                  <a:srgbClr val="C0C0C0"/>
                </a:outerShdw>
              </a:effectLst>
              <a:latin typeface="Calibri" pitchFamily="34" charset="0"/>
            </a:endParaRPr>
          </a:p>
          <a:p>
            <a:pPr algn="ctr" eaLnBrk="1" hangingPunct="1"/>
            <a:r>
              <a:rPr lang="en-US" altLang="ja-JP" sz="1400" dirty="0">
                <a:effectLst>
                  <a:outerShdw blurRad="38100" dist="38100" dir="2700000" algn="tl">
                    <a:srgbClr val="C0C0C0"/>
                  </a:outerShdw>
                </a:effectLst>
                <a:latin typeface="Calibri" pitchFamily="34" charset="0"/>
              </a:rPr>
              <a:t>Creativity dies,</a:t>
            </a:r>
            <a:r>
              <a:rPr lang="ja-JP" altLang="en-US" sz="1400" dirty="0">
                <a:effectLst>
                  <a:outerShdw blurRad="38100" dist="38100" dir="2700000" algn="tl">
                    <a:srgbClr val="C0C0C0"/>
                  </a:outerShdw>
                </a:effectLst>
                <a:latin typeface="Calibri" pitchFamily="34" charset="0"/>
              </a:rPr>
              <a:t>創造性なし</a:t>
            </a:r>
            <a:endParaRPr lang="en-US" altLang="ja-JP" sz="1400" dirty="0">
              <a:effectLst>
                <a:outerShdw blurRad="38100" dist="38100" dir="2700000" algn="tl">
                  <a:srgbClr val="C0C0C0"/>
                </a:outerShdw>
              </a:effectLst>
              <a:latin typeface="Calibri" pitchFamily="34" charset="0"/>
            </a:endParaRPr>
          </a:p>
          <a:p>
            <a:pPr algn="ctr" eaLnBrk="1" hangingPunct="1"/>
            <a:r>
              <a:rPr lang="en-US" altLang="ja-JP" sz="1400" dirty="0">
                <a:effectLst>
                  <a:outerShdw blurRad="38100" dist="38100" dir="2700000" algn="tl">
                    <a:srgbClr val="C0C0C0"/>
                  </a:outerShdw>
                </a:effectLst>
                <a:latin typeface="Calibri" pitchFamily="34" charset="0"/>
              </a:rPr>
              <a:t>relationships </a:t>
            </a:r>
            <a:r>
              <a:rPr lang="ja-JP" altLang="en-US" sz="1400" dirty="0">
                <a:effectLst>
                  <a:outerShdw blurRad="38100" dist="38100" dir="2700000" algn="tl">
                    <a:srgbClr val="C0C0C0"/>
                  </a:outerShdw>
                </a:effectLst>
                <a:latin typeface="Calibri" pitchFamily="34" charset="0"/>
              </a:rPr>
              <a:t>関係性崩壊</a:t>
            </a:r>
            <a:endParaRPr lang="en-US" altLang="ja-JP" sz="1400" dirty="0">
              <a:effectLst>
                <a:outerShdw blurRad="38100" dist="38100" dir="2700000" algn="tl">
                  <a:srgbClr val="C0C0C0"/>
                </a:outerShdw>
              </a:effectLst>
              <a:latin typeface="Calibri" pitchFamily="34" charset="0"/>
            </a:endParaRPr>
          </a:p>
          <a:p>
            <a:pPr algn="ctr" eaLnBrk="1" hangingPunct="1"/>
            <a:r>
              <a:rPr lang="en-US" altLang="ja-JP" sz="1400" dirty="0">
                <a:effectLst>
                  <a:outerShdw blurRad="38100" dist="38100" dir="2700000" algn="tl">
                    <a:srgbClr val="C0C0C0"/>
                  </a:outerShdw>
                </a:effectLst>
                <a:latin typeface="Calibri" pitchFamily="34" charset="0"/>
              </a:rPr>
              <a:t>break down &amp;</a:t>
            </a:r>
            <a:r>
              <a:rPr lang="ja-JP" altLang="en-US" sz="1400" dirty="0">
                <a:effectLst>
                  <a:outerShdw blurRad="38100" dist="38100" dir="2700000" algn="tl">
                    <a:srgbClr val="C0C0C0"/>
                  </a:outerShdw>
                </a:effectLst>
                <a:latin typeface="Calibri" pitchFamily="34" charset="0"/>
              </a:rPr>
              <a:t>　生産性落ち込み</a:t>
            </a:r>
            <a:endParaRPr lang="en-US" altLang="ja-JP" sz="1400" dirty="0">
              <a:effectLst>
                <a:outerShdw blurRad="38100" dist="38100" dir="2700000" algn="tl">
                  <a:srgbClr val="C0C0C0"/>
                </a:outerShdw>
              </a:effectLst>
              <a:latin typeface="Calibri" pitchFamily="34" charset="0"/>
            </a:endParaRPr>
          </a:p>
          <a:p>
            <a:pPr algn="ctr" eaLnBrk="1" hangingPunct="1"/>
            <a:r>
              <a:rPr lang="en-US" altLang="ja-JP" sz="1400" dirty="0">
                <a:effectLst>
                  <a:outerShdw blurRad="38100" dist="38100" dir="2700000" algn="tl">
                    <a:srgbClr val="C0C0C0"/>
                  </a:outerShdw>
                </a:effectLst>
                <a:latin typeface="Calibri" pitchFamily="34" charset="0"/>
              </a:rPr>
              <a:t>productivity dives</a:t>
            </a:r>
          </a:p>
        </p:txBody>
      </p:sp>
      <p:sp>
        <p:nvSpPr>
          <p:cNvPr id="26" name="TextBox 25"/>
          <p:cNvSpPr txBox="1"/>
          <p:nvPr/>
        </p:nvSpPr>
        <p:spPr>
          <a:xfrm>
            <a:off x="3419475" y="2565400"/>
            <a:ext cx="3944814" cy="2000548"/>
          </a:xfrm>
          <a:prstGeom prst="rect">
            <a:avLst/>
          </a:prstGeom>
          <a:noFill/>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ja-JP" dirty="0">
                <a:solidFill>
                  <a:srgbClr val="FF0000"/>
                </a:solidFill>
                <a:effectLst>
                  <a:outerShdw blurRad="38100" dist="38100" dir="2700000" algn="tl">
                    <a:srgbClr val="C0C0C0"/>
                  </a:outerShdw>
                </a:effectLst>
                <a:latin typeface="Calibri" pitchFamily="34" charset="0"/>
              </a:rPr>
              <a:t>Team</a:t>
            </a:r>
          </a:p>
          <a:p>
            <a:pPr algn="ctr" eaLnBrk="1" hangingPunct="1"/>
            <a:r>
              <a:rPr lang="en-US" altLang="ja-JP" dirty="0">
                <a:solidFill>
                  <a:srgbClr val="FF0000"/>
                </a:solidFill>
                <a:effectLst>
                  <a:outerShdw blurRad="38100" dist="38100" dir="2700000" algn="tl">
                    <a:srgbClr val="C0C0C0"/>
                  </a:outerShdw>
                </a:effectLst>
                <a:latin typeface="Calibri" pitchFamily="34" charset="0"/>
              </a:rPr>
              <a:t>‘Flourishes’</a:t>
            </a:r>
            <a:r>
              <a:rPr lang="ja-JP" altLang="en-US" dirty="0">
                <a:solidFill>
                  <a:srgbClr val="FF0000"/>
                </a:solidFill>
                <a:effectLst>
                  <a:outerShdw blurRad="38100" dist="38100" dir="2700000" algn="tl">
                    <a:srgbClr val="C0C0C0"/>
                  </a:outerShdw>
                </a:effectLst>
                <a:latin typeface="Calibri" pitchFamily="34" charset="0"/>
              </a:rPr>
              <a:t>　勢いのあるチーム</a:t>
            </a:r>
            <a:endParaRPr lang="en-US" altLang="ja-JP" dirty="0">
              <a:solidFill>
                <a:srgbClr val="FF0000"/>
              </a:solidFill>
              <a:effectLst>
                <a:outerShdw blurRad="38100" dist="38100" dir="2700000" algn="tl">
                  <a:srgbClr val="C0C0C0"/>
                </a:outerShdw>
              </a:effectLst>
              <a:latin typeface="Calibri" pitchFamily="34" charset="0"/>
            </a:endParaRPr>
          </a:p>
          <a:p>
            <a:pPr algn="ctr" eaLnBrk="1" hangingPunct="1"/>
            <a:endParaRPr lang="en-US" altLang="ja-JP" sz="800" dirty="0">
              <a:effectLst>
                <a:outerShdw blurRad="38100" dist="38100" dir="2700000" algn="tl">
                  <a:srgbClr val="C0C0C0"/>
                </a:outerShdw>
              </a:effectLst>
              <a:latin typeface="Calibri" pitchFamily="34" charset="0"/>
            </a:endParaRPr>
          </a:p>
          <a:p>
            <a:pPr algn="ctr" eaLnBrk="1" hangingPunct="1"/>
            <a:r>
              <a:rPr lang="en-US" altLang="ja-JP" sz="1400" dirty="0">
                <a:effectLst>
                  <a:outerShdw blurRad="38100" dist="38100" dir="2700000" algn="tl">
                    <a:srgbClr val="C0C0C0"/>
                  </a:outerShdw>
                </a:effectLst>
                <a:latin typeface="Calibri" pitchFamily="34" charset="0"/>
              </a:rPr>
              <a:t>Creativity thrives</a:t>
            </a:r>
            <a:r>
              <a:rPr lang="ja-JP" altLang="en-US" sz="1400" dirty="0">
                <a:effectLst>
                  <a:outerShdw blurRad="38100" dist="38100" dir="2700000" algn="tl">
                    <a:srgbClr val="C0C0C0"/>
                  </a:outerShdw>
                </a:effectLst>
                <a:latin typeface="Calibri" pitchFamily="34" charset="0"/>
              </a:rPr>
              <a:t>　</a:t>
            </a:r>
            <a:r>
              <a:rPr lang="ja-JP" altLang="en-US" sz="1600" dirty="0">
                <a:effectLst>
                  <a:outerShdw blurRad="38100" dist="38100" dir="2700000" algn="tl">
                    <a:srgbClr val="C0C0C0"/>
                  </a:outerShdw>
                </a:effectLst>
                <a:latin typeface="Calibri" pitchFamily="34" charset="0"/>
              </a:rPr>
              <a:t>創造性豊か</a:t>
            </a:r>
            <a:endParaRPr lang="en-US" altLang="ja-JP" sz="1600" dirty="0">
              <a:effectLst>
                <a:outerShdw blurRad="38100" dist="38100" dir="2700000" algn="tl">
                  <a:srgbClr val="C0C0C0"/>
                </a:outerShdw>
              </a:effectLst>
              <a:latin typeface="Calibri" pitchFamily="34" charset="0"/>
            </a:endParaRPr>
          </a:p>
          <a:p>
            <a:pPr algn="ctr" eaLnBrk="1" hangingPunct="1"/>
            <a:r>
              <a:rPr lang="en-US" altLang="ja-JP" sz="1400" dirty="0">
                <a:effectLst>
                  <a:outerShdw blurRad="38100" dist="38100" dir="2700000" algn="tl">
                    <a:srgbClr val="C0C0C0"/>
                  </a:outerShdw>
                </a:effectLst>
                <a:latin typeface="Calibri" pitchFamily="34" charset="0"/>
              </a:rPr>
              <a:t>relationships are enhanced</a:t>
            </a:r>
            <a:r>
              <a:rPr lang="ja-JP" altLang="en-US" sz="1400" dirty="0">
                <a:effectLst>
                  <a:outerShdw blurRad="38100" dist="38100" dir="2700000" algn="tl">
                    <a:srgbClr val="C0C0C0"/>
                  </a:outerShdw>
                </a:effectLst>
                <a:latin typeface="Calibri" pitchFamily="34" charset="0"/>
              </a:rPr>
              <a:t>　</a:t>
            </a:r>
            <a:r>
              <a:rPr lang="ja-JP" altLang="en-US" sz="1600" dirty="0">
                <a:effectLst>
                  <a:outerShdw blurRad="38100" dist="38100" dir="2700000" algn="tl">
                    <a:srgbClr val="C0C0C0"/>
                  </a:outerShdw>
                </a:effectLst>
                <a:latin typeface="Calibri" pitchFamily="34" charset="0"/>
              </a:rPr>
              <a:t>関係性向上</a:t>
            </a:r>
            <a:endParaRPr lang="en-US" altLang="ja-JP" sz="1600" dirty="0">
              <a:effectLst>
                <a:outerShdw blurRad="38100" dist="38100" dir="2700000" algn="tl">
                  <a:srgbClr val="C0C0C0"/>
                </a:outerShdw>
              </a:effectLst>
              <a:latin typeface="Calibri" pitchFamily="34" charset="0"/>
            </a:endParaRPr>
          </a:p>
          <a:p>
            <a:pPr algn="ctr" eaLnBrk="1" hangingPunct="1"/>
            <a:r>
              <a:rPr lang="en-US" altLang="ja-JP" sz="1400" dirty="0">
                <a:effectLst>
                  <a:outerShdw blurRad="38100" dist="38100" dir="2700000" algn="tl">
                    <a:srgbClr val="C0C0C0"/>
                  </a:outerShdw>
                </a:effectLst>
                <a:latin typeface="Calibri" pitchFamily="34" charset="0"/>
              </a:rPr>
              <a:t>engagement rise</a:t>
            </a:r>
            <a:r>
              <a:rPr lang="ja-JP" altLang="en-US" sz="1400" dirty="0">
                <a:effectLst>
                  <a:outerShdw blurRad="38100" dist="38100" dir="2700000" algn="tl">
                    <a:srgbClr val="C0C0C0"/>
                  </a:outerShdw>
                </a:effectLst>
                <a:latin typeface="Calibri" pitchFamily="34" charset="0"/>
              </a:rPr>
              <a:t>　</a:t>
            </a:r>
            <a:r>
              <a:rPr lang="ja-JP" altLang="en-US" sz="1600" dirty="0">
                <a:effectLst>
                  <a:outerShdw blurRad="38100" dist="38100" dir="2700000" algn="tl">
                    <a:srgbClr val="C0C0C0"/>
                  </a:outerShdw>
                </a:effectLst>
                <a:latin typeface="Calibri" pitchFamily="34" charset="0"/>
              </a:rPr>
              <a:t>エンゲージメント向上</a:t>
            </a:r>
            <a:endParaRPr lang="en-US" altLang="ja-JP" sz="1600" dirty="0">
              <a:effectLst>
                <a:outerShdw blurRad="38100" dist="38100" dir="2700000" algn="tl">
                  <a:srgbClr val="C0C0C0"/>
                </a:outerShdw>
              </a:effectLst>
              <a:latin typeface="Calibri" pitchFamily="34" charset="0"/>
            </a:endParaRPr>
          </a:p>
          <a:p>
            <a:pPr algn="ctr" eaLnBrk="1" hangingPunct="1"/>
            <a:r>
              <a:rPr lang="en-US" altLang="ja-JP" sz="1400" dirty="0">
                <a:effectLst>
                  <a:outerShdw blurRad="38100" dist="38100" dir="2700000" algn="tl">
                    <a:srgbClr val="C0C0C0"/>
                  </a:outerShdw>
                </a:effectLst>
                <a:latin typeface="Calibri" pitchFamily="34" charset="0"/>
              </a:rPr>
              <a:t>people work in ‘flow’</a:t>
            </a:r>
            <a:r>
              <a:rPr lang="ja-JP" altLang="en-US" sz="1600" dirty="0">
                <a:effectLst>
                  <a:outerShdw blurRad="38100" dist="38100" dir="2700000" algn="tl">
                    <a:srgbClr val="C0C0C0"/>
                  </a:outerShdw>
                </a:effectLst>
                <a:latin typeface="Calibri" pitchFamily="34" charset="0"/>
              </a:rPr>
              <a:t>　活発な仕事ぶり</a:t>
            </a:r>
            <a:endParaRPr lang="en-US" altLang="ja-JP" sz="1600" dirty="0">
              <a:effectLst>
                <a:outerShdw blurRad="38100" dist="38100" dir="2700000" algn="tl">
                  <a:srgbClr val="C0C0C0"/>
                </a:outerShdw>
              </a:effectLst>
              <a:latin typeface="Calibri" pitchFamily="34" charset="0"/>
            </a:endParaRPr>
          </a:p>
          <a:p>
            <a:pPr algn="ctr" eaLnBrk="1" hangingPunct="1"/>
            <a:r>
              <a:rPr lang="en-US" altLang="ja-JP" sz="1400" dirty="0">
                <a:effectLst>
                  <a:outerShdw blurRad="38100" dist="38100" dir="2700000" algn="tl">
                    <a:srgbClr val="C0C0C0"/>
                  </a:outerShdw>
                </a:effectLst>
                <a:latin typeface="Calibri" pitchFamily="34" charset="0"/>
              </a:rPr>
              <a:t>&amp; productivity rises</a:t>
            </a:r>
            <a:r>
              <a:rPr lang="ja-JP" altLang="en-US" sz="1600" dirty="0">
                <a:effectLst>
                  <a:outerShdw blurRad="38100" dist="38100" dir="2700000" algn="tl">
                    <a:srgbClr val="C0C0C0"/>
                  </a:outerShdw>
                </a:effectLst>
                <a:latin typeface="Calibri" pitchFamily="34" charset="0"/>
              </a:rPr>
              <a:t>　生産性向上</a:t>
            </a:r>
            <a:endParaRPr lang="en-US" altLang="ja-JP" sz="1600" dirty="0">
              <a:effectLst>
                <a:outerShdw blurRad="38100" dist="38100" dir="2700000" algn="tl">
                  <a:srgbClr val="C0C0C0"/>
                </a:outerShdw>
              </a:effectLst>
              <a:latin typeface="Calibri" pitchFamily="34" charset="0"/>
            </a:endParaRPr>
          </a:p>
        </p:txBody>
      </p:sp>
      <p:cxnSp>
        <p:nvCxnSpPr>
          <p:cNvPr id="30" name="Straight Connector 29"/>
          <p:cNvCxnSpPr>
            <a:cxnSpLocks noChangeShapeType="1"/>
          </p:cNvCxnSpPr>
          <p:nvPr/>
        </p:nvCxnSpPr>
        <p:spPr bwMode="auto">
          <a:xfrm rot="5400000">
            <a:off x="6300787" y="3644901"/>
            <a:ext cx="2447925" cy="0"/>
          </a:xfrm>
          <a:prstGeom prst="line">
            <a:avLst/>
          </a:prstGeom>
          <a:noFill/>
          <a:ln w="15875" algn="ctr">
            <a:solidFill>
              <a:srgbClr val="FF0000"/>
            </a:solidFill>
            <a:round/>
            <a:headEnd/>
            <a:tailEnd/>
          </a:ln>
          <a:extLst>
            <a:ext uri="{909E8E84-426E-40DD-AFC4-6F175D3DCCD1}">
              <a14:hiddenFill xmlns:a14="http://schemas.microsoft.com/office/drawing/2010/main">
                <a:noFill/>
              </a14:hiddenFill>
            </a:ext>
          </a:extLst>
        </p:spPr>
      </p:cxnSp>
      <p:sp>
        <p:nvSpPr>
          <p:cNvPr id="31" name="Rectangle 30"/>
          <p:cNvSpPr/>
          <p:nvPr/>
        </p:nvSpPr>
        <p:spPr>
          <a:xfrm>
            <a:off x="4284663" y="4572000"/>
            <a:ext cx="3079626" cy="369332"/>
          </a:xfrm>
          <a:prstGeom prst="rect">
            <a:avLst/>
          </a:prstGeom>
          <a:solidFill>
            <a:schemeClr val="bg1"/>
          </a:solidFill>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ja-JP" dirty="0">
                <a:solidFill>
                  <a:srgbClr val="FF0000"/>
                </a:solidFill>
                <a:effectLst>
                  <a:outerShdw blurRad="38100" dist="38100" dir="2700000" algn="tl">
                    <a:srgbClr val="C0C0C0"/>
                  </a:outerShdw>
                </a:effectLst>
                <a:latin typeface="Calibri" pitchFamily="34" charset="0"/>
              </a:rPr>
              <a:t>The ‘</a:t>
            </a:r>
            <a:r>
              <a:rPr lang="en-US" altLang="ja-JP" dirty="0" err="1">
                <a:solidFill>
                  <a:srgbClr val="FF0000"/>
                </a:solidFill>
                <a:effectLst>
                  <a:outerShdw blurRad="38100" dist="38100" dir="2700000" algn="tl">
                    <a:srgbClr val="C0C0C0"/>
                  </a:outerShdw>
                </a:effectLst>
                <a:latin typeface="Calibri" pitchFamily="34" charset="0"/>
              </a:rPr>
              <a:t>Losada</a:t>
            </a:r>
            <a:r>
              <a:rPr lang="en-US" altLang="ja-JP" dirty="0">
                <a:solidFill>
                  <a:srgbClr val="FF0000"/>
                </a:solidFill>
                <a:effectLst>
                  <a:outerShdw blurRad="38100" dist="38100" dir="2700000" algn="tl">
                    <a:srgbClr val="C0C0C0"/>
                  </a:outerShdw>
                </a:effectLst>
                <a:latin typeface="Calibri" pitchFamily="34" charset="0"/>
              </a:rPr>
              <a:t> Zone</a:t>
            </a:r>
            <a:r>
              <a:rPr lang="ja-JP" altLang="en-US" dirty="0">
                <a:solidFill>
                  <a:srgbClr val="FF0000"/>
                </a:solidFill>
                <a:effectLst>
                  <a:outerShdw blurRad="38100" dist="38100" dir="2700000" algn="tl">
                    <a:srgbClr val="C0C0C0"/>
                  </a:outerShdw>
                </a:effectLst>
                <a:latin typeface="Calibri" pitchFamily="34" charset="0"/>
              </a:rPr>
              <a:t>ロサダゾーン</a:t>
            </a:r>
            <a:endParaRPr lang="en-US" altLang="ja-JP" dirty="0">
              <a:latin typeface="Calibri" pitchFamily="34" charset="0"/>
            </a:endParaRPr>
          </a:p>
        </p:txBody>
      </p:sp>
      <p:sp>
        <p:nvSpPr>
          <p:cNvPr id="40" name="Rectangle 39"/>
          <p:cNvSpPr>
            <a:spLocks noChangeArrowheads="1"/>
          </p:cNvSpPr>
          <p:nvPr/>
        </p:nvSpPr>
        <p:spPr bwMode="auto">
          <a:xfrm>
            <a:off x="4284663" y="1916113"/>
            <a:ext cx="574675" cy="504825"/>
          </a:xfrm>
          <a:prstGeom prst="rect">
            <a:avLst/>
          </a:prstGeom>
          <a:noFill/>
          <a:ln w="31750" algn="ctr">
            <a:solidFill>
              <a:srgbClr val="FF0000"/>
            </a:solidFill>
            <a:round/>
            <a:headEnd/>
            <a:tailEnd/>
          </a:ln>
          <a:scene3d>
            <a:camera prst="orthographicFront"/>
            <a:lightRig rig="threePt" dir="t"/>
          </a:scene3d>
          <a:sp3d>
            <a:bevelB/>
          </a:sp3d>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ja-JP">
              <a:latin typeface="Calibri" pitchFamily="34" charset="0"/>
            </a:endParaRPr>
          </a:p>
        </p:txBody>
      </p:sp>
      <p:sp>
        <p:nvSpPr>
          <p:cNvPr id="41" name="TextBox 40"/>
          <p:cNvSpPr txBox="1"/>
          <p:nvPr/>
        </p:nvSpPr>
        <p:spPr>
          <a:xfrm>
            <a:off x="130629" y="5358877"/>
            <a:ext cx="9144000" cy="1446550"/>
          </a:xfrm>
          <a:prstGeom prst="rect">
            <a:avLst/>
          </a:prstGeom>
          <a:noFill/>
        </p:spPr>
        <p:txBody>
          <a:bodyPr>
            <a:spAutoFit/>
          </a:bodyPr>
          <a:lstStyle/>
          <a:p>
            <a:pPr algn="ctr" fontAlgn="auto">
              <a:spcBef>
                <a:spcPts val="0"/>
              </a:spcBef>
              <a:spcAft>
                <a:spcPts val="0"/>
              </a:spcAft>
              <a:defRPr/>
            </a:pPr>
            <a:r>
              <a:rPr lang="en-US" sz="1400" dirty="0">
                <a:solidFill>
                  <a:srgbClr val="C00000"/>
                </a:solidFill>
                <a:effectLst>
                  <a:outerShdw blurRad="38100" dist="38100" dir="2700000" algn="tl">
                    <a:srgbClr val="000000">
                      <a:alpha val="43137"/>
                    </a:srgbClr>
                  </a:outerShdw>
                </a:effectLst>
                <a:latin typeface="+mn-lt"/>
                <a:cs typeface="+mn-cs"/>
              </a:rPr>
              <a:t>Charismatic &amp; engaging leaders focused on keeping their </a:t>
            </a:r>
          </a:p>
          <a:p>
            <a:pPr algn="ctr" fontAlgn="auto">
              <a:spcBef>
                <a:spcPts val="0"/>
              </a:spcBef>
              <a:spcAft>
                <a:spcPts val="0"/>
              </a:spcAft>
              <a:defRPr/>
            </a:pPr>
            <a:r>
              <a:rPr lang="en-US" sz="1400" dirty="0">
                <a:solidFill>
                  <a:srgbClr val="C00000"/>
                </a:solidFill>
                <a:effectLst>
                  <a:outerShdw blurRad="38100" dist="38100" dir="2700000" algn="tl">
                    <a:srgbClr val="000000">
                      <a:alpha val="43137"/>
                    </a:srgbClr>
                  </a:outerShdw>
                </a:effectLst>
                <a:latin typeface="+mn-lt"/>
                <a:cs typeface="+mn-cs"/>
              </a:rPr>
              <a:t>environment &amp; people in the </a:t>
            </a:r>
            <a:r>
              <a:rPr lang="en-US" sz="1400" dirty="0" err="1">
                <a:solidFill>
                  <a:srgbClr val="C00000"/>
                </a:solidFill>
                <a:effectLst>
                  <a:outerShdw blurRad="38100" dist="38100" dir="2700000" algn="tl">
                    <a:srgbClr val="000000">
                      <a:alpha val="43137"/>
                    </a:srgbClr>
                  </a:outerShdw>
                </a:effectLst>
                <a:latin typeface="+mn-lt"/>
                <a:cs typeface="+mn-cs"/>
              </a:rPr>
              <a:t>Losada</a:t>
            </a:r>
            <a:r>
              <a:rPr lang="en-US" sz="1400" dirty="0">
                <a:solidFill>
                  <a:srgbClr val="C00000"/>
                </a:solidFill>
                <a:effectLst>
                  <a:outerShdw blurRad="38100" dist="38100" dir="2700000" algn="tl">
                    <a:srgbClr val="000000">
                      <a:alpha val="43137"/>
                    </a:srgbClr>
                  </a:outerShdw>
                </a:effectLst>
                <a:latin typeface="+mn-lt"/>
                <a:cs typeface="+mn-cs"/>
              </a:rPr>
              <a:t> Zone</a:t>
            </a:r>
            <a:r>
              <a:rPr lang="ja-JP" altLang="en-US" sz="1400" dirty="0">
                <a:solidFill>
                  <a:srgbClr val="C00000"/>
                </a:solidFill>
                <a:effectLst>
                  <a:outerShdw blurRad="38100" dist="38100" dir="2700000" algn="tl">
                    <a:srgbClr val="000000">
                      <a:alpha val="43137"/>
                    </a:srgbClr>
                  </a:outerShdw>
                </a:effectLst>
                <a:latin typeface="+mn-lt"/>
                <a:cs typeface="+mn-cs"/>
              </a:rPr>
              <a:t>　</a:t>
            </a:r>
            <a:r>
              <a:rPr lang="ja-JP" altLang="en-US" sz="1600" dirty="0">
                <a:solidFill>
                  <a:srgbClr val="C00000"/>
                </a:solidFill>
                <a:effectLst>
                  <a:outerShdw blurRad="38100" dist="38100" dir="2700000" algn="tl">
                    <a:srgbClr val="000000">
                      <a:alpha val="43137"/>
                    </a:srgbClr>
                  </a:outerShdw>
                </a:effectLst>
                <a:latin typeface="+mn-lt"/>
                <a:cs typeface="+mn-cs"/>
              </a:rPr>
              <a:t>　</a:t>
            </a:r>
            <a:r>
              <a:rPr lang="ja-JP" altLang="en-US" sz="2400" dirty="0">
                <a:solidFill>
                  <a:srgbClr val="C00000"/>
                </a:solidFill>
                <a:effectLst>
                  <a:outerShdw blurRad="38100" dist="38100" dir="2700000" algn="tl">
                    <a:srgbClr val="000000">
                      <a:alpha val="43137"/>
                    </a:srgbClr>
                  </a:outerShdw>
                </a:effectLst>
                <a:latin typeface="+mn-lt"/>
                <a:cs typeface="+mn-cs"/>
              </a:rPr>
              <a:t>　　　　　　　　　　　　　　　　　　　　　　　　　　　</a:t>
            </a:r>
            <a:r>
              <a:rPr lang="ja-JP" altLang="en-US" sz="2400" b="1" dirty="0">
                <a:solidFill>
                  <a:srgbClr val="C00000"/>
                </a:solidFill>
                <a:effectLst>
                  <a:outerShdw blurRad="38100" dist="38100" dir="2700000" algn="tl">
                    <a:srgbClr val="000000">
                      <a:alpha val="43137"/>
                    </a:srgbClr>
                  </a:outerShdw>
                </a:effectLst>
                <a:latin typeface="+mn-lt"/>
                <a:cs typeface="+mn-cs"/>
              </a:rPr>
              <a:t>仕事にエンゲージするカリスマ的リーダーは、　　　　　　　　　　　　　　　環境や人をロサダゾーンに置こうとする</a:t>
            </a:r>
            <a:endParaRPr lang="en-US" sz="2400" b="1" dirty="0">
              <a:solidFill>
                <a:srgbClr val="C00000"/>
              </a:solidFill>
              <a:effectLst>
                <a:outerShdw blurRad="38100" dist="38100" dir="2700000" algn="tl">
                  <a:srgbClr val="000000">
                    <a:alpha val="43137"/>
                  </a:srgbClr>
                </a:outerShdw>
              </a:effectLst>
              <a:latin typeface="+mn-lt"/>
              <a:cs typeface="+mn-cs"/>
            </a:endParaRPr>
          </a:p>
        </p:txBody>
      </p:sp>
      <p:cxnSp>
        <p:nvCxnSpPr>
          <p:cNvPr id="42" name="Straight Connector 41"/>
          <p:cNvCxnSpPr>
            <a:cxnSpLocks noChangeShapeType="1"/>
          </p:cNvCxnSpPr>
          <p:nvPr/>
        </p:nvCxnSpPr>
        <p:spPr bwMode="auto">
          <a:xfrm rot="5400000">
            <a:off x="323850" y="3644901"/>
            <a:ext cx="2447925" cy="0"/>
          </a:xfrm>
          <a:prstGeom prst="line">
            <a:avLst/>
          </a:prstGeom>
          <a:noFill/>
          <a:ln w="15875" algn="ctr">
            <a:solidFill>
              <a:srgbClr val="FF0000"/>
            </a:solidFill>
            <a:round/>
            <a:headEnd/>
            <a:tailEnd/>
          </a:ln>
          <a:extLst>
            <a:ext uri="{909E8E84-426E-40DD-AFC4-6F175D3DCCD1}">
              <a14:hiddenFill xmlns:a14="http://schemas.microsoft.com/office/drawing/2010/main">
                <a:noFill/>
              </a14:hiddenFill>
            </a:ext>
          </a:extLst>
        </p:spPr>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childTnLst>
                          </p:cTn>
                        </p:par>
                        <p:par>
                          <p:cTn id="29" fill="hold" nodeType="afterGroup">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par>
                          <p:cTn id="33" fill="hold" nodeType="afterGroup">
                            <p:stCondLst>
                              <p:cond delay="1000"/>
                            </p:stCondLst>
                            <p:childTnLst>
                              <p:par>
                                <p:cTn id="34" presetID="10" presetClass="entr" presetSubtype="0" fill="hold" nodeType="after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31" grpId="0" animBg="1"/>
      <p:bldP spid="4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450" y="684213"/>
            <a:ext cx="7777163" cy="728662"/>
          </a:xfrm>
        </p:spPr>
        <p:txBody>
          <a:bodyPr rtlCol="0">
            <a:noAutofit/>
          </a:bodyPr>
          <a:lstStyle/>
          <a:p>
            <a:pPr eaLnBrk="1" fontAlgn="auto" hangingPunct="1">
              <a:spcAft>
                <a:spcPts val="0"/>
              </a:spcAft>
              <a:defRPr/>
            </a:pPr>
            <a:r>
              <a:rPr lang="es-ES" sz="3200" b="0" dirty="0">
                <a:effectLst>
                  <a:outerShdw blurRad="38100" dist="38100" dir="2700000" algn="tl">
                    <a:srgbClr val="000000">
                      <a:alpha val="43137"/>
                    </a:srgbClr>
                  </a:outerShdw>
                </a:effectLst>
              </a:rPr>
              <a:t>2. Communicate Effectively</a:t>
            </a:r>
            <a:br>
              <a:rPr lang="es-ES" sz="4000" b="0" dirty="0">
                <a:effectLst>
                  <a:outerShdw blurRad="38100" dist="38100" dir="2700000" algn="tl">
                    <a:srgbClr val="000000">
                      <a:alpha val="43137"/>
                    </a:srgbClr>
                  </a:outerShdw>
                </a:effectLst>
              </a:rPr>
            </a:br>
            <a:r>
              <a:rPr lang="ja-JP" altLang="en-US" sz="4000" b="0" dirty="0">
                <a:effectLst>
                  <a:outerShdw blurRad="38100" dist="38100" dir="2700000" algn="tl">
                    <a:srgbClr val="000000">
                      <a:alpha val="43137"/>
                    </a:srgbClr>
                  </a:outerShdw>
                </a:effectLst>
              </a:rPr>
              <a:t>効果的にコミュニケーションを図る</a:t>
            </a:r>
            <a:endParaRPr lang="es-ES" sz="4000" b="0" dirty="0">
              <a:effectLst>
                <a:outerShdw blurRad="38100" dist="38100" dir="2700000" algn="tl">
                  <a:srgbClr val="000000">
                    <a:alpha val="43137"/>
                  </a:srgbClr>
                </a:outerShdw>
              </a:effectLst>
            </a:endParaRPr>
          </a:p>
        </p:txBody>
      </p:sp>
      <p:pic>
        <p:nvPicPr>
          <p:cNvPr id="35843" name="Picture 4" descr="iStock_000012066408Small-Magaphone.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87450" y="1343025"/>
            <a:ext cx="6588125"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4449" y="689769"/>
            <a:ext cx="7221538" cy="728662"/>
          </a:xfrm>
        </p:spPr>
        <p:txBody>
          <a:bodyPr rtlCol="0">
            <a:noAutofit/>
          </a:bodyPr>
          <a:lstStyle/>
          <a:p>
            <a:pPr eaLnBrk="1" fontAlgn="auto" hangingPunct="1">
              <a:spcAft>
                <a:spcPts val="0"/>
              </a:spcAft>
              <a:defRPr/>
            </a:pPr>
            <a:r>
              <a:rPr lang="es-ES" b="0" dirty="0">
                <a:effectLst>
                  <a:outerShdw blurRad="38100" dist="38100" dir="2700000" algn="tl">
                    <a:srgbClr val="000000">
                      <a:alpha val="43137"/>
                    </a:srgbClr>
                  </a:outerShdw>
                </a:effectLst>
              </a:rPr>
              <a:t> 1-on-1 Communications</a:t>
            </a:r>
            <a:r>
              <a:rPr lang="ja-JP" altLang="en-US" sz="3600" b="0" dirty="0">
                <a:effectLst>
                  <a:outerShdw blurRad="38100" dist="38100" dir="2700000" algn="tl">
                    <a:srgbClr val="000000">
                      <a:alpha val="43137"/>
                    </a:srgbClr>
                  </a:outerShdw>
                </a:effectLst>
              </a:rPr>
              <a:t>　　　　　　　　　　　　</a:t>
            </a:r>
            <a:r>
              <a:rPr lang="en-US" altLang="ja-JP" sz="3600" b="0" dirty="0">
                <a:effectLst>
                  <a:outerShdw blurRad="38100" dist="38100" dir="2700000" algn="tl">
                    <a:srgbClr val="000000">
                      <a:alpha val="43137"/>
                    </a:srgbClr>
                  </a:outerShdw>
                </a:effectLst>
              </a:rPr>
              <a:t>1</a:t>
            </a:r>
            <a:r>
              <a:rPr lang="ja-JP" altLang="en-US" sz="3600" b="0" dirty="0">
                <a:effectLst>
                  <a:outerShdw blurRad="38100" dist="38100" dir="2700000" algn="tl">
                    <a:srgbClr val="000000">
                      <a:alpha val="43137"/>
                    </a:srgbClr>
                  </a:outerShdw>
                </a:effectLst>
              </a:rPr>
              <a:t>対</a:t>
            </a:r>
            <a:r>
              <a:rPr lang="en-US" altLang="ja-JP" sz="3600" b="0" dirty="0">
                <a:effectLst>
                  <a:outerShdw blurRad="38100" dist="38100" dir="2700000" algn="tl">
                    <a:srgbClr val="000000">
                      <a:alpha val="43137"/>
                    </a:srgbClr>
                  </a:outerShdw>
                </a:effectLst>
              </a:rPr>
              <a:t>1</a:t>
            </a:r>
            <a:r>
              <a:rPr lang="ja-JP" altLang="en-US" sz="3600" b="0" dirty="0">
                <a:effectLst>
                  <a:outerShdw blurRad="38100" dist="38100" dir="2700000" algn="tl">
                    <a:srgbClr val="000000">
                      <a:alpha val="43137"/>
                    </a:srgbClr>
                  </a:outerShdw>
                </a:effectLst>
              </a:rPr>
              <a:t>のコミュニケーション</a:t>
            </a:r>
            <a:endParaRPr lang="es-ES" sz="3600"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40229" y="1816325"/>
            <a:ext cx="8403771" cy="4425950"/>
          </a:xfrm>
        </p:spPr>
        <p:txBody>
          <a:bodyPr rtlCol="0">
            <a:normAutofit/>
          </a:bodyPr>
          <a:lstStyle/>
          <a:p>
            <a:pPr eaLnBrk="1" fontAlgn="auto" hangingPunct="1">
              <a:spcAft>
                <a:spcPts val="0"/>
              </a:spcAft>
              <a:buClr>
                <a:srgbClr val="C00000"/>
              </a:buClr>
              <a:defRPr/>
            </a:pPr>
            <a:r>
              <a:rPr lang="en-US" sz="2400" dirty="0">
                <a:effectLst>
                  <a:outerShdw blurRad="38100" dist="38100" dir="2700000" algn="tl">
                    <a:srgbClr val="000000">
                      <a:alpha val="43137"/>
                    </a:srgbClr>
                  </a:outerShdw>
                </a:effectLst>
              </a:rPr>
              <a:t>Keep it upbeat</a:t>
            </a:r>
            <a:r>
              <a:rPr lang="ja-JP" altLang="en-US" sz="3200" dirty="0">
                <a:effectLst>
                  <a:outerShdw blurRad="38100" dist="38100" dir="2700000" algn="tl">
                    <a:srgbClr val="000000">
                      <a:alpha val="43137"/>
                    </a:srgbClr>
                  </a:outerShdw>
                </a:effectLst>
              </a:rPr>
              <a:t>　　　　　　　常にアップビートで</a:t>
            </a:r>
            <a:endParaRPr lang="en-US" sz="3200" dirty="0">
              <a:effectLst>
                <a:outerShdw blurRad="38100" dist="38100" dir="2700000" algn="tl">
                  <a:srgbClr val="000000">
                    <a:alpha val="43137"/>
                  </a:srgbClr>
                </a:outerShdw>
              </a:effectLst>
            </a:endParaRPr>
          </a:p>
          <a:p>
            <a:pPr eaLnBrk="1" fontAlgn="auto" hangingPunct="1">
              <a:spcAft>
                <a:spcPts val="0"/>
              </a:spcAft>
              <a:buClr>
                <a:srgbClr val="C00000"/>
              </a:buClr>
              <a:defRPr/>
            </a:pPr>
            <a:r>
              <a:rPr lang="en-US" sz="2400" dirty="0">
                <a:effectLst>
                  <a:outerShdw blurRad="38100" dist="38100" dir="2700000" algn="tl">
                    <a:srgbClr val="000000">
                      <a:alpha val="43137"/>
                    </a:srgbClr>
                  </a:outerShdw>
                </a:effectLst>
              </a:rPr>
              <a:t>For heaven’s sake, listen!</a:t>
            </a:r>
            <a:r>
              <a:rPr lang="ja-JP" altLang="en-US" sz="2400" dirty="0">
                <a:effectLst>
                  <a:outerShdw blurRad="38100" dist="38100" dir="2700000" algn="tl">
                    <a:srgbClr val="000000">
                      <a:alpha val="43137"/>
                    </a:srgbClr>
                  </a:outerShdw>
                </a:effectLst>
              </a:rPr>
              <a:t>　　　　　　</a:t>
            </a:r>
            <a:r>
              <a:rPr lang="ja-JP" altLang="en-US" sz="3200" dirty="0">
                <a:effectLst>
                  <a:outerShdw blurRad="38100" dist="38100" dir="2700000" algn="tl">
                    <a:srgbClr val="000000">
                      <a:alpha val="43137"/>
                    </a:srgbClr>
                  </a:outerShdw>
                </a:effectLst>
              </a:rPr>
              <a:t>頼むから聞いて！</a:t>
            </a:r>
            <a:endParaRPr lang="en-US" sz="3200" dirty="0">
              <a:effectLst>
                <a:outerShdw blurRad="38100" dist="38100" dir="2700000" algn="tl">
                  <a:srgbClr val="000000">
                    <a:alpha val="43137"/>
                  </a:srgbClr>
                </a:outerShdw>
              </a:effectLst>
            </a:endParaRPr>
          </a:p>
          <a:p>
            <a:pPr eaLnBrk="1" fontAlgn="auto" hangingPunct="1">
              <a:spcAft>
                <a:spcPts val="0"/>
              </a:spcAft>
              <a:buClr>
                <a:srgbClr val="C00000"/>
              </a:buClr>
              <a:defRPr/>
            </a:pPr>
            <a:r>
              <a:rPr lang="en-US" sz="2400" dirty="0">
                <a:effectLst>
                  <a:outerShdw blurRad="38100" dist="38100" dir="2700000" algn="tl">
                    <a:srgbClr val="000000">
                      <a:alpha val="43137"/>
                    </a:srgbClr>
                  </a:outerShdw>
                </a:effectLst>
              </a:rPr>
              <a:t>Solicit ideas, opinions and suggestions</a:t>
            </a:r>
            <a:r>
              <a:rPr lang="ja-JP" altLang="en-US" sz="3200" dirty="0">
                <a:effectLst>
                  <a:outerShdw blurRad="38100" dist="38100" dir="2700000" algn="tl">
                    <a:srgbClr val="000000">
                      <a:alpha val="43137"/>
                    </a:srgbClr>
                  </a:outerShdw>
                </a:effectLst>
              </a:rPr>
              <a:t>　　　　　　　　</a:t>
            </a:r>
            <a:endParaRPr lang="en-US" altLang="ja-JP" sz="3200" dirty="0">
              <a:effectLst>
                <a:outerShdw blurRad="38100" dist="38100" dir="2700000" algn="tl">
                  <a:srgbClr val="000000">
                    <a:alpha val="43137"/>
                  </a:srgbClr>
                </a:outerShdw>
              </a:effectLst>
            </a:endParaRPr>
          </a:p>
          <a:p>
            <a:pPr marL="0" indent="0" eaLnBrk="1" fontAlgn="auto" hangingPunct="1">
              <a:spcAft>
                <a:spcPts val="0"/>
              </a:spcAft>
              <a:buClr>
                <a:srgbClr val="C00000"/>
              </a:buClr>
              <a:buNone/>
              <a:defRPr/>
            </a:pPr>
            <a:r>
              <a:rPr lang="ja-JP" altLang="en-US" sz="3200" dirty="0">
                <a:effectLst>
                  <a:outerShdw blurRad="38100" dist="38100" dir="2700000" algn="tl">
                    <a:srgbClr val="000000">
                      <a:alpha val="43137"/>
                    </a:srgbClr>
                  </a:outerShdw>
                </a:effectLst>
              </a:rPr>
              <a:t>　　　　　　　　　　アイデア、意見や提案を求める</a:t>
            </a:r>
            <a:endParaRPr lang="en-US" sz="3200" dirty="0">
              <a:effectLst>
                <a:outerShdw blurRad="38100" dist="38100" dir="2700000" algn="tl">
                  <a:srgbClr val="000000">
                    <a:alpha val="43137"/>
                  </a:srgbClr>
                </a:outerShdw>
              </a:effectLst>
            </a:endParaRPr>
          </a:p>
          <a:p>
            <a:pPr eaLnBrk="1" fontAlgn="auto" hangingPunct="1">
              <a:spcAft>
                <a:spcPts val="0"/>
              </a:spcAft>
              <a:buClr>
                <a:srgbClr val="C00000"/>
              </a:buClr>
              <a:defRPr/>
            </a:pPr>
            <a:r>
              <a:rPr lang="en-US" sz="2400" dirty="0">
                <a:effectLst>
                  <a:outerShdw blurRad="38100" dist="38100" dir="2700000" algn="tl">
                    <a:srgbClr val="000000">
                      <a:alpha val="43137"/>
                    </a:srgbClr>
                  </a:outerShdw>
                </a:effectLst>
              </a:rPr>
              <a:t>Create a comfortable climate for raising concerns</a:t>
            </a:r>
            <a:r>
              <a:rPr lang="ja-JP" altLang="en-US" sz="3200" dirty="0">
                <a:effectLst>
                  <a:outerShdw blurRad="38100" dist="38100" dir="2700000" algn="tl">
                    <a:srgbClr val="000000">
                      <a:alpha val="43137"/>
                    </a:srgbClr>
                  </a:outerShdw>
                </a:effectLst>
              </a:rPr>
              <a:t>　　　　　　　　</a:t>
            </a:r>
            <a:endParaRPr lang="en-US" altLang="ja-JP" sz="3200" dirty="0">
              <a:effectLst>
                <a:outerShdw blurRad="38100" dist="38100" dir="2700000" algn="tl">
                  <a:srgbClr val="000000">
                    <a:alpha val="43137"/>
                  </a:srgbClr>
                </a:outerShdw>
              </a:effectLst>
            </a:endParaRPr>
          </a:p>
          <a:p>
            <a:pPr marL="0" indent="0" eaLnBrk="1" fontAlgn="auto" hangingPunct="1">
              <a:spcAft>
                <a:spcPts val="0"/>
              </a:spcAft>
              <a:buClr>
                <a:srgbClr val="C00000"/>
              </a:buClr>
              <a:buNone/>
              <a:defRPr/>
            </a:pPr>
            <a:r>
              <a:rPr lang="ja-JP" altLang="en-US" sz="3200" dirty="0">
                <a:effectLst>
                  <a:outerShdw blurRad="38100" dist="38100" dir="2700000" algn="tl">
                    <a:srgbClr val="000000">
                      <a:alpha val="43137"/>
                    </a:srgbClr>
                  </a:outerShdw>
                </a:effectLst>
              </a:rPr>
              <a:t>　　　　　　　　　懸念を表明しやすい環境を作る</a:t>
            </a:r>
            <a:endParaRPr lang="en-US" sz="3200" dirty="0">
              <a:effectLst>
                <a:outerShdw blurRad="38100" dist="38100" dir="2700000" algn="tl">
                  <a:srgbClr val="000000">
                    <a:alpha val="43137"/>
                  </a:srgbClr>
                </a:outerShdw>
              </a:effectLst>
            </a:endParaRPr>
          </a:p>
        </p:txBody>
      </p:sp>
      <p:pic>
        <p:nvPicPr>
          <p:cNvPr id="36868" name="Picture 4" descr="iStock_000012066408Small-Magaphone.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84400" y="585788"/>
            <a:ext cx="13049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3075" y="684213"/>
            <a:ext cx="7221538" cy="728662"/>
          </a:xfrm>
        </p:spPr>
        <p:txBody>
          <a:bodyPr rtlCol="0">
            <a:noAutofit/>
          </a:bodyPr>
          <a:lstStyle/>
          <a:p>
            <a:pPr eaLnBrk="1" fontAlgn="auto" hangingPunct="1">
              <a:spcAft>
                <a:spcPts val="0"/>
              </a:spcAft>
              <a:defRPr/>
            </a:pPr>
            <a:r>
              <a:rPr lang="es-ES" sz="3200" b="0" dirty="0">
                <a:effectLst>
                  <a:outerShdw blurRad="38100" dist="38100" dir="2700000" algn="tl">
                    <a:srgbClr val="000000">
                      <a:alpha val="43137"/>
                    </a:srgbClr>
                  </a:outerShdw>
                </a:effectLst>
              </a:rPr>
              <a:t>3. Tailor Your Vision</a:t>
            </a:r>
            <a:br>
              <a:rPr lang="es-ES" sz="3200" b="0" dirty="0">
                <a:effectLst>
                  <a:outerShdw blurRad="38100" dist="38100" dir="2700000" algn="tl">
                    <a:srgbClr val="000000">
                      <a:alpha val="43137"/>
                    </a:srgbClr>
                  </a:outerShdw>
                </a:effectLst>
              </a:rPr>
            </a:br>
            <a:r>
              <a:rPr lang="ja-JP" altLang="en-US" sz="4000" b="0" dirty="0">
                <a:effectLst>
                  <a:outerShdw blurRad="38100" dist="38100" dir="2700000" algn="tl">
                    <a:srgbClr val="000000">
                      <a:alpha val="43137"/>
                    </a:srgbClr>
                  </a:outerShdw>
                </a:effectLst>
              </a:rPr>
              <a:t>自分のビジョンを語れる</a:t>
            </a:r>
            <a:endParaRPr lang="es-ES" sz="4000" b="0" dirty="0">
              <a:effectLst>
                <a:outerShdw blurRad="38100" dist="38100" dir="2700000" algn="tl">
                  <a:srgbClr val="000000">
                    <a:alpha val="43137"/>
                  </a:srgbClr>
                </a:outerShdw>
              </a:effectLst>
            </a:endParaRPr>
          </a:p>
        </p:txBody>
      </p:sp>
      <p:pic>
        <p:nvPicPr>
          <p:cNvPr id="37891" name="Picture 2" descr="C:\Users\disfrazdetigre\Desktop\Picture1.png"/>
          <p:cNvPicPr>
            <a:picLocks noChangeAspect="1" noChangeArrowheads="1"/>
          </p:cNvPicPr>
          <p:nvPr/>
        </p:nvPicPr>
        <p:blipFill>
          <a:blip r:embed="rId3" cstate="print">
            <a:extLst>
              <a:ext uri="{28A0092B-C50C-407E-A947-70E740481C1C}">
                <a14:useLocalDpi xmlns:a14="http://schemas.microsoft.com/office/drawing/2010/main" val="0"/>
              </a:ext>
            </a:extLst>
          </a:blip>
          <a:srcRect l="1794" t="305" b="-305"/>
          <a:stretch>
            <a:fillRect/>
          </a:stretch>
        </p:blipFill>
        <p:spPr bwMode="auto">
          <a:xfrm>
            <a:off x="1733550" y="2063296"/>
            <a:ext cx="5648325"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6931" y="3048640"/>
            <a:ext cx="7221538" cy="730250"/>
          </a:xfrm>
        </p:spPr>
        <p:txBody>
          <a:bodyPr/>
          <a:lstStyle/>
          <a:p>
            <a:pPr algn="ctr" eaLnBrk="1" hangingPunct="1"/>
            <a:r>
              <a:rPr lang="en-US" altLang="ja-JP" b="0" i="1" dirty="0">
                <a:effectLst>
                  <a:outerShdw blurRad="38100" dist="38100" dir="2700000" algn="tl">
                    <a:srgbClr val="C0C0C0"/>
                  </a:outerShdw>
                </a:effectLst>
              </a:rPr>
              <a:t>…the best way to keep your stars </a:t>
            </a:r>
            <a:r>
              <a:rPr lang="en-US" altLang="ja-JP" b="0" i="1" dirty="0">
                <a:solidFill>
                  <a:srgbClr val="7F7F7F"/>
                </a:solidFill>
                <a:effectLst>
                  <a:outerShdw blurRad="38100" dist="38100" dir="2700000" algn="tl">
                    <a:srgbClr val="C0C0C0"/>
                  </a:outerShdw>
                </a:effectLst>
              </a:rPr>
              <a:t>(engaged) </a:t>
            </a:r>
            <a:r>
              <a:rPr lang="ja-JP" altLang="en-US" b="0" i="1" dirty="0">
                <a:solidFill>
                  <a:srgbClr val="7F7F7F"/>
                </a:solidFill>
                <a:effectLst>
                  <a:outerShdw blurRad="38100" dist="38100" dir="2700000" algn="tl">
                    <a:srgbClr val="C0C0C0"/>
                  </a:outerShdw>
                </a:effectLst>
              </a:rPr>
              <a:t>　　　　</a:t>
            </a:r>
            <a:r>
              <a:rPr lang="en-US" altLang="ja-JP" b="0" i="1" dirty="0">
                <a:effectLst>
                  <a:outerShdw blurRad="38100" dist="38100" dir="2700000" algn="tl">
                    <a:srgbClr val="C0C0C0"/>
                  </a:outerShdw>
                </a:effectLst>
              </a:rPr>
              <a:t>is to know them better</a:t>
            </a:r>
            <a:br>
              <a:rPr lang="en-US" altLang="ja-JP" b="0" i="1" dirty="0">
                <a:effectLst>
                  <a:outerShdw blurRad="38100" dist="38100" dir="2700000" algn="tl">
                    <a:srgbClr val="C0C0C0"/>
                  </a:outerShdw>
                </a:effectLst>
              </a:rPr>
            </a:br>
            <a:r>
              <a:rPr lang="ja-JP" altLang="en-US" sz="3200" b="0" i="1" dirty="0">
                <a:effectLst>
                  <a:outerShdw blurRad="38100" dist="38100" dir="2700000" algn="tl">
                    <a:srgbClr val="C0C0C0"/>
                  </a:outerShdw>
                </a:effectLst>
              </a:rPr>
              <a:t>優秀な社員を定着させるには、社員自身よりも社員のことをよく知ることです。</a:t>
            </a:r>
            <a:br>
              <a:rPr lang="en-US" altLang="ja-JP" sz="3600" b="0" i="1" dirty="0">
                <a:effectLst>
                  <a:outerShdw blurRad="38100" dist="38100" dir="2700000" algn="tl">
                    <a:srgbClr val="C0C0C0"/>
                  </a:outerShdw>
                </a:effectLst>
              </a:rPr>
            </a:br>
            <a:br>
              <a:rPr lang="en-US" altLang="ja-JP" sz="3600" b="0" i="1" dirty="0">
                <a:effectLst>
                  <a:outerShdw blurRad="38100" dist="38100" dir="2700000" algn="tl">
                    <a:srgbClr val="C0C0C0"/>
                  </a:outerShdw>
                </a:effectLst>
              </a:rPr>
            </a:br>
            <a:br>
              <a:rPr lang="en-US" altLang="ja-JP" sz="1600" b="0" i="1" dirty="0">
                <a:effectLst>
                  <a:outerShdw blurRad="38100" dist="38100" dir="2700000" algn="tl">
                    <a:srgbClr val="C0C0C0"/>
                  </a:outerShdw>
                </a:effectLst>
              </a:rPr>
            </a:br>
            <a:r>
              <a:rPr lang="en-US" altLang="ja-JP" b="0" i="1" dirty="0">
                <a:effectLst>
                  <a:outerShdw blurRad="38100" dist="38100" dir="2700000" algn="tl">
                    <a:srgbClr val="C0C0C0"/>
                  </a:outerShdw>
                </a:effectLst>
              </a:rPr>
              <a:t>- and then use that information to customize the career of their dreams</a:t>
            </a:r>
            <a:br>
              <a:rPr lang="en-US" altLang="ja-JP" b="0" i="1" dirty="0">
                <a:effectLst>
                  <a:outerShdw blurRad="38100" dist="38100" dir="2700000" algn="tl">
                    <a:srgbClr val="C0C0C0"/>
                  </a:outerShdw>
                </a:effectLst>
              </a:rPr>
            </a:br>
            <a:r>
              <a:rPr lang="ja-JP" altLang="en-US" sz="3200" b="0" i="1" dirty="0">
                <a:effectLst>
                  <a:outerShdw blurRad="38100" dist="38100" dir="2700000" algn="tl">
                    <a:srgbClr val="C0C0C0"/>
                  </a:outerShdw>
                </a:effectLst>
              </a:rPr>
              <a:t>その上で、その社員の理想とする　　　キャリアをカスタマイズするために、　　　　　　　得た情報を用いるのです。</a:t>
            </a:r>
            <a:endParaRPr lang="en-US" altLang="ja-JP" sz="3200" b="0" i="1" dirty="0"/>
          </a:p>
        </p:txBody>
      </p:sp>
      <p:sp>
        <p:nvSpPr>
          <p:cNvPr id="5" name="Rectangle 4"/>
          <p:cNvSpPr/>
          <p:nvPr/>
        </p:nvSpPr>
        <p:spPr>
          <a:xfrm>
            <a:off x="858245" y="646665"/>
            <a:ext cx="639919" cy="1323439"/>
          </a:xfrm>
          <a:prstGeom prst="rect">
            <a:avLst/>
          </a:prstGeom>
        </p:spPr>
        <p:txBody>
          <a:bodyPr wrap="none">
            <a:spAutoFit/>
          </a:bodyPr>
          <a:lstStyle/>
          <a:p>
            <a:pPr fontAlgn="auto">
              <a:spcBef>
                <a:spcPts val="0"/>
              </a:spcBef>
              <a:spcAft>
                <a:spcPts val="0"/>
              </a:spcAft>
              <a:defRPr/>
            </a:pPr>
            <a:r>
              <a:rPr lang="en-IE" sz="8000" dirty="0">
                <a:ln w="17780" cmpd="sng">
                  <a:solidFill>
                    <a:srgbClr val="FFFFFF"/>
                  </a:solidFill>
                  <a:prstDash val="solid"/>
                  <a:miter lim="800000"/>
                </a:ln>
                <a:solidFill>
                  <a:srgbClr val="C00000"/>
                </a:solidFill>
                <a:effectLst>
                  <a:outerShdw blurRad="50800" algn="tl" rotWithShape="0">
                    <a:srgbClr val="000000"/>
                  </a:outerShdw>
                  <a:reflection blurRad="6350" stA="20000" endPos="45500" dir="5400000" sy="-100000" algn="bl" rotWithShape="0"/>
                </a:effectLst>
                <a:latin typeface="Times" pitchFamily="18" charset="0"/>
                <a:ea typeface="Palatino" charset="0"/>
                <a:cs typeface="Palatino" charset="0"/>
              </a:rPr>
              <a:t>“</a:t>
            </a:r>
            <a:endParaRPr lang="es-ES" sz="8000" dirty="0">
              <a:solidFill>
                <a:srgbClr val="C00000"/>
              </a:solidFill>
              <a:latin typeface="Times" pitchFamily="18" charset="0"/>
              <a:cs typeface="+mn-cs"/>
            </a:endParaRPr>
          </a:p>
        </p:txBody>
      </p:sp>
      <p:sp>
        <p:nvSpPr>
          <p:cNvPr id="6" name="Rectangle 5"/>
          <p:cNvSpPr/>
          <p:nvPr/>
        </p:nvSpPr>
        <p:spPr>
          <a:xfrm rot="10800000">
            <a:off x="7450862" y="4894986"/>
            <a:ext cx="639919" cy="1323439"/>
          </a:xfrm>
          <a:prstGeom prst="rect">
            <a:avLst/>
          </a:prstGeom>
        </p:spPr>
        <p:txBody>
          <a:bodyPr wrap="none">
            <a:spAutoFit/>
          </a:bodyPr>
          <a:lstStyle/>
          <a:p>
            <a:pPr fontAlgn="auto">
              <a:spcBef>
                <a:spcPts val="0"/>
              </a:spcBef>
              <a:spcAft>
                <a:spcPts val="0"/>
              </a:spcAft>
              <a:defRPr/>
            </a:pPr>
            <a:r>
              <a:rPr lang="en-IE" sz="8000" dirty="0">
                <a:ln w="17780" cmpd="sng">
                  <a:solidFill>
                    <a:srgbClr val="FFFFFF"/>
                  </a:solidFill>
                  <a:prstDash val="solid"/>
                  <a:miter lim="800000"/>
                </a:ln>
                <a:solidFill>
                  <a:srgbClr val="C00000"/>
                </a:solidFill>
                <a:effectLst>
                  <a:outerShdw blurRad="50800" algn="tl" rotWithShape="0">
                    <a:srgbClr val="000000"/>
                  </a:outerShdw>
                  <a:reflection blurRad="6350" stA="20000" endPos="45500" dir="5400000" sy="-100000" algn="bl" rotWithShape="0"/>
                </a:effectLst>
                <a:latin typeface="Times" pitchFamily="18" charset="0"/>
                <a:ea typeface="Palatino" charset="0"/>
                <a:cs typeface="Palatino" charset="0"/>
              </a:rPr>
              <a:t>“</a:t>
            </a:r>
            <a:endParaRPr lang="es-ES" sz="8000" dirty="0">
              <a:solidFill>
                <a:srgbClr val="C00000"/>
              </a:solidFill>
              <a:latin typeface="Times" pitchFamily="18" charset="0"/>
              <a:cs typeface="+mn-cs"/>
            </a:endParaRPr>
          </a:p>
        </p:txBody>
      </p:sp>
      <p:sp>
        <p:nvSpPr>
          <p:cNvPr id="7" name="Rectangle 4"/>
          <p:cNvSpPr>
            <a:spLocks noChangeArrowheads="1"/>
          </p:cNvSpPr>
          <p:nvPr/>
        </p:nvSpPr>
        <p:spPr bwMode="auto">
          <a:xfrm>
            <a:off x="4483100" y="6062663"/>
            <a:ext cx="47974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009CDB"/>
              </a:buClr>
              <a:buFont typeface="Arial" pitchFamily="34" charset="0"/>
              <a:buChar char="•"/>
              <a:defRPr sz="2000">
                <a:solidFill>
                  <a:schemeClr val="tx1"/>
                </a:solidFill>
                <a:latin typeface="Calibri" pitchFamily="34" charset="0"/>
              </a:defRPr>
            </a:lvl1pPr>
            <a:lvl2pPr marL="742950" indent="-285750" eaLnBrk="0" hangingPunct="0">
              <a:spcBef>
                <a:spcPct val="20000"/>
              </a:spcBef>
              <a:buClr>
                <a:srgbClr val="009CDB"/>
              </a:buClr>
              <a:buFont typeface="Arial" pitchFamily="34" charset="0"/>
              <a:buChar char="–"/>
              <a:defRPr>
                <a:solidFill>
                  <a:srgbClr val="009CDB"/>
                </a:solidFill>
                <a:latin typeface="Calibri" pitchFamily="34" charset="0"/>
              </a:defRPr>
            </a:lvl2pPr>
            <a:lvl3pPr marL="1143000" indent="-228600" eaLnBrk="0" hangingPunct="0">
              <a:spcBef>
                <a:spcPct val="20000"/>
              </a:spcBef>
              <a:buClr>
                <a:srgbClr val="7F7F7F"/>
              </a:buClr>
              <a:buFont typeface="Arial" pitchFamily="34" charset="0"/>
              <a:buChar char="•"/>
              <a:defRPr sz="1600">
                <a:solidFill>
                  <a:srgbClr val="595959"/>
                </a:solidFill>
                <a:latin typeface="Calibri" pitchFamily="34" charset="0"/>
              </a:defRPr>
            </a:lvl3pPr>
            <a:lvl4pPr marL="1600200" indent="-228600" eaLnBrk="0" hangingPunct="0">
              <a:spcBef>
                <a:spcPct val="20000"/>
              </a:spcBef>
              <a:buClr>
                <a:srgbClr val="7F7F7F"/>
              </a:buClr>
              <a:buFont typeface="Arial" pitchFamily="34" charset="0"/>
              <a:buChar char="–"/>
              <a:defRPr sz="1400">
                <a:solidFill>
                  <a:srgbClr val="595959"/>
                </a:solidFill>
                <a:latin typeface="Calibri" pitchFamily="34" charset="0"/>
              </a:defRPr>
            </a:lvl4pPr>
            <a:lvl5pPr marL="2057400" indent="-228600" eaLnBrk="0" hangingPunct="0">
              <a:spcBef>
                <a:spcPct val="20000"/>
              </a:spcBef>
              <a:buClr>
                <a:srgbClr val="7F7F7F"/>
              </a:buClr>
              <a:buFont typeface="Arial" pitchFamily="34" charset="0"/>
              <a:buChar char="»"/>
              <a:defRPr sz="1400">
                <a:solidFill>
                  <a:srgbClr val="595959"/>
                </a:solidFill>
                <a:latin typeface="Calibri" pitchFamily="34" charset="0"/>
              </a:defRPr>
            </a:lvl5pPr>
            <a:lvl6pPr marL="25146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6pPr>
            <a:lvl7pPr marL="29718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7pPr>
            <a:lvl8pPr marL="34290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8pPr>
            <a:lvl9pPr marL="38862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9pPr>
          </a:lstStyle>
          <a:p>
            <a:pPr algn="ctr">
              <a:spcBef>
                <a:spcPct val="0"/>
              </a:spcBef>
              <a:buClrTx/>
              <a:buFontTx/>
              <a:buNone/>
            </a:pPr>
            <a:r>
              <a:rPr lang="en-US" altLang="en-US" sz="1100" i="1">
                <a:latin typeface="Arial" pitchFamily="34" charset="0"/>
              </a:rPr>
              <a:t>-Source: Timothy Butler &amp; James Waldroop: “Job Sculpting” </a:t>
            </a:r>
          </a:p>
          <a:p>
            <a:pPr algn="ctr">
              <a:spcBef>
                <a:spcPct val="0"/>
              </a:spcBef>
              <a:buClrTx/>
              <a:buFontTx/>
              <a:buNone/>
            </a:pPr>
            <a:r>
              <a:rPr lang="en-US" altLang="en-US" sz="1100" i="1">
                <a:latin typeface="Arial" pitchFamily="34" charset="0"/>
              </a:rPr>
              <a:t>Harvard Business Review - September-October 1999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09458" y="223610"/>
            <a:ext cx="4902200" cy="1143000"/>
          </a:xfrm>
        </p:spPr>
        <p:txBody>
          <a:bodyPr rtlCol="0">
            <a:noAutofit/>
          </a:bodyPr>
          <a:lstStyle/>
          <a:p>
            <a:pPr algn="l" eaLnBrk="1" fontAlgn="auto" hangingPunct="1">
              <a:spcAft>
                <a:spcPts val="0"/>
              </a:spcAft>
              <a:defRPr/>
            </a:pPr>
            <a:r>
              <a:rPr lang="en-US" sz="4000" b="0" dirty="0">
                <a:effectLst>
                  <a:outerShdw blurRad="38100" dist="38100" dir="2700000" algn="tl">
                    <a:srgbClr val="000000">
                      <a:alpha val="43137"/>
                    </a:srgbClr>
                  </a:outerShdw>
                </a:effectLst>
              </a:rPr>
              <a:t>        </a:t>
            </a:r>
            <a:r>
              <a:rPr lang="en-US" b="0" dirty="0">
                <a:effectLst>
                  <a:outerShdw blurRad="38100" dist="38100" dir="2700000" algn="tl">
                    <a:srgbClr val="000000">
                      <a:alpha val="43137"/>
                    </a:srgbClr>
                  </a:outerShdw>
                </a:effectLst>
              </a:rPr>
              <a:t>Tailor Your Vision</a:t>
            </a:r>
          </a:p>
        </p:txBody>
      </p:sp>
      <p:sp>
        <p:nvSpPr>
          <p:cNvPr id="4" name="Content Placeholder 3"/>
          <p:cNvSpPr>
            <a:spLocks noGrp="1"/>
          </p:cNvSpPr>
          <p:nvPr>
            <p:ph idx="1"/>
          </p:nvPr>
        </p:nvSpPr>
        <p:spPr>
          <a:xfrm>
            <a:off x="759854" y="1366610"/>
            <a:ext cx="9347200" cy="2663825"/>
          </a:xfrm>
        </p:spPr>
        <p:txBody>
          <a:bodyPr rtlCol="0">
            <a:noAutofit/>
          </a:bodyPr>
          <a:lstStyle/>
          <a:p>
            <a:pPr eaLnBrk="1" fontAlgn="auto" hangingPunct="1">
              <a:spcAft>
                <a:spcPts val="600"/>
              </a:spcAft>
              <a:buClr>
                <a:srgbClr val="C00000"/>
              </a:buClr>
              <a:defRPr/>
            </a:pPr>
            <a:r>
              <a:rPr lang="en-US" dirty="0">
                <a:effectLst>
                  <a:outerShdw blurRad="38100" dist="38100" dir="2700000" algn="tl">
                    <a:srgbClr val="000000">
                      <a:alpha val="43137"/>
                    </a:srgbClr>
                  </a:outerShdw>
                </a:effectLst>
              </a:rPr>
              <a:t>What are their strengths?</a:t>
            </a:r>
            <a:r>
              <a:rPr lang="ja-JP" altLang="en-US" sz="2400" dirty="0">
                <a:effectLst>
                  <a:outerShdw blurRad="38100" dist="38100" dir="2700000" algn="tl">
                    <a:srgbClr val="000000">
                      <a:alpha val="43137"/>
                    </a:srgbClr>
                  </a:outerShdw>
                </a:effectLst>
              </a:rPr>
              <a:t>　　　</a:t>
            </a:r>
            <a:r>
              <a:rPr lang="ja-JP" altLang="en-US" sz="2800" dirty="0">
                <a:effectLst>
                  <a:outerShdw blurRad="38100" dist="38100" dir="2700000" algn="tl">
                    <a:srgbClr val="000000">
                      <a:alpha val="43137"/>
                    </a:srgbClr>
                  </a:outerShdw>
                </a:effectLst>
              </a:rPr>
              <a:t>　</a:t>
            </a:r>
            <a:r>
              <a:rPr lang="ja-JP" altLang="en-US" sz="2400" dirty="0">
                <a:effectLst>
                  <a:outerShdw blurRad="38100" dist="38100" dir="2700000" algn="tl">
                    <a:srgbClr val="000000">
                      <a:alpha val="43137"/>
                    </a:srgbClr>
                  </a:outerShdw>
                </a:effectLst>
              </a:rPr>
              <a:t>彼らの強みは？</a:t>
            </a:r>
            <a:endParaRPr lang="en-US" sz="2400" dirty="0">
              <a:effectLst>
                <a:outerShdw blurRad="38100" dist="38100" dir="2700000" algn="tl">
                  <a:srgbClr val="000000">
                    <a:alpha val="43137"/>
                  </a:srgbClr>
                </a:outerShdw>
              </a:effectLst>
            </a:endParaRPr>
          </a:p>
          <a:p>
            <a:pPr eaLnBrk="1" fontAlgn="auto" hangingPunct="1">
              <a:spcAft>
                <a:spcPts val="600"/>
              </a:spcAft>
              <a:buClr>
                <a:srgbClr val="C00000"/>
              </a:buClr>
              <a:defRPr/>
            </a:pPr>
            <a:r>
              <a:rPr lang="en-US" dirty="0">
                <a:effectLst>
                  <a:outerShdw blurRad="38100" dist="38100" dir="2700000" algn="tl">
                    <a:srgbClr val="000000">
                      <a:alpha val="43137"/>
                    </a:srgbClr>
                  </a:outerShdw>
                </a:effectLst>
              </a:rPr>
              <a:t>What are their development needs?</a:t>
            </a:r>
            <a:r>
              <a:rPr lang="ja-JP" altLang="en-US" sz="2400" dirty="0">
                <a:effectLst>
                  <a:outerShdw blurRad="38100" dist="38100" dir="2700000" algn="tl">
                    <a:srgbClr val="000000">
                      <a:alpha val="43137"/>
                    </a:srgbClr>
                  </a:outerShdw>
                </a:effectLst>
              </a:rPr>
              <a:t>　彼らの育成ニーズは？</a:t>
            </a:r>
            <a:endParaRPr lang="en-US" sz="2400" dirty="0">
              <a:effectLst>
                <a:outerShdw blurRad="38100" dist="38100" dir="2700000" algn="tl">
                  <a:srgbClr val="000000">
                    <a:alpha val="43137"/>
                  </a:srgbClr>
                </a:outerShdw>
              </a:effectLst>
            </a:endParaRPr>
          </a:p>
          <a:p>
            <a:pPr eaLnBrk="1" fontAlgn="auto" hangingPunct="1">
              <a:spcAft>
                <a:spcPts val="600"/>
              </a:spcAft>
              <a:buClr>
                <a:srgbClr val="C00000"/>
              </a:buClr>
              <a:defRPr/>
            </a:pPr>
            <a:r>
              <a:rPr lang="en-US" dirty="0">
                <a:effectLst>
                  <a:outerShdw blurRad="38100" dist="38100" dir="2700000" algn="tl">
                    <a:srgbClr val="000000">
                      <a:alpha val="43137"/>
                    </a:srgbClr>
                  </a:outerShdw>
                </a:effectLst>
              </a:rPr>
              <a:t>What goals do they have for themselves</a:t>
            </a:r>
            <a:r>
              <a:rPr lang="en-US" altLang="ja-JP" dirty="0">
                <a:effectLst>
                  <a:outerShdw blurRad="38100" dist="38100" dir="2700000" algn="tl">
                    <a:srgbClr val="000000">
                      <a:alpha val="43137"/>
                    </a:srgbClr>
                  </a:outerShdw>
                </a:effectLst>
              </a:rPr>
              <a:t>?</a:t>
            </a:r>
            <a:r>
              <a:rPr lang="ja-JP" altLang="en-US" sz="2400" dirty="0">
                <a:effectLst>
                  <a:outerShdw blurRad="38100" dist="38100" dir="2700000" algn="tl">
                    <a:srgbClr val="000000">
                      <a:alpha val="43137"/>
                    </a:srgbClr>
                  </a:outerShdw>
                </a:effectLst>
              </a:rPr>
              <a:t>　彼ら自身のゴールは？</a:t>
            </a:r>
            <a:endParaRPr lang="en-US" sz="2400" dirty="0">
              <a:effectLst>
                <a:outerShdw blurRad="38100" dist="38100" dir="2700000" algn="tl">
                  <a:srgbClr val="000000">
                    <a:alpha val="43137"/>
                  </a:srgbClr>
                </a:outerShdw>
              </a:effectLst>
            </a:endParaRPr>
          </a:p>
          <a:p>
            <a:pPr eaLnBrk="1" fontAlgn="auto" hangingPunct="1">
              <a:spcAft>
                <a:spcPts val="600"/>
              </a:spcAft>
              <a:buClr>
                <a:srgbClr val="C00000"/>
              </a:buClr>
              <a:defRPr/>
            </a:pPr>
            <a:r>
              <a:rPr lang="en-US" dirty="0">
                <a:effectLst>
                  <a:outerShdw blurRad="38100" dist="38100" dir="2700000" algn="tl">
                    <a:srgbClr val="000000">
                      <a:alpha val="43137"/>
                    </a:srgbClr>
                  </a:outerShdw>
                </a:effectLst>
              </a:rPr>
              <a:t>What does success look like for them?</a:t>
            </a:r>
            <a:r>
              <a:rPr lang="ja-JP" altLang="en-US" sz="2800" dirty="0">
                <a:effectLst>
                  <a:outerShdw blurRad="38100" dist="38100" dir="2700000" algn="tl">
                    <a:srgbClr val="000000">
                      <a:alpha val="43137"/>
                    </a:srgbClr>
                  </a:outerShdw>
                </a:effectLst>
              </a:rPr>
              <a:t>　　　　　　　　　　　</a:t>
            </a:r>
            <a:endParaRPr lang="en-US" altLang="ja-JP" sz="2800" dirty="0">
              <a:effectLst>
                <a:outerShdw blurRad="38100" dist="38100" dir="2700000" algn="tl">
                  <a:srgbClr val="000000">
                    <a:alpha val="43137"/>
                  </a:srgbClr>
                </a:outerShdw>
              </a:effectLst>
            </a:endParaRPr>
          </a:p>
          <a:p>
            <a:pPr marL="0" indent="0" eaLnBrk="1" fontAlgn="auto" hangingPunct="1">
              <a:spcAft>
                <a:spcPts val="600"/>
              </a:spcAft>
              <a:buClr>
                <a:srgbClr val="C00000"/>
              </a:buClr>
              <a:buNone/>
              <a:defRPr/>
            </a:pPr>
            <a:r>
              <a:rPr lang="ja-JP" altLang="en-US" sz="2800" dirty="0">
                <a:effectLst>
                  <a:outerShdw blurRad="38100" dist="38100" dir="2700000" algn="tl">
                    <a:srgbClr val="000000">
                      <a:alpha val="43137"/>
                    </a:srgbClr>
                  </a:outerShdw>
                </a:effectLst>
              </a:rPr>
              <a:t>　　　　　　　　　　　</a:t>
            </a:r>
            <a:r>
              <a:rPr lang="ja-JP" altLang="en-US" sz="2400" dirty="0">
                <a:effectLst>
                  <a:outerShdw blurRad="38100" dist="38100" dir="2700000" algn="tl">
                    <a:srgbClr val="000000">
                      <a:alpha val="43137"/>
                    </a:srgbClr>
                  </a:outerShdw>
                </a:effectLst>
              </a:rPr>
              <a:t>どのような成功を彼らは描いているか？</a:t>
            </a:r>
            <a:endParaRPr lang="en-US" sz="2400" dirty="0">
              <a:effectLst>
                <a:outerShdw blurRad="38100" dist="38100" dir="2700000" algn="tl">
                  <a:srgbClr val="000000">
                    <a:alpha val="43137"/>
                  </a:srgbClr>
                </a:outerShdw>
              </a:effectLst>
            </a:endParaRPr>
          </a:p>
          <a:p>
            <a:pPr eaLnBrk="1" fontAlgn="auto" hangingPunct="1">
              <a:spcAft>
                <a:spcPts val="600"/>
              </a:spcAft>
              <a:buClr>
                <a:srgbClr val="C00000"/>
              </a:buClr>
              <a:defRPr/>
            </a:pPr>
            <a:r>
              <a:rPr lang="en-US" dirty="0">
                <a:effectLst>
                  <a:outerShdw blurRad="38100" dist="38100" dir="2700000" algn="tl">
                    <a:srgbClr val="000000">
                      <a:alpha val="43137"/>
                    </a:srgbClr>
                  </a:outerShdw>
                </a:effectLst>
              </a:rPr>
              <a:t>What are their family circumstances?</a:t>
            </a:r>
            <a:r>
              <a:rPr lang="ja-JP" altLang="en-US" sz="2800" dirty="0">
                <a:effectLst>
                  <a:outerShdw blurRad="38100" dist="38100" dir="2700000" algn="tl">
                    <a:srgbClr val="000000">
                      <a:alpha val="43137"/>
                    </a:srgbClr>
                  </a:outerShdw>
                </a:effectLst>
              </a:rPr>
              <a:t>　　　　　　</a:t>
            </a:r>
            <a:r>
              <a:rPr lang="ja-JP" altLang="en-US" sz="2400" dirty="0">
                <a:effectLst>
                  <a:outerShdw blurRad="38100" dist="38100" dir="2700000" algn="tl">
                    <a:srgbClr val="000000">
                      <a:alpha val="43137"/>
                    </a:srgbClr>
                  </a:outerShdw>
                </a:effectLst>
              </a:rPr>
              <a:t>家族の状況は？</a:t>
            </a:r>
            <a:endParaRPr lang="en-US" altLang="ja-JP" sz="2400" dirty="0">
              <a:effectLst>
                <a:outerShdw blurRad="38100" dist="38100" dir="2700000" algn="tl">
                  <a:srgbClr val="000000">
                    <a:alpha val="43137"/>
                  </a:srgbClr>
                </a:outerShdw>
              </a:effectLst>
            </a:endParaRPr>
          </a:p>
          <a:p>
            <a:pPr eaLnBrk="1" fontAlgn="auto" hangingPunct="1">
              <a:spcAft>
                <a:spcPts val="600"/>
              </a:spcAft>
              <a:buClr>
                <a:srgbClr val="C00000"/>
              </a:buClr>
              <a:defRPr/>
            </a:pPr>
            <a:r>
              <a:rPr lang="en-US" altLang="ja-JP" dirty="0">
                <a:effectLst>
                  <a:outerShdw blurRad="38100" dist="38100" dir="2700000" algn="tl">
                    <a:srgbClr val="000000">
                      <a:alpha val="43137"/>
                    </a:srgbClr>
                  </a:outerShdw>
                </a:effectLst>
              </a:rPr>
              <a:t>What are their passionate interests?</a:t>
            </a:r>
            <a:r>
              <a:rPr lang="ja-JP" altLang="en-US" dirty="0">
                <a:effectLst>
                  <a:outerShdw blurRad="38100" dist="38100" dir="2700000" algn="tl">
                    <a:srgbClr val="000000">
                      <a:alpha val="43137"/>
                    </a:srgbClr>
                  </a:outerShdw>
                </a:effectLst>
              </a:rPr>
              <a:t>　　　　</a:t>
            </a:r>
            <a:r>
              <a:rPr lang="ja-JP" altLang="en-US" sz="2400" dirty="0">
                <a:effectLst>
                  <a:outerShdw blurRad="38100" dist="38100" dir="2700000" algn="tl">
                    <a:srgbClr val="000000">
                      <a:alpha val="43137"/>
                    </a:srgbClr>
                  </a:outerShdw>
                </a:effectLst>
              </a:rPr>
              <a:t>何に一番興味がある？</a:t>
            </a:r>
            <a:endParaRPr lang="en-US" altLang="ja-JP" sz="2400" dirty="0">
              <a:effectLst>
                <a:outerShdw blurRad="38100" dist="38100" dir="2700000" algn="tl">
                  <a:srgbClr val="000000">
                    <a:alpha val="43137"/>
                  </a:srgbClr>
                </a:outerShdw>
              </a:effectLst>
            </a:endParaRPr>
          </a:p>
          <a:p>
            <a:pPr eaLnBrk="1" fontAlgn="auto" hangingPunct="1">
              <a:spcAft>
                <a:spcPts val="600"/>
              </a:spcAft>
              <a:buClr>
                <a:srgbClr val="C00000"/>
              </a:buClr>
              <a:defRPr/>
            </a:pPr>
            <a:r>
              <a:rPr lang="en-US" dirty="0">
                <a:effectLst>
                  <a:outerShdw blurRad="38100" dist="38100" dir="2700000" algn="tl">
                    <a:srgbClr val="000000">
                      <a:alpha val="43137"/>
                    </a:srgbClr>
                  </a:outerShdw>
                </a:effectLst>
              </a:rPr>
              <a:t>What will they learn / how will they become more valuable helping you</a:t>
            </a:r>
            <a:r>
              <a:rPr lang="ja-JP" altLang="en-US"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 to achieve your vision?</a:t>
            </a:r>
            <a:r>
              <a:rPr lang="ja-JP" altLang="en-US" dirty="0">
                <a:effectLst>
                  <a:outerShdw blurRad="38100" dist="38100" dir="2700000" algn="tl">
                    <a:srgbClr val="000000">
                      <a:alpha val="43137"/>
                    </a:srgbClr>
                  </a:outerShdw>
                </a:effectLst>
              </a:rPr>
              <a:t>　　</a:t>
            </a:r>
            <a:br>
              <a:rPr lang="en-US" altLang="ja-JP" dirty="0">
                <a:effectLst>
                  <a:outerShdw blurRad="38100" dist="38100" dir="2700000" algn="tl">
                    <a:srgbClr val="000000">
                      <a:alpha val="43137"/>
                    </a:srgbClr>
                  </a:outerShdw>
                </a:effectLst>
              </a:rPr>
            </a:br>
            <a:r>
              <a:rPr lang="ja-JP" altLang="en-US" dirty="0">
                <a:effectLst>
                  <a:outerShdw blurRad="38100" dist="38100" dir="2700000" algn="tl">
                    <a:srgbClr val="000000">
                      <a:alpha val="43137"/>
                    </a:srgbClr>
                  </a:outerShdw>
                </a:effectLst>
              </a:rPr>
              <a:t>　　　　　　　</a:t>
            </a:r>
            <a:r>
              <a:rPr lang="ja-JP" altLang="en-US" sz="2400" dirty="0">
                <a:effectLst>
                  <a:outerShdw blurRad="38100" dist="38100" dir="2700000" algn="tl">
                    <a:srgbClr val="000000">
                      <a:alpha val="43137"/>
                    </a:srgbClr>
                  </a:outerShdw>
                </a:effectLst>
              </a:rPr>
              <a:t>あなたのビジョン達成に役立つように、何を学び、</a:t>
            </a:r>
            <a:br>
              <a:rPr lang="en-US" altLang="ja-JP" sz="2400" dirty="0">
                <a:effectLst>
                  <a:outerShdw blurRad="38100" dist="38100" dir="2700000" algn="tl">
                    <a:srgbClr val="000000">
                      <a:alpha val="43137"/>
                    </a:srgbClr>
                  </a:outerShdw>
                </a:effectLst>
              </a:rPr>
            </a:br>
            <a:r>
              <a:rPr lang="ja-JP" altLang="en-US" sz="2400" dirty="0">
                <a:effectLst>
                  <a:outerShdw blurRad="38100" dist="38100" dir="2700000" algn="tl">
                    <a:srgbClr val="000000">
                      <a:alpha val="43137"/>
                    </a:srgbClr>
                  </a:outerShdw>
                </a:effectLst>
              </a:rPr>
              <a:t>　　　　　　どうなってもらいたいか？</a:t>
            </a:r>
            <a:endParaRPr lang="en-US" sz="2400" dirty="0">
              <a:effectLst>
                <a:outerShdw blurRad="38100" dist="38100" dir="2700000" algn="tl">
                  <a:srgbClr val="000000">
                    <a:alpha val="43137"/>
                  </a:srgbClr>
                </a:outerShdw>
              </a:effectLst>
            </a:endParaRPr>
          </a:p>
        </p:txBody>
      </p:sp>
      <p:pic>
        <p:nvPicPr>
          <p:cNvPr id="39940" name="Picture 2" descr="C:\Users\disfrazdetigre\Desktop\Picture1.png"/>
          <p:cNvPicPr>
            <a:picLocks noChangeAspect="1" noChangeArrowheads="1"/>
          </p:cNvPicPr>
          <p:nvPr/>
        </p:nvPicPr>
        <p:blipFill>
          <a:blip r:embed="rId4" cstate="print">
            <a:extLst>
              <a:ext uri="{28A0092B-C50C-407E-A947-70E740481C1C}">
                <a14:useLocalDpi xmlns:a14="http://schemas.microsoft.com/office/drawing/2010/main" val="0"/>
              </a:ext>
            </a:extLst>
          </a:blip>
          <a:srcRect b="-306"/>
          <a:stretch>
            <a:fillRect/>
          </a:stretch>
        </p:blipFill>
        <p:spPr bwMode="auto">
          <a:xfrm>
            <a:off x="3768725" y="102960"/>
            <a:ext cx="18097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Tm="31236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6700" y="2689225"/>
            <a:ext cx="4876800" cy="728663"/>
          </a:xfrm>
        </p:spPr>
        <p:txBody>
          <a:bodyPr rtlCol="0">
            <a:noAutofit/>
          </a:bodyPr>
          <a:lstStyle/>
          <a:p>
            <a:pPr algn="ctr" eaLnBrk="1" fontAlgn="auto" hangingPunct="1">
              <a:spcAft>
                <a:spcPts val="0"/>
              </a:spcAft>
              <a:defRPr/>
            </a:pPr>
            <a:r>
              <a:rPr lang="es-ES" sz="4400" b="0" dirty="0">
                <a:effectLst>
                  <a:outerShdw blurRad="38100" dist="38100" dir="2700000" algn="tl">
                    <a:srgbClr val="000000">
                      <a:alpha val="43137"/>
                    </a:srgbClr>
                  </a:outerShdw>
                </a:effectLst>
              </a:rPr>
              <a:t>4. </a:t>
            </a:r>
            <a:br>
              <a:rPr lang="es-ES" sz="4400" b="0" dirty="0">
                <a:effectLst>
                  <a:outerShdw blurRad="38100" dist="38100" dir="2700000" algn="tl">
                    <a:srgbClr val="000000">
                      <a:alpha val="43137"/>
                    </a:srgbClr>
                  </a:outerShdw>
                </a:effectLst>
              </a:rPr>
            </a:br>
            <a:r>
              <a:rPr lang="es-ES" sz="4400" b="0" dirty="0">
                <a:effectLst>
                  <a:outerShdw blurRad="38100" dist="38100" dir="2700000" algn="tl">
                    <a:srgbClr val="000000">
                      <a:alpha val="43137"/>
                    </a:srgbClr>
                  </a:outerShdw>
                </a:effectLst>
              </a:rPr>
              <a:t>Energy </a:t>
            </a:r>
            <a:br>
              <a:rPr lang="es-ES" sz="4400" b="0" dirty="0">
                <a:effectLst>
                  <a:outerShdw blurRad="38100" dist="38100" dir="2700000" algn="tl">
                    <a:srgbClr val="000000">
                      <a:alpha val="43137"/>
                    </a:srgbClr>
                  </a:outerShdw>
                </a:effectLst>
              </a:rPr>
            </a:br>
            <a:r>
              <a:rPr lang="es-ES" sz="4400" b="0" dirty="0">
                <a:effectLst>
                  <a:outerShdw blurRad="38100" dist="38100" dir="2700000" algn="tl">
                    <a:srgbClr val="000000">
                      <a:alpha val="43137"/>
                    </a:srgbClr>
                  </a:outerShdw>
                </a:effectLst>
              </a:rPr>
              <a:t>&amp; Enthusiasm</a:t>
            </a:r>
            <a:r>
              <a:rPr lang="ja-JP" altLang="en-US" sz="4400" b="0" dirty="0">
                <a:effectLst>
                  <a:outerShdw blurRad="38100" dist="38100" dir="2700000" algn="tl">
                    <a:srgbClr val="000000">
                      <a:alpha val="43137"/>
                    </a:srgbClr>
                  </a:outerShdw>
                </a:effectLst>
              </a:rPr>
              <a:t>　</a:t>
            </a:r>
            <a:br>
              <a:rPr lang="en-US" altLang="ja-JP" sz="4400" b="0" dirty="0">
                <a:effectLst>
                  <a:outerShdw blurRad="38100" dist="38100" dir="2700000" algn="tl">
                    <a:srgbClr val="000000">
                      <a:alpha val="43137"/>
                    </a:srgbClr>
                  </a:outerShdw>
                </a:effectLst>
              </a:rPr>
            </a:br>
            <a:r>
              <a:rPr lang="ja-JP" altLang="en-US" sz="4400" b="0" dirty="0">
                <a:effectLst>
                  <a:outerShdw blurRad="38100" dist="38100" dir="2700000" algn="tl">
                    <a:srgbClr val="000000">
                      <a:alpha val="43137"/>
                    </a:srgbClr>
                  </a:outerShdw>
                </a:effectLst>
              </a:rPr>
              <a:t>エネルギッシュかつ情熱的に</a:t>
            </a:r>
            <a:endParaRPr lang="es-ES" sz="4400" b="0" dirty="0">
              <a:effectLst>
                <a:outerShdw blurRad="38100" dist="38100" dir="2700000" algn="tl">
                  <a:srgbClr val="000000">
                    <a:alpha val="43137"/>
                  </a:srgbClr>
                </a:outerShdw>
              </a:effectLst>
            </a:endParaRPr>
          </a:p>
        </p:txBody>
      </p:sp>
      <p:pic>
        <p:nvPicPr>
          <p:cNvPr id="40963" name="Picture 2" descr="C:\Users\disfrazdetigre\Desktop\Pictur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38" y="371475"/>
            <a:ext cx="5292726" cy="648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3"/>
          <p:cNvSpPr>
            <a:spLocks noGrp="1"/>
          </p:cNvSpPr>
          <p:nvPr>
            <p:ph type="title"/>
          </p:nvPr>
        </p:nvSpPr>
        <p:spPr>
          <a:xfrm>
            <a:off x="566057" y="250373"/>
            <a:ext cx="8229600" cy="1219200"/>
          </a:xfrm>
        </p:spPr>
        <p:txBody>
          <a:bodyPr/>
          <a:lstStyle/>
          <a:p>
            <a:pPr eaLnBrk="1" hangingPunct="1"/>
            <a:br>
              <a:rPr lang="en-US" altLang="ja-JP" sz="3200" dirty="0">
                <a:latin typeface="Meiryo UI" pitchFamily="50" charset="-128"/>
                <a:ea typeface="Meiryo UI" pitchFamily="50" charset="-128"/>
                <a:cs typeface="Meiryo UI" pitchFamily="50" charset="-128"/>
              </a:rPr>
            </a:br>
            <a:r>
              <a:rPr lang="en-US" altLang="ja-JP" sz="3200" dirty="0">
                <a:latin typeface="Meiryo UI" pitchFamily="50" charset="-128"/>
                <a:ea typeface="Meiryo UI" pitchFamily="50" charset="-128"/>
                <a:cs typeface="Meiryo UI" pitchFamily="50" charset="-128"/>
              </a:rPr>
              <a:t>Global Reach  – 120Counturies,33Languages</a:t>
            </a:r>
            <a:r>
              <a:rPr lang="en-US" altLang="ja-JP" dirty="0">
                <a:latin typeface="Meiryo UI" pitchFamily="50" charset="-128"/>
                <a:ea typeface="Meiryo UI" pitchFamily="50" charset="-128"/>
                <a:cs typeface="Meiryo UI" pitchFamily="50" charset="-128"/>
              </a:rPr>
              <a:t> </a:t>
            </a:r>
          </a:p>
        </p:txBody>
      </p:sp>
      <p:pic>
        <p:nvPicPr>
          <p:cNvPr id="56323" name="Picture 11" descr="ワールドワイド"/>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2770"/>
            <a:ext cx="913288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2045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5813" y="1469125"/>
            <a:ext cx="8358187" cy="5139869"/>
          </a:xfrm>
          <a:prstGeom prst="rect">
            <a:avLst/>
          </a:prstGeom>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ja-JP" dirty="0">
                <a:effectLst>
                  <a:outerShdw blurRad="38100" dist="38100" dir="2700000" algn="tl">
                    <a:srgbClr val="C0C0C0"/>
                  </a:outerShdw>
                </a:effectLst>
                <a:latin typeface="Calibri" pitchFamily="34" charset="0"/>
              </a:rPr>
              <a:t>“Results of our studies clearly indicated that leaders’ emotional expressions play an important role in the formation of followers’ perceptions of leader effectiveness, attraction to leaders and follower mood …</a:t>
            </a:r>
            <a:r>
              <a:rPr lang="ja-JP" altLang="en-US" dirty="0">
                <a:effectLst>
                  <a:outerShdw blurRad="38100" dist="38100" dir="2700000" algn="tl">
                    <a:srgbClr val="C0C0C0"/>
                  </a:outerShdw>
                </a:effectLst>
                <a:latin typeface="Calibri" pitchFamily="34" charset="0"/>
              </a:rPr>
              <a:t>　</a:t>
            </a:r>
            <a:r>
              <a:rPr lang="ja-JP" altLang="en-US" sz="2000" dirty="0">
                <a:effectLst>
                  <a:outerShdw blurRad="38100" dist="38100" dir="2700000" algn="tl">
                    <a:srgbClr val="C0C0C0"/>
                  </a:outerShdw>
                </a:effectLst>
                <a:latin typeface="Calibri" pitchFamily="34" charset="0"/>
              </a:rPr>
              <a:t>　　　　　　　　　　　　　　　　　　　　　　</a:t>
            </a:r>
            <a:r>
              <a:rPr lang="ja-JP" altLang="en-US" sz="2400" dirty="0">
                <a:effectLst>
                  <a:outerShdw blurRad="38100" dist="38100" dir="2700000" algn="tl">
                    <a:srgbClr val="C0C0C0"/>
                  </a:outerShdw>
                </a:effectLst>
                <a:latin typeface="Calibri" pitchFamily="34" charset="0"/>
              </a:rPr>
              <a:t>リーダーの感情的表現は、フォロワーが抱くリーダーの</a:t>
            </a:r>
            <a:br>
              <a:rPr lang="en-US" altLang="ja-JP" sz="2400" dirty="0">
                <a:effectLst>
                  <a:outerShdw blurRad="38100" dist="38100" dir="2700000" algn="tl">
                    <a:srgbClr val="C0C0C0"/>
                  </a:outerShdw>
                </a:effectLst>
                <a:latin typeface="Calibri" pitchFamily="34" charset="0"/>
              </a:rPr>
            </a:br>
            <a:r>
              <a:rPr lang="ja-JP" altLang="en-US" sz="2400" dirty="0">
                <a:effectLst>
                  <a:outerShdw blurRad="38100" dist="38100" dir="2700000" algn="tl">
                    <a:srgbClr val="C0C0C0"/>
                  </a:outerShdw>
                </a:effectLst>
                <a:latin typeface="Calibri" pitchFamily="34" charset="0"/>
              </a:rPr>
              <a:t>効果性や、魅力、そしてフォロワーの気分にとって</a:t>
            </a:r>
            <a:br>
              <a:rPr lang="en-US" altLang="ja-JP" sz="2400" dirty="0">
                <a:effectLst>
                  <a:outerShdw blurRad="38100" dist="38100" dir="2700000" algn="tl">
                    <a:srgbClr val="C0C0C0"/>
                  </a:outerShdw>
                </a:effectLst>
                <a:latin typeface="Calibri" pitchFamily="34" charset="0"/>
              </a:rPr>
            </a:br>
            <a:r>
              <a:rPr lang="ja-JP" altLang="en-US" sz="2400" dirty="0">
                <a:effectLst>
                  <a:outerShdw blurRad="38100" dist="38100" dir="2700000" algn="tl">
                    <a:srgbClr val="C0C0C0"/>
                  </a:outerShdw>
                </a:effectLst>
                <a:latin typeface="Calibri" pitchFamily="34" charset="0"/>
              </a:rPr>
              <a:t>重要な役割を果たしている</a:t>
            </a:r>
          </a:p>
          <a:p>
            <a:pPr algn="ctr" eaLnBrk="1" hangingPunct="1"/>
            <a:r>
              <a:rPr lang="ja-JP" altLang="en-US" sz="1200" dirty="0">
                <a:effectLst>
                  <a:outerShdw blurRad="38100" dist="38100" dir="2700000" algn="tl">
                    <a:srgbClr val="C0C0C0"/>
                  </a:outerShdw>
                </a:effectLst>
                <a:latin typeface="Calibri" pitchFamily="34" charset="0"/>
              </a:rPr>
              <a:t>　　　　　</a:t>
            </a:r>
            <a:r>
              <a:rPr lang="ja-JP" altLang="en-US" sz="2400" dirty="0">
                <a:effectLst>
                  <a:outerShdw blurRad="38100" dist="38100" dir="2700000" algn="tl">
                    <a:srgbClr val="C0C0C0"/>
                  </a:outerShdw>
                </a:effectLst>
                <a:latin typeface="Calibri" pitchFamily="34" charset="0"/>
              </a:rPr>
              <a:t>　　　　　</a:t>
            </a:r>
            <a:endParaRPr lang="en-US" altLang="ja-JP" sz="700" dirty="0">
              <a:solidFill>
                <a:srgbClr val="FF0000"/>
              </a:solidFill>
              <a:effectLst>
                <a:outerShdw blurRad="38100" dist="38100" dir="2700000" algn="tl">
                  <a:srgbClr val="C0C0C0"/>
                </a:outerShdw>
              </a:effectLst>
              <a:latin typeface="Calibri" pitchFamily="34" charset="0"/>
            </a:endParaRPr>
          </a:p>
          <a:p>
            <a:pPr algn="ctr" eaLnBrk="1" hangingPunct="1"/>
            <a:r>
              <a:rPr lang="en-US" altLang="ja-JP" sz="2000" dirty="0">
                <a:solidFill>
                  <a:srgbClr val="FF0000"/>
                </a:solidFill>
                <a:effectLst>
                  <a:outerShdw blurRad="38100" dist="38100" dir="2700000" algn="tl">
                    <a:srgbClr val="C0C0C0"/>
                  </a:outerShdw>
                </a:effectLst>
                <a:latin typeface="Calibri" pitchFamily="34" charset="0"/>
              </a:rPr>
              <a:t>… charismatic leaders enable their followers to experience positive emotions</a:t>
            </a:r>
            <a:r>
              <a:rPr lang="ja-JP" altLang="en-US" sz="2400" dirty="0">
                <a:solidFill>
                  <a:srgbClr val="FF0000"/>
                </a:solidFill>
                <a:effectLst>
                  <a:outerShdw blurRad="38100" dist="38100" dir="2700000" algn="tl">
                    <a:srgbClr val="C0C0C0"/>
                  </a:outerShdw>
                </a:effectLst>
                <a:latin typeface="Calibri" pitchFamily="34" charset="0"/>
              </a:rPr>
              <a:t>　　　　　　　　　　　　　　　　　　　　　　　　　　　　　カリスマ的リーダーは、フォロワーに対して　　　　　　　　　　　　　　　　　ポジティブな感情を与えられる</a:t>
            </a:r>
            <a:r>
              <a:rPr lang="en-US" altLang="ja-JP" sz="2400" dirty="0">
                <a:solidFill>
                  <a:srgbClr val="FF0000"/>
                </a:solidFill>
                <a:effectLst>
                  <a:outerShdw blurRad="38100" dist="38100" dir="2700000" algn="tl">
                    <a:srgbClr val="C0C0C0"/>
                  </a:outerShdw>
                </a:effectLst>
                <a:latin typeface="Calibri" pitchFamily="34" charset="0"/>
              </a:rPr>
              <a:t>… </a:t>
            </a:r>
          </a:p>
          <a:p>
            <a:pPr algn="ctr" eaLnBrk="1" hangingPunct="1"/>
            <a:endParaRPr lang="en-US" altLang="ja-JP" sz="2000" dirty="0">
              <a:solidFill>
                <a:srgbClr val="FF0000"/>
              </a:solidFill>
              <a:effectLst>
                <a:outerShdw blurRad="38100" dist="38100" dir="2700000" algn="tl">
                  <a:srgbClr val="C0C0C0"/>
                </a:outerShdw>
              </a:effectLst>
              <a:latin typeface="Calibri" pitchFamily="34" charset="0"/>
            </a:endParaRPr>
          </a:p>
          <a:p>
            <a:pPr algn="ctr" eaLnBrk="1" hangingPunct="1"/>
            <a:r>
              <a:rPr lang="en-US" altLang="ja-JP" dirty="0">
                <a:effectLst>
                  <a:outerShdw blurRad="38100" dist="38100" dir="2700000" algn="tl">
                    <a:srgbClr val="C0C0C0"/>
                  </a:outerShdw>
                </a:effectLst>
                <a:latin typeface="Calibri" pitchFamily="34" charset="0"/>
              </a:rPr>
              <a:t>…the behavior of leaders and managers can make a difference in the happiness and well-being of the followers by influencing their emotional lives</a:t>
            </a:r>
            <a:r>
              <a:rPr lang="ja-JP" altLang="en-US" dirty="0">
                <a:effectLst>
                  <a:outerShdw blurRad="38100" dist="38100" dir="2700000" algn="tl">
                    <a:srgbClr val="C0C0C0"/>
                  </a:outerShdw>
                </a:effectLst>
                <a:latin typeface="Calibri" pitchFamily="34" charset="0"/>
              </a:rPr>
              <a:t>　　　　　　　　　　　　　</a:t>
            </a:r>
            <a:r>
              <a:rPr lang="ja-JP" altLang="en-US" sz="2400" dirty="0">
                <a:effectLst>
                  <a:outerShdw blurRad="38100" dist="38100" dir="2700000" algn="tl">
                    <a:srgbClr val="C0C0C0"/>
                  </a:outerShdw>
                </a:effectLst>
                <a:latin typeface="Calibri" pitchFamily="34" charset="0"/>
              </a:rPr>
              <a:t>リーダーの行動は、精神面でフォロワーの幸福や福祉に　　　　貢献できる</a:t>
            </a:r>
            <a:r>
              <a:rPr lang="en-US" altLang="ja-JP" sz="2400" dirty="0">
                <a:effectLst>
                  <a:outerShdw blurRad="38100" dist="38100" dir="2700000" algn="tl">
                    <a:srgbClr val="C0C0C0"/>
                  </a:outerShdw>
                </a:effectLst>
                <a:latin typeface="Calibri" pitchFamily="34" charset="0"/>
              </a:rPr>
              <a:t>”</a:t>
            </a:r>
          </a:p>
        </p:txBody>
      </p:sp>
      <p:sp>
        <p:nvSpPr>
          <p:cNvPr id="41987" name="TextBox 2"/>
          <p:cNvSpPr txBox="1">
            <a:spLocks noChangeArrowheads="1"/>
          </p:cNvSpPr>
          <p:nvPr/>
        </p:nvSpPr>
        <p:spPr bwMode="auto">
          <a:xfrm>
            <a:off x="6300788" y="6308725"/>
            <a:ext cx="2495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9CDB"/>
              </a:buClr>
              <a:buFont typeface="Arial" pitchFamily="34" charset="0"/>
              <a:buChar char="•"/>
              <a:defRPr sz="2000">
                <a:solidFill>
                  <a:schemeClr val="tx1"/>
                </a:solidFill>
                <a:latin typeface="Calibri" pitchFamily="34" charset="0"/>
              </a:defRPr>
            </a:lvl1pPr>
            <a:lvl2pPr marL="742950" indent="-285750" eaLnBrk="0" hangingPunct="0">
              <a:spcBef>
                <a:spcPct val="20000"/>
              </a:spcBef>
              <a:buClr>
                <a:srgbClr val="009CDB"/>
              </a:buClr>
              <a:buFont typeface="Arial" pitchFamily="34" charset="0"/>
              <a:buChar char="–"/>
              <a:defRPr>
                <a:solidFill>
                  <a:srgbClr val="009CDB"/>
                </a:solidFill>
                <a:latin typeface="Calibri" pitchFamily="34" charset="0"/>
              </a:defRPr>
            </a:lvl2pPr>
            <a:lvl3pPr marL="1143000" indent="-228600" eaLnBrk="0" hangingPunct="0">
              <a:spcBef>
                <a:spcPct val="20000"/>
              </a:spcBef>
              <a:buClr>
                <a:srgbClr val="7F7F7F"/>
              </a:buClr>
              <a:buFont typeface="Arial" pitchFamily="34" charset="0"/>
              <a:buChar char="•"/>
              <a:defRPr sz="1600">
                <a:solidFill>
                  <a:srgbClr val="595959"/>
                </a:solidFill>
                <a:latin typeface="Calibri" pitchFamily="34" charset="0"/>
              </a:defRPr>
            </a:lvl3pPr>
            <a:lvl4pPr marL="1600200" indent="-228600" eaLnBrk="0" hangingPunct="0">
              <a:spcBef>
                <a:spcPct val="20000"/>
              </a:spcBef>
              <a:buClr>
                <a:srgbClr val="7F7F7F"/>
              </a:buClr>
              <a:buFont typeface="Arial" pitchFamily="34" charset="0"/>
              <a:buChar char="–"/>
              <a:defRPr sz="1400">
                <a:solidFill>
                  <a:srgbClr val="595959"/>
                </a:solidFill>
                <a:latin typeface="Calibri" pitchFamily="34" charset="0"/>
              </a:defRPr>
            </a:lvl4pPr>
            <a:lvl5pPr marL="2057400" indent="-228600" eaLnBrk="0" hangingPunct="0">
              <a:spcBef>
                <a:spcPct val="20000"/>
              </a:spcBef>
              <a:buClr>
                <a:srgbClr val="7F7F7F"/>
              </a:buClr>
              <a:buFont typeface="Arial" pitchFamily="34" charset="0"/>
              <a:buChar char="»"/>
              <a:defRPr sz="1400">
                <a:solidFill>
                  <a:srgbClr val="595959"/>
                </a:solidFill>
                <a:latin typeface="Calibri" pitchFamily="34" charset="0"/>
              </a:defRPr>
            </a:lvl5pPr>
            <a:lvl6pPr marL="25146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6pPr>
            <a:lvl7pPr marL="29718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7pPr>
            <a:lvl8pPr marL="34290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8pPr>
            <a:lvl9pPr marL="38862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9pPr>
          </a:lstStyle>
          <a:p>
            <a:pPr eaLnBrk="1" hangingPunct="1">
              <a:spcBef>
                <a:spcPct val="0"/>
              </a:spcBef>
              <a:buClrTx/>
              <a:buFontTx/>
              <a:buNone/>
            </a:pPr>
            <a:r>
              <a:rPr lang="en-US" altLang="en-US" sz="1400" dirty="0"/>
              <a:t>Joyce </a:t>
            </a:r>
            <a:r>
              <a:rPr lang="en-US" altLang="en-US" sz="1400" dirty="0" err="1"/>
              <a:t>E.Bono</a:t>
            </a:r>
            <a:r>
              <a:rPr lang="en-US" altLang="en-US" sz="1400" dirty="0"/>
              <a:t> &amp; Remus </a:t>
            </a:r>
            <a:r>
              <a:rPr lang="en-US" altLang="en-US" sz="1400" dirty="0" err="1"/>
              <a:t>Ilies</a:t>
            </a:r>
            <a:endParaRPr lang="en-US" altLang="en-US" sz="1400" dirty="0"/>
          </a:p>
        </p:txBody>
      </p:sp>
      <p:sp>
        <p:nvSpPr>
          <p:cNvPr id="4" name="TextBox 3"/>
          <p:cNvSpPr txBox="1"/>
          <p:nvPr/>
        </p:nvSpPr>
        <p:spPr>
          <a:xfrm>
            <a:off x="3570514" y="323353"/>
            <a:ext cx="5573486" cy="1138773"/>
          </a:xfrm>
          <a:prstGeom prst="rect">
            <a:avLst/>
          </a:prstGeom>
          <a:noFill/>
        </p:spPr>
        <p:txBody>
          <a:bodyPr wrap="square">
            <a:spAutoFit/>
          </a:bodyPr>
          <a:lstStyle/>
          <a:p>
            <a:pPr algn="r" fontAlgn="auto">
              <a:spcBef>
                <a:spcPts val="0"/>
              </a:spcBef>
              <a:spcAft>
                <a:spcPts val="0"/>
              </a:spcAft>
              <a:defRPr/>
            </a:pPr>
            <a:r>
              <a:rPr lang="ja-JP" altLang="en-US" sz="4000" dirty="0">
                <a:solidFill>
                  <a:srgbClr val="C00000"/>
                </a:solidFill>
                <a:effectLst>
                  <a:outerShdw blurRad="38100" dist="38100" dir="2700000" algn="tl">
                    <a:srgbClr val="000000">
                      <a:alpha val="43137"/>
                    </a:srgbClr>
                  </a:outerShdw>
                </a:effectLst>
                <a:latin typeface="+mn-lt"/>
                <a:cs typeface="+mn-cs"/>
              </a:rPr>
              <a:t>　　　　　</a:t>
            </a:r>
            <a:r>
              <a:rPr lang="en-US" sz="2000" dirty="0">
                <a:solidFill>
                  <a:srgbClr val="C00000"/>
                </a:solidFill>
                <a:effectLst>
                  <a:outerShdw blurRad="38100" dist="38100" dir="2700000" algn="tl">
                    <a:srgbClr val="000000">
                      <a:alpha val="43137"/>
                    </a:srgbClr>
                  </a:outerShdw>
                </a:effectLst>
                <a:latin typeface="+mn-lt"/>
                <a:cs typeface="+mn-cs"/>
              </a:rPr>
              <a:t>Emotional Contagion</a:t>
            </a:r>
            <a:r>
              <a:rPr lang="ja-JP" altLang="en-US" sz="4000" dirty="0">
                <a:solidFill>
                  <a:srgbClr val="C00000"/>
                </a:solidFill>
                <a:effectLst>
                  <a:outerShdw blurRad="38100" dist="38100" dir="2700000" algn="tl">
                    <a:srgbClr val="000000">
                      <a:alpha val="43137"/>
                    </a:srgbClr>
                  </a:outerShdw>
                </a:effectLst>
                <a:latin typeface="+mn-lt"/>
                <a:cs typeface="+mn-cs"/>
              </a:rPr>
              <a:t>　　　　</a:t>
            </a:r>
            <a:endParaRPr lang="en-US" altLang="ja-JP" sz="4000" dirty="0">
              <a:solidFill>
                <a:srgbClr val="C00000"/>
              </a:solidFill>
              <a:effectLst>
                <a:outerShdw blurRad="38100" dist="38100" dir="2700000" algn="tl">
                  <a:srgbClr val="000000">
                    <a:alpha val="43137"/>
                  </a:srgbClr>
                </a:outerShdw>
              </a:effectLst>
              <a:latin typeface="+mn-lt"/>
              <a:cs typeface="+mn-cs"/>
            </a:endParaRPr>
          </a:p>
          <a:p>
            <a:pPr algn="r" fontAlgn="auto">
              <a:spcBef>
                <a:spcPts val="0"/>
              </a:spcBef>
              <a:spcAft>
                <a:spcPts val="0"/>
              </a:spcAft>
              <a:defRPr/>
            </a:pPr>
            <a:r>
              <a:rPr lang="ja-JP" altLang="en-US" sz="2800" dirty="0">
                <a:solidFill>
                  <a:srgbClr val="C00000"/>
                </a:solidFill>
                <a:effectLst>
                  <a:outerShdw blurRad="38100" dist="38100" dir="2700000" algn="tl">
                    <a:srgbClr val="000000">
                      <a:alpha val="43137"/>
                    </a:srgbClr>
                  </a:outerShdw>
                </a:effectLst>
                <a:latin typeface="+mn-lt"/>
                <a:cs typeface="+mn-cs"/>
              </a:rPr>
              <a:t>感情は伝染する</a:t>
            </a:r>
            <a:endParaRPr lang="en-US" sz="2800" dirty="0">
              <a:solidFill>
                <a:srgbClr val="C00000"/>
              </a:solidFill>
              <a:effectLst>
                <a:outerShdw blurRad="38100" dist="38100" dir="2700000" algn="tl">
                  <a:srgbClr val="000000">
                    <a:alpha val="43137"/>
                  </a:srgbClr>
                </a:outerShdw>
              </a:effectLst>
              <a:latin typeface="+mn-lt"/>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87363" y="2765425"/>
            <a:ext cx="5681662" cy="728663"/>
          </a:xfrm>
        </p:spPr>
        <p:txBody>
          <a:bodyPr/>
          <a:lstStyle/>
          <a:p>
            <a:pPr algn="ctr" eaLnBrk="1" hangingPunct="1"/>
            <a:r>
              <a:rPr lang="en-US" altLang="ja-JP" sz="4000" b="0" dirty="0">
                <a:effectLst>
                  <a:outerShdw blurRad="38100" dist="38100" dir="2700000" algn="tl">
                    <a:srgbClr val="C0C0C0"/>
                  </a:outerShdw>
                </a:effectLst>
              </a:rPr>
              <a:t>5. Recognize the </a:t>
            </a:r>
            <a:br>
              <a:rPr lang="en-US" altLang="ja-JP" sz="4000" b="0" dirty="0">
                <a:effectLst>
                  <a:outerShdw blurRad="38100" dist="38100" dir="2700000" algn="tl">
                    <a:srgbClr val="C0C0C0"/>
                  </a:outerShdw>
                </a:effectLst>
              </a:rPr>
            </a:br>
            <a:r>
              <a:rPr lang="en-US" altLang="ja-JP" sz="4000" b="0" dirty="0">
                <a:effectLst>
                  <a:outerShdw blurRad="38100" dist="38100" dir="2700000" algn="tl">
                    <a:srgbClr val="C0C0C0"/>
                  </a:outerShdw>
                </a:effectLst>
              </a:rPr>
              <a:t>Greatness in Others</a:t>
            </a:r>
            <a:br>
              <a:rPr lang="en-US" altLang="ja-JP" sz="4000" b="0" dirty="0">
                <a:effectLst>
                  <a:outerShdw blurRad="38100" dist="38100" dir="2700000" algn="tl">
                    <a:srgbClr val="C0C0C0"/>
                  </a:outerShdw>
                </a:effectLst>
              </a:rPr>
            </a:br>
            <a:r>
              <a:rPr lang="ja-JP" altLang="en-US" sz="4000" b="0" dirty="0">
                <a:effectLst>
                  <a:outerShdw blurRad="38100" dist="38100" dir="2700000" algn="tl">
                    <a:srgbClr val="C0C0C0"/>
                  </a:outerShdw>
                </a:effectLst>
              </a:rPr>
              <a:t>周りの人の　　　　　　　　　「偉大さ」を認める</a:t>
            </a:r>
            <a:endParaRPr lang="es-ES" altLang="ja-JP" sz="4000" b="0" dirty="0">
              <a:effectLst>
                <a:outerShdw blurRad="38100" dist="38100" dir="2700000" algn="tl">
                  <a:srgbClr val="C0C0C0"/>
                </a:outerShdw>
              </a:effectLst>
            </a:endParaRPr>
          </a:p>
        </p:txBody>
      </p:sp>
      <p:pic>
        <p:nvPicPr>
          <p:cNvPr id="43011" name="Picture 2" descr="C:\Users\disfrazdetigre\Desktop\Picture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427163"/>
            <a:ext cx="3505200" cy="543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3075" y="684213"/>
            <a:ext cx="7221538" cy="728662"/>
          </a:xfrm>
        </p:spPr>
        <p:txBody>
          <a:bodyPr rtlCol="0">
            <a:noAutofit/>
          </a:bodyPr>
          <a:lstStyle/>
          <a:p>
            <a:pPr eaLnBrk="1" fontAlgn="auto" hangingPunct="1">
              <a:spcAft>
                <a:spcPts val="0"/>
              </a:spcAft>
              <a:defRPr/>
            </a:pPr>
            <a:r>
              <a:rPr lang="es-ES" sz="4000" b="0" dirty="0">
                <a:effectLst>
                  <a:outerShdw blurRad="38100" dist="38100" dir="2700000" algn="tl">
                    <a:srgbClr val="000000">
                      <a:alpha val="43137"/>
                    </a:srgbClr>
                  </a:outerShdw>
                </a:effectLst>
              </a:rPr>
              <a:t>Recognition is Chemical</a:t>
            </a:r>
            <a:br>
              <a:rPr lang="es-ES" sz="4000" b="0" dirty="0">
                <a:effectLst>
                  <a:outerShdw blurRad="38100" dist="38100" dir="2700000" algn="tl">
                    <a:srgbClr val="000000">
                      <a:alpha val="43137"/>
                    </a:srgbClr>
                  </a:outerShdw>
                </a:effectLst>
              </a:rPr>
            </a:br>
            <a:r>
              <a:rPr lang="ja-JP" altLang="en-US" sz="4000" b="0" dirty="0">
                <a:effectLst>
                  <a:outerShdw blurRad="38100" dist="38100" dir="2700000" algn="tl">
                    <a:srgbClr val="000000">
                      <a:alpha val="43137"/>
                    </a:srgbClr>
                  </a:outerShdw>
                </a:effectLst>
              </a:rPr>
              <a:t>承認の化学反応</a:t>
            </a:r>
            <a:endParaRPr lang="es-ES" sz="4000"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258875" y="1964249"/>
            <a:ext cx="7467600" cy="4330700"/>
          </a:xfrm>
        </p:spPr>
        <p:txBody>
          <a:bodyPr>
            <a:normAutofit fontScale="92500" lnSpcReduction="10000"/>
          </a:bodyPr>
          <a:lstStyle/>
          <a:p>
            <a:pPr marL="0" indent="0" algn="ctr" eaLnBrk="1" hangingPunct="1">
              <a:lnSpc>
                <a:spcPct val="80000"/>
              </a:lnSpc>
              <a:buFont typeface="Arial" pitchFamily="34" charset="0"/>
              <a:buNone/>
            </a:pPr>
            <a:r>
              <a:rPr lang="en-US" altLang="ja-JP" sz="2600" dirty="0">
                <a:effectLst>
                  <a:outerShdw blurRad="38100" dist="38100" dir="2700000" algn="tl">
                    <a:srgbClr val="C0C0C0"/>
                  </a:outerShdw>
                </a:effectLst>
              </a:rPr>
              <a:t>Recognition for good work releases Dopamine in the brain, which creates feelings of pride and pleasure. </a:t>
            </a:r>
          </a:p>
          <a:p>
            <a:pPr marL="0" indent="0" algn="ctr" eaLnBrk="1" hangingPunct="1">
              <a:lnSpc>
                <a:spcPct val="80000"/>
              </a:lnSpc>
              <a:buFont typeface="Arial" pitchFamily="34" charset="0"/>
              <a:buNone/>
            </a:pPr>
            <a:r>
              <a:rPr lang="ja-JP" altLang="en-US" sz="2600" dirty="0">
                <a:effectLst>
                  <a:outerShdw blurRad="38100" dist="38100" dir="2700000" algn="tl">
                    <a:srgbClr val="C0C0C0"/>
                  </a:outerShdw>
                </a:effectLst>
              </a:rPr>
              <a:t>　　　</a:t>
            </a:r>
            <a:r>
              <a:rPr lang="ja-JP" altLang="en-US" sz="3000" dirty="0">
                <a:effectLst>
                  <a:outerShdw blurRad="38100" dist="38100" dir="2700000" algn="tl">
                    <a:srgbClr val="C0C0C0"/>
                  </a:outerShdw>
                </a:effectLst>
              </a:rPr>
              <a:t>仕事を認められると脳内にドーパミンが　</a:t>
            </a:r>
            <a:endParaRPr lang="en-US" altLang="ja-JP" sz="3000" dirty="0">
              <a:effectLst>
                <a:outerShdw blurRad="38100" dist="38100" dir="2700000" algn="tl">
                  <a:srgbClr val="C0C0C0"/>
                </a:outerShdw>
              </a:effectLst>
            </a:endParaRPr>
          </a:p>
          <a:p>
            <a:pPr marL="0" indent="0" algn="ctr" eaLnBrk="1" hangingPunct="1">
              <a:lnSpc>
                <a:spcPct val="80000"/>
              </a:lnSpc>
              <a:buFont typeface="Arial" pitchFamily="34" charset="0"/>
              <a:buNone/>
            </a:pPr>
            <a:r>
              <a:rPr lang="ja-JP" altLang="en-US" sz="3000" dirty="0">
                <a:effectLst>
                  <a:outerShdw blurRad="38100" dist="38100" dir="2700000" algn="tl">
                    <a:srgbClr val="C0C0C0"/>
                  </a:outerShdw>
                </a:effectLst>
              </a:rPr>
              <a:t>　　放出され、　誇りと喜びの気持ちで満たされる</a:t>
            </a:r>
            <a:endParaRPr lang="en-US" altLang="ja-JP" sz="3000" dirty="0">
              <a:effectLst>
                <a:outerShdw blurRad="38100" dist="38100" dir="2700000" algn="tl">
                  <a:srgbClr val="C0C0C0"/>
                </a:outerShdw>
              </a:effectLst>
            </a:endParaRPr>
          </a:p>
          <a:p>
            <a:pPr marL="0" indent="0" algn="ctr" eaLnBrk="1" hangingPunct="1">
              <a:lnSpc>
                <a:spcPct val="80000"/>
              </a:lnSpc>
              <a:buFont typeface="Arial" pitchFamily="34" charset="0"/>
              <a:buNone/>
            </a:pPr>
            <a:endParaRPr lang="en-US" altLang="ja-JP" sz="3300" dirty="0">
              <a:effectLst>
                <a:outerShdw blurRad="38100" dist="38100" dir="2700000" algn="tl">
                  <a:srgbClr val="C0C0C0"/>
                </a:outerShdw>
              </a:effectLst>
            </a:endParaRPr>
          </a:p>
          <a:p>
            <a:pPr marL="0" indent="0" algn="ctr" eaLnBrk="1" hangingPunct="1">
              <a:lnSpc>
                <a:spcPct val="80000"/>
              </a:lnSpc>
              <a:buFont typeface="Arial" pitchFamily="34" charset="0"/>
              <a:buNone/>
            </a:pPr>
            <a:r>
              <a:rPr lang="en-US" altLang="ja-JP" sz="2600" dirty="0">
                <a:effectLst>
                  <a:outerShdw blurRad="38100" dist="38100" dir="2700000" algn="tl">
                    <a:srgbClr val="C0C0C0"/>
                  </a:outerShdw>
                </a:effectLst>
              </a:rPr>
              <a:t>Better yet, that Dopamine hit cements the knowledge that more of that behavior will create more praise, resulting in another</a:t>
            </a:r>
            <a:r>
              <a:rPr lang="ja-JP" altLang="en-US" sz="2600" dirty="0">
                <a:effectLst>
                  <a:outerShdw blurRad="38100" dist="38100" dir="2700000" algn="tl">
                    <a:srgbClr val="C0C0C0"/>
                  </a:outerShdw>
                </a:effectLst>
              </a:rPr>
              <a:t>　</a:t>
            </a:r>
            <a:r>
              <a:rPr lang="en-US" altLang="ja-JP" sz="2600" dirty="0">
                <a:effectLst>
                  <a:outerShdw blurRad="38100" dist="38100" dir="2700000" algn="tl">
                    <a:srgbClr val="C0C0C0"/>
                  </a:outerShdw>
                </a:effectLst>
              </a:rPr>
              <a:t>Dopamine drench, and so on.</a:t>
            </a:r>
          </a:p>
          <a:p>
            <a:pPr marL="0" indent="0" algn="ctr" eaLnBrk="1" hangingPunct="1">
              <a:lnSpc>
                <a:spcPct val="80000"/>
              </a:lnSpc>
              <a:buFont typeface="Arial" pitchFamily="34" charset="0"/>
              <a:buNone/>
            </a:pPr>
            <a:br>
              <a:rPr lang="en-US" altLang="ja-JP" sz="3000" dirty="0">
                <a:effectLst>
                  <a:outerShdw blurRad="38100" dist="38100" dir="2700000" algn="tl">
                    <a:srgbClr val="C0C0C0"/>
                  </a:outerShdw>
                </a:effectLst>
              </a:rPr>
            </a:br>
            <a:r>
              <a:rPr lang="ja-JP" altLang="en-US" sz="2800" dirty="0">
                <a:effectLst>
                  <a:outerShdw blurRad="38100" dist="38100" dir="2700000" algn="tl">
                    <a:srgbClr val="C0C0C0"/>
                  </a:outerShdw>
                </a:effectLst>
              </a:rPr>
              <a:t>さらに、その行動を繰り返せば褒められるという　</a:t>
            </a:r>
            <a:endParaRPr lang="en-US" altLang="ja-JP" sz="2800" dirty="0">
              <a:effectLst>
                <a:outerShdw blurRad="38100" dist="38100" dir="2700000" algn="tl">
                  <a:srgbClr val="C0C0C0"/>
                </a:outerShdw>
              </a:effectLst>
            </a:endParaRPr>
          </a:p>
          <a:p>
            <a:pPr marL="0" indent="0" algn="ctr" eaLnBrk="1" hangingPunct="1">
              <a:lnSpc>
                <a:spcPct val="80000"/>
              </a:lnSpc>
              <a:buFont typeface="Arial" pitchFamily="34" charset="0"/>
              <a:buNone/>
            </a:pPr>
            <a:r>
              <a:rPr lang="ja-JP" altLang="en-US" sz="2800" dirty="0">
                <a:effectLst>
                  <a:outerShdw blurRad="38100" dist="38100" dir="2700000" algn="tl">
                    <a:srgbClr val="C0C0C0"/>
                  </a:outerShdw>
                </a:effectLst>
              </a:rPr>
              <a:t>　記憶をドーパミンが定着させることから、</a:t>
            </a:r>
            <a:endParaRPr lang="en-US" altLang="ja-JP" sz="2800" dirty="0">
              <a:effectLst>
                <a:outerShdw blurRad="38100" dist="38100" dir="2700000" algn="tl">
                  <a:srgbClr val="C0C0C0"/>
                </a:outerShdw>
              </a:effectLst>
            </a:endParaRPr>
          </a:p>
          <a:p>
            <a:pPr marL="0" indent="0" algn="ctr" eaLnBrk="1" hangingPunct="1">
              <a:lnSpc>
                <a:spcPct val="80000"/>
              </a:lnSpc>
              <a:buFont typeface="Arial" pitchFamily="34" charset="0"/>
              <a:buNone/>
            </a:pPr>
            <a:r>
              <a:rPr lang="ja-JP" altLang="en-US" sz="2800" dirty="0">
                <a:effectLst>
                  <a:outerShdw blurRad="38100" dist="38100" dir="2700000" algn="tl">
                    <a:srgbClr val="C0C0C0"/>
                  </a:outerShdw>
                </a:effectLst>
              </a:rPr>
              <a:t>　また次のドーパミンを得る結果となる</a:t>
            </a:r>
            <a:endParaRPr lang="en-US" altLang="ja-JP" sz="2800" dirty="0">
              <a:effectLst>
                <a:outerShdw blurRad="38100" dist="38100" dir="2700000" algn="tl">
                  <a:srgbClr val="C0C0C0"/>
                </a:outerShdw>
              </a:effectLst>
            </a:endParaRPr>
          </a:p>
          <a:p>
            <a:pPr marL="0" indent="0" algn="ctr" eaLnBrk="1" hangingPunct="1">
              <a:lnSpc>
                <a:spcPct val="80000"/>
              </a:lnSpc>
              <a:buFont typeface="Arial" pitchFamily="34" charset="0"/>
              <a:buNone/>
            </a:pPr>
            <a:endParaRPr lang="es-ES" altLang="ja-JP" sz="2200" dirty="0"/>
          </a:p>
        </p:txBody>
      </p:sp>
      <p:sp>
        <p:nvSpPr>
          <p:cNvPr id="6" name="Rectangle 5"/>
          <p:cNvSpPr/>
          <p:nvPr/>
        </p:nvSpPr>
        <p:spPr>
          <a:xfrm>
            <a:off x="1258875" y="1475779"/>
            <a:ext cx="526106" cy="1015663"/>
          </a:xfrm>
          <a:prstGeom prst="rect">
            <a:avLst/>
          </a:prstGeom>
        </p:spPr>
        <p:txBody>
          <a:bodyPr wrap="none">
            <a:spAutoFit/>
          </a:bodyPr>
          <a:lstStyle/>
          <a:p>
            <a:pPr fontAlgn="auto">
              <a:spcBef>
                <a:spcPts val="0"/>
              </a:spcBef>
              <a:spcAft>
                <a:spcPts val="0"/>
              </a:spcAft>
              <a:defRPr/>
            </a:pPr>
            <a:r>
              <a:rPr lang="en-IE" sz="6000" dirty="0">
                <a:ln w="17780" cmpd="sng">
                  <a:solidFill>
                    <a:srgbClr val="FFFFFF"/>
                  </a:solidFill>
                  <a:prstDash val="solid"/>
                  <a:miter lim="800000"/>
                </a:ln>
                <a:solidFill>
                  <a:srgbClr val="C00000"/>
                </a:solidFill>
                <a:effectLst>
                  <a:outerShdw blurRad="50800" algn="tl" rotWithShape="0">
                    <a:srgbClr val="000000"/>
                  </a:outerShdw>
                  <a:reflection blurRad="6350" stA="20000" endPos="45500" dir="5400000" sy="-100000" algn="bl" rotWithShape="0"/>
                </a:effectLst>
                <a:latin typeface="Times" pitchFamily="18" charset="0"/>
                <a:ea typeface="Palatino" charset="0"/>
                <a:cs typeface="Palatino" charset="0"/>
              </a:rPr>
              <a:t>“</a:t>
            </a:r>
            <a:endParaRPr lang="es-ES" sz="6000" dirty="0">
              <a:solidFill>
                <a:srgbClr val="C00000"/>
              </a:solidFill>
              <a:latin typeface="Times" pitchFamily="18" charset="0"/>
              <a:cs typeface="+mn-cs"/>
            </a:endParaRPr>
          </a:p>
        </p:txBody>
      </p:sp>
      <p:sp>
        <p:nvSpPr>
          <p:cNvPr id="7" name="Rectangle 6"/>
          <p:cNvSpPr/>
          <p:nvPr/>
        </p:nvSpPr>
        <p:spPr>
          <a:xfrm rot="10800000">
            <a:off x="7853489" y="5182709"/>
            <a:ext cx="526106" cy="1015663"/>
          </a:xfrm>
          <a:prstGeom prst="rect">
            <a:avLst/>
          </a:prstGeom>
        </p:spPr>
        <p:txBody>
          <a:bodyPr wrap="none">
            <a:spAutoFit/>
          </a:bodyPr>
          <a:lstStyle/>
          <a:p>
            <a:pPr fontAlgn="auto">
              <a:spcBef>
                <a:spcPts val="0"/>
              </a:spcBef>
              <a:spcAft>
                <a:spcPts val="0"/>
              </a:spcAft>
              <a:defRPr/>
            </a:pPr>
            <a:r>
              <a:rPr lang="en-IE" sz="6000" dirty="0">
                <a:ln w="17780" cmpd="sng">
                  <a:solidFill>
                    <a:srgbClr val="FFFFFF"/>
                  </a:solidFill>
                  <a:prstDash val="solid"/>
                  <a:miter lim="800000"/>
                </a:ln>
                <a:solidFill>
                  <a:srgbClr val="C00000"/>
                </a:solidFill>
                <a:effectLst>
                  <a:outerShdw blurRad="50800" algn="tl" rotWithShape="0">
                    <a:srgbClr val="000000"/>
                  </a:outerShdw>
                  <a:reflection blurRad="6350" stA="20000" endPos="45500" dir="5400000" sy="-100000" algn="bl" rotWithShape="0"/>
                </a:effectLst>
                <a:latin typeface="Times" pitchFamily="18" charset="0"/>
                <a:ea typeface="Palatino" charset="0"/>
                <a:cs typeface="Palatino" charset="0"/>
              </a:rPr>
              <a:t>“</a:t>
            </a:r>
            <a:endParaRPr lang="es-ES" sz="6000" dirty="0">
              <a:solidFill>
                <a:srgbClr val="C00000"/>
              </a:solidFill>
              <a:latin typeface="Times" pitchFamily="18" charset="0"/>
              <a:cs typeface="+mn-cs"/>
            </a:endParaRPr>
          </a:p>
        </p:txBody>
      </p:sp>
      <p:sp>
        <p:nvSpPr>
          <p:cNvPr id="44038" name="Rectangle 2"/>
          <p:cNvSpPr>
            <a:spLocks noChangeArrowheads="1"/>
          </p:cNvSpPr>
          <p:nvPr/>
        </p:nvSpPr>
        <p:spPr bwMode="auto">
          <a:xfrm>
            <a:off x="4117975" y="6397625"/>
            <a:ext cx="5026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9CDB"/>
              </a:buClr>
              <a:buFont typeface="Arial" pitchFamily="34" charset="0"/>
              <a:buChar char="•"/>
              <a:defRPr sz="2000">
                <a:solidFill>
                  <a:schemeClr val="tx1"/>
                </a:solidFill>
                <a:latin typeface="Calibri" pitchFamily="34" charset="0"/>
              </a:defRPr>
            </a:lvl1pPr>
            <a:lvl2pPr marL="742950" indent="-285750" eaLnBrk="0" hangingPunct="0">
              <a:spcBef>
                <a:spcPct val="20000"/>
              </a:spcBef>
              <a:buClr>
                <a:srgbClr val="009CDB"/>
              </a:buClr>
              <a:buFont typeface="Arial" pitchFamily="34" charset="0"/>
              <a:buChar char="–"/>
              <a:defRPr>
                <a:solidFill>
                  <a:srgbClr val="009CDB"/>
                </a:solidFill>
                <a:latin typeface="Calibri" pitchFamily="34" charset="0"/>
              </a:defRPr>
            </a:lvl2pPr>
            <a:lvl3pPr marL="1143000" indent="-228600" eaLnBrk="0" hangingPunct="0">
              <a:spcBef>
                <a:spcPct val="20000"/>
              </a:spcBef>
              <a:buClr>
                <a:srgbClr val="7F7F7F"/>
              </a:buClr>
              <a:buFont typeface="Arial" pitchFamily="34" charset="0"/>
              <a:buChar char="•"/>
              <a:defRPr sz="1600">
                <a:solidFill>
                  <a:srgbClr val="595959"/>
                </a:solidFill>
                <a:latin typeface="Calibri" pitchFamily="34" charset="0"/>
              </a:defRPr>
            </a:lvl3pPr>
            <a:lvl4pPr marL="1600200" indent="-228600" eaLnBrk="0" hangingPunct="0">
              <a:spcBef>
                <a:spcPct val="20000"/>
              </a:spcBef>
              <a:buClr>
                <a:srgbClr val="7F7F7F"/>
              </a:buClr>
              <a:buFont typeface="Arial" pitchFamily="34" charset="0"/>
              <a:buChar char="–"/>
              <a:defRPr sz="1400">
                <a:solidFill>
                  <a:srgbClr val="595959"/>
                </a:solidFill>
                <a:latin typeface="Calibri" pitchFamily="34" charset="0"/>
              </a:defRPr>
            </a:lvl4pPr>
            <a:lvl5pPr marL="2057400" indent="-228600" eaLnBrk="0" hangingPunct="0">
              <a:spcBef>
                <a:spcPct val="20000"/>
              </a:spcBef>
              <a:buClr>
                <a:srgbClr val="7F7F7F"/>
              </a:buClr>
              <a:buFont typeface="Arial" pitchFamily="34" charset="0"/>
              <a:buChar char="»"/>
              <a:defRPr sz="1400">
                <a:solidFill>
                  <a:srgbClr val="595959"/>
                </a:solidFill>
                <a:latin typeface="Calibri" pitchFamily="34" charset="0"/>
              </a:defRPr>
            </a:lvl5pPr>
            <a:lvl6pPr marL="25146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6pPr>
            <a:lvl7pPr marL="29718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7pPr>
            <a:lvl8pPr marL="34290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8pPr>
            <a:lvl9pPr marL="38862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9pPr>
          </a:lstStyle>
          <a:p>
            <a:pPr eaLnBrk="1" hangingPunct="1">
              <a:spcBef>
                <a:spcPct val="0"/>
              </a:spcBef>
              <a:buClrTx/>
              <a:buFontTx/>
              <a:buNone/>
            </a:pPr>
            <a:r>
              <a:rPr lang="en-US" altLang="en-US" sz="1400"/>
              <a:t>‘In Praise of Praising Your Employees’, Gallup Management Journal</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par>
                          <p:cTn id="33" fill="hold" nodeType="afterGroup">
                            <p:stCondLst>
                              <p:cond delay="2500"/>
                            </p:stCondLst>
                            <p:childTnLst>
                              <p:par>
                                <p:cTn id="34" presetID="10" presetClass="entr" presetSubtype="0"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2801938" y="887186"/>
            <a:ext cx="6342062" cy="1470025"/>
          </a:xfrm>
          <a:prstGeom prst="rect">
            <a:avLst/>
          </a:prstGeom>
          <a:noFill/>
          <a:ln w="9525">
            <a:noFill/>
            <a:miter lim="800000"/>
            <a:headEnd/>
            <a:tailEnd/>
          </a:ln>
          <a:effectLst/>
        </p:spPr>
        <p:txBody>
          <a:bodyPr anchor="ctr"/>
          <a:lstStyle/>
          <a:p>
            <a:pPr algn="ctr" fontAlgn="auto">
              <a:spcBef>
                <a:spcPts val="0"/>
              </a:spcBef>
              <a:spcAft>
                <a:spcPts val="0"/>
              </a:spcAft>
              <a:defRPr/>
            </a:pPr>
            <a:r>
              <a:rPr lang="en-US" sz="4000" dirty="0">
                <a:solidFill>
                  <a:srgbClr val="C00000"/>
                </a:solidFill>
                <a:effectLst>
                  <a:outerShdw blurRad="38100" dist="38100" dir="2700000" algn="tl">
                    <a:srgbClr val="000000">
                      <a:alpha val="43137"/>
                    </a:srgbClr>
                  </a:outerShdw>
                </a:effectLst>
                <a:latin typeface="+mn-lt"/>
                <a:cs typeface="+mn-cs"/>
              </a:rPr>
              <a:t>Recognition is Psychological</a:t>
            </a:r>
            <a:r>
              <a:rPr lang="ja-JP" altLang="en-US" sz="4000" dirty="0">
                <a:solidFill>
                  <a:srgbClr val="C00000"/>
                </a:solidFill>
                <a:effectLst>
                  <a:outerShdw blurRad="38100" dist="38100" dir="2700000" algn="tl">
                    <a:srgbClr val="000000">
                      <a:alpha val="43137"/>
                    </a:srgbClr>
                  </a:outerShdw>
                </a:effectLst>
                <a:latin typeface="+mn-lt"/>
                <a:cs typeface="+mn-cs"/>
              </a:rPr>
              <a:t>承認の心理学</a:t>
            </a:r>
            <a:endParaRPr lang="en-US" sz="4000" dirty="0">
              <a:solidFill>
                <a:srgbClr val="C00000"/>
              </a:solidFill>
              <a:effectLst>
                <a:outerShdw blurRad="38100" dist="38100" dir="2700000" algn="tl">
                  <a:srgbClr val="000000">
                    <a:alpha val="43137"/>
                  </a:srgbClr>
                </a:outerShdw>
              </a:effectLst>
              <a:latin typeface="+mn-lt"/>
              <a:cs typeface="+mn-cs"/>
            </a:endParaRPr>
          </a:p>
        </p:txBody>
      </p:sp>
      <p:sp>
        <p:nvSpPr>
          <p:cNvPr id="5" name="Rectangle 4"/>
          <p:cNvSpPr/>
          <p:nvPr/>
        </p:nvSpPr>
        <p:spPr>
          <a:xfrm>
            <a:off x="0" y="2723696"/>
            <a:ext cx="9144000" cy="1569660"/>
          </a:xfrm>
          <a:prstGeom prst="rect">
            <a:avLst/>
          </a:prstGeom>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ja-JP" sz="4800" dirty="0">
                <a:effectLst>
                  <a:outerShdw blurRad="38100" dist="38100" dir="2700000" algn="tl">
                    <a:srgbClr val="C0C0C0"/>
                  </a:outerShdw>
                </a:effectLst>
                <a:latin typeface="Calibri" pitchFamily="34" charset="0"/>
              </a:rPr>
              <a:t>The ‘Norm of Reciprocity</a:t>
            </a:r>
          </a:p>
          <a:p>
            <a:pPr algn="ctr" eaLnBrk="1" hangingPunct="1"/>
            <a:r>
              <a:rPr lang="ja-JP" altLang="en-US" sz="4800" dirty="0">
                <a:effectLst>
                  <a:outerShdw blurRad="38100" dist="38100" dir="2700000" algn="tl">
                    <a:srgbClr val="C0C0C0"/>
                  </a:outerShdw>
                </a:effectLst>
                <a:latin typeface="Calibri" pitchFamily="34" charset="0"/>
              </a:rPr>
              <a:t>返報性の原理</a:t>
            </a:r>
            <a:r>
              <a:rPr lang="en-US" altLang="ja-JP" sz="4800" dirty="0">
                <a:effectLst>
                  <a:outerShdw blurRad="38100" dist="38100" dir="2700000" algn="tl">
                    <a:srgbClr val="C0C0C0"/>
                  </a:outerShdw>
                </a:effectLst>
                <a:latin typeface="Calibri" pitchFamily="34" charset="0"/>
              </a:rPr>
              <a:t>’</a:t>
            </a:r>
          </a:p>
        </p:txBody>
      </p:sp>
    </p:spTree>
  </p:cSld>
  <p:clrMapOvr>
    <a:masterClrMapping/>
  </p:clrMapOvr>
  <p:transition advTm="23052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5771" y="2757710"/>
            <a:ext cx="8868229" cy="3962401"/>
          </a:xfrm>
        </p:spPr>
        <p:txBody>
          <a:bodyPr>
            <a:normAutofit/>
          </a:bodyPr>
          <a:lstStyle/>
          <a:p>
            <a:pPr marL="457200" indent="-457200" eaLnBrk="1" hangingPunct="1">
              <a:buClr>
                <a:srgbClr val="C00000"/>
              </a:buClr>
              <a:buFont typeface="Calibri" pitchFamily="34" charset="0"/>
              <a:buAutoNum type="arabicPeriod"/>
            </a:pPr>
            <a:r>
              <a:rPr lang="en-US" altLang="ja-JP" dirty="0">
                <a:effectLst>
                  <a:outerShdw blurRad="38100" dist="38100" dir="2700000" algn="tl">
                    <a:srgbClr val="C0C0C0"/>
                  </a:outerShdw>
                </a:effectLst>
              </a:rPr>
              <a:t>Be a Beacon of Positivity</a:t>
            </a:r>
            <a:r>
              <a:rPr lang="ja-JP" altLang="en-US" dirty="0">
                <a:effectLst>
                  <a:outerShdw blurRad="38100" dist="38100" dir="2700000" algn="tl">
                    <a:srgbClr val="C0C0C0"/>
                  </a:outerShdw>
                </a:effectLst>
              </a:rPr>
              <a:t>　　　  </a:t>
            </a:r>
            <a:r>
              <a:rPr lang="ja-JP" altLang="en-US" sz="2800" dirty="0">
                <a:effectLst>
                  <a:outerShdw blurRad="38100" dist="38100" dir="2700000" algn="tl">
                    <a:srgbClr val="C0C0C0"/>
                  </a:outerShdw>
                </a:effectLst>
              </a:rPr>
              <a:t>「ポジティビティ」の案内役</a:t>
            </a:r>
            <a:endParaRPr lang="en-US" altLang="ja-JP" sz="2800" dirty="0">
              <a:effectLst>
                <a:outerShdw blurRad="38100" dist="38100" dir="2700000" algn="tl">
                  <a:srgbClr val="C0C0C0"/>
                </a:outerShdw>
              </a:effectLst>
            </a:endParaRPr>
          </a:p>
          <a:p>
            <a:pPr marL="457200" indent="-457200" eaLnBrk="1" hangingPunct="1">
              <a:buClr>
                <a:srgbClr val="C00000"/>
              </a:buClr>
              <a:buFont typeface="Calibri" pitchFamily="34" charset="0"/>
              <a:buAutoNum type="arabicPeriod"/>
            </a:pPr>
            <a:r>
              <a:rPr lang="en-US" altLang="ja-JP" dirty="0">
                <a:effectLst>
                  <a:outerShdw blurRad="38100" dist="38100" dir="2700000" algn="tl">
                    <a:srgbClr val="C0C0C0"/>
                  </a:outerShdw>
                </a:effectLst>
              </a:rPr>
              <a:t>Communicate Effectively</a:t>
            </a:r>
            <a:r>
              <a:rPr lang="ja-JP" altLang="en-US" sz="2800" dirty="0">
                <a:effectLst>
                  <a:outerShdw blurRad="38100" dist="38100" dir="2700000" algn="tl">
                    <a:srgbClr val="C0C0C0"/>
                  </a:outerShdw>
                </a:effectLst>
              </a:rPr>
              <a:t>　　効果的にコミュニケーション</a:t>
            </a:r>
            <a:endParaRPr lang="en-US" altLang="ja-JP" sz="2800" dirty="0">
              <a:effectLst>
                <a:outerShdw blurRad="38100" dist="38100" dir="2700000" algn="tl">
                  <a:srgbClr val="C0C0C0"/>
                </a:outerShdw>
              </a:effectLst>
            </a:endParaRPr>
          </a:p>
          <a:p>
            <a:pPr marL="457200" indent="-457200" eaLnBrk="1" hangingPunct="1">
              <a:buClr>
                <a:srgbClr val="C00000"/>
              </a:buClr>
              <a:buFont typeface="Calibri" pitchFamily="34" charset="0"/>
              <a:buAutoNum type="arabicPeriod"/>
            </a:pPr>
            <a:r>
              <a:rPr lang="en-US" altLang="ja-JP" dirty="0">
                <a:effectLst>
                  <a:outerShdw blurRad="38100" dist="38100" dir="2700000" algn="tl">
                    <a:srgbClr val="C0C0C0"/>
                  </a:outerShdw>
                </a:effectLst>
              </a:rPr>
              <a:t>Tailor Your Vision</a:t>
            </a:r>
            <a:r>
              <a:rPr lang="ja-JP" altLang="en-US" sz="2800" dirty="0">
                <a:effectLst>
                  <a:outerShdw blurRad="38100" dist="38100" dir="2700000" algn="tl">
                    <a:srgbClr val="C0C0C0"/>
                  </a:outerShdw>
                </a:effectLst>
              </a:rPr>
              <a:t>　　　　　 自分のビジョンを語れる</a:t>
            </a:r>
            <a:endParaRPr lang="en-US" altLang="ja-JP" sz="2800" dirty="0">
              <a:effectLst>
                <a:outerShdw blurRad="38100" dist="38100" dir="2700000" algn="tl">
                  <a:srgbClr val="C0C0C0"/>
                </a:outerShdw>
              </a:effectLst>
            </a:endParaRPr>
          </a:p>
          <a:p>
            <a:pPr marL="457200" indent="-457200" eaLnBrk="1" hangingPunct="1">
              <a:buClr>
                <a:srgbClr val="C00000"/>
              </a:buClr>
              <a:buFont typeface="Calibri" pitchFamily="34" charset="0"/>
              <a:buAutoNum type="arabicPeriod"/>
            </a:pPr>
            <a:r>
              <a:rPr lang="en-US" altLang="ja-JP" dirty="0">
                <a:effectLst>
                  <a:outerShdw blurRad="38100" dist="38100" dir="2700000" algn="tl">
                    <a:srgbClr val="C0C0C0"/>
                  </a:outerShdw>
                </a:effectLst>
              </a:rPr>
              <a:t>Be Energetic &amp; Enthusiastic</a:t>
            </a:r>
            <a:r>
              <a:rPr lang="ja-JP" altLang="en-US" sz="2800" dirty="0">
                <a:effectLst>
                  <a:outerShdw blurRad="38100" dist="38100" dir="2700000" algn="tl">
                    <a:srgbClr val="C0C0C0"/>
                  </a:outerShdw>
                </a:effectLst>
              </a:rPr>
              <a:t>　エネルギッシュかつ情熱的になる</a:t>
            </a:r>
            <a:endParaRPr lang="en-US" altLang="ja-JP" sz="2800" dirty="0">
              <a:effectLst>
                <a:outerShdw blurRad="38100" dist="38100" dir="2700000" algn="tl">
                  <a:srgbClr val="C0C0C0"/>
                </a:outerShdw>
              </a:effectLst>
            </a:endParaRPr>
          </a:p>
          <a:p>
            <a:pPr marL="457200" indent="-457200" eaLnBrk="1" hangingPunct="1">
              <a:buClr>
                <a:srgbClr val="C00000"/>
              </a:buClr>
              <a:buFont typeface="Calibri" pitchFamily="34" charset="0"/>
              <a:buAutoNum type="arabicPeriod"/>
            </a:pPr>
            <a:r>
              <a:rPr lang="en-US" altLang="ja-JP" dirty="0">
                <a:effectLst>
                  <a:outerShdw blurRad="38100" dist="38100" dir="2700000" algn="tl">
                    <a:srgbClr val="C0C0C0"/>
                  </a:outerShdw>
                </a:effectLst>
              </a:rPr>
              <a:t>Recognize the Greatness in Others</a:t>
            </a:r>
            <a:r>
              <a:rPr lang="ja-JP" altLang="en-US" sz="2800" dirty="0">
                <a:effectLst>
                  <a:outerShdw blurRad="38100" dist="38100" dir="2700000" algn="tl">
                    <a:srgbClr val="C0C0C0"/>
                  </a:outerShdw>
                </a:effectLst>
              </a:rPr>
              <a:t>　周りの人の「偉大さ」を認める</a:t>
            </a:r>
            <a:endParaRPr lang="en-US" altLang="ja-JP" sz="2800" dirty="0">
              <a:effectLst>
                <a:outerShdw blurRad="38100" dist="38100" dir="2700000" algn="tl">
                  <a:srgbClr val="C0C0C0"/>
                </a:outerShdw>
              </a:effectLst>
            </a:endParaRPr>
          </a:p>
          <a:p>
            <a:pPr marL="0" indent="0" eaLnBrk="1" hangingPunct="1">
              <a:buClr>
                <a:srgbClr val="C00000"/>
              </a:buClr>
              <a:buNone/>
            </a:pPr>
            <a:endParaRPr lang="es-ES" altLang="ja-JP" sz="2800" dirty="0">
              <a:effectLst>
                <a:outerShdw blurRad="38100" dist="38100" dir="2700000" algn="tl">
                  <a:srgbClr val="C0C0C0"/>
                </a:outerShdw>
              </a:effectLst>
            </a:endParaRPr>
          </a:p>
        </p:txBody>
      </p:sp>
      <p:sp>
        <p:nvSpPr>
          <p:cNvPr id="4" name="Title 1"/>
          <p:cNvSpPr txBox="1">
            <a:spLocks/>
          </p:cNvSpPr>
          <p:nvPr/>
        </p:nvSpPr>
        <p:spPr bwMode="auto">
          <a:xfrm>
            <a:off x="1094707" y="711642"/>
            <a:ext cx="7791718"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r" rtl="0" eaLnBrk="0" fontAlgn="base" hangingPunct="0">
              <a:spcBef>
                <a:spcPct val="0"/>
              </a:spcBef>
              <a:spcAft>
                <a:spcPct val="0"/>
              </a:spcAft>
              <a:defRPr sz="2800" b="1" kern="1200">
                <a:solidFill>
                  <a:srgbClr val="C00000"/>
                </a:solidFill>
                <a:latin typeface="+mj-lt"/>
                <a:ea typeface="+mj-ea"/>
                <a:cs typeface="+mj-cs"/>
              </a:defRPr>
            </a:lvl1pPr>
            <a:lvl2pPr algn="r" rtl="0" eaLnBrk="0" fontAlgn="base" hangingPunct="0">
              <a:spcBef>
                <a:spcPct val="0"/>
              </a:spcBef>
              <a:spcAft>
                <a:spcPct val="0"/>
              </a:spcAft>
              <a:defRPr sz="2800" b="1">
                <a:solidFill>
                  <a:srgbClr val="C00000"/>
                </a:solidFill>
                <a:latin typeface="Calibri" pitchFamily="34" charset="0"/>
              </a:defRPr>
            </a:lvl2pPr>
            <a:lvl3pPr algn="r" rtl="0" eaLnBrk="0" fontAlgn="base" hangingPunct="0">
              <a:spcBef>
                <a:spcPct val="0"/>
              </a:spcBef>
              <a:spcAft>
                <a:spcPct val="0"/>
              </a:spcAft>
              <a:defRPr sz="2800" b="1">
                <a:solidFill>
                  <a:srgbClr val="C00000"/>
                </a:solidFill>
                <a:latin typeface="Calibri" pitchFamily="34" charset="0"/>
              </a:defRPr>
            </a:lvl3pPr>
            <a:lvl4pPr algn="r" rtl="0" eaLnBrk="0" fontAlgn="base" hangingPunct="0">
              <a:spcBef>
                <a:spcPct val="0"/>
              </a:spcBef>
              <a:spcAft>
                <a:spcPct val="0"/>
              </a:spcAft>
              <a:defRPr sz="2800" b="1">
                <a:solidFill>
                  <a:srgbClr val="C00000"/>
                </a:solidFill>
                <a:latin typeface="Calibri" pitchFamily="34" charset="0"/>
              </a:defRPr>
            </a:lvl4pPr>
            <a:lvl5pPr algn="r" rtl="0" eaLnBrk="0" fontAlgn="base" hangingPunct="0">
              <a:spcBef>
                <a:spcPct val="0"/>
              </a:spcBef>
              <a:spcAft>
                <a:spcPct val="0"/>
              </a:spcAft>
              <a:defRPr sz="2800" b="1">
                <a:solidFill>
                  <a:srgbClr val="C00000"/>
                </a:solidFill>
                <a:latin typeface="Calibri" pitchFamily="34" charset="0"/>
              </a:defRPr>
            </a:lvl5pPr>
            <a:lvl6pPr marL="457200" algn="r" rtl="0" fontAlgn="base">
              <a:spcBef>
                <a:spcPct val="0"/>
              </a:spcBef>
              <a:spcAft>
                <a:spcPct val="0"/>
              </a:spcAft>
              <a:defRPr sz="2800" b="1">
                <a:solidFill>
                  <a:srgbClr val="C00000"/>
                </a:solidFill>
                <a:latin typeface="Calibri" pitchFamily="34" charset="0"/>
              </a:defRPr>
            </a:lvl6pPr>
            <a:lvl7pPr marL="914400" algn="r" rtl="0" fontAlgn="base">
              <a:spcBef>
                <a:spcPct val="0"/>
              </a:spcBef>
              <a:spcAft>
                <a:spcPct val="0"/>
              </a:spcAft>
              <a:defRPr sz="2800" b="1">
                <a:solidFill>
                  <a:srgbClr val="C00000"/>
                </a:solidFill>
                <a:latin typeface="Calibri" pitchFamily="34" charset="0"/>
              </a:defRPr>
            </a:lvl7pPr>
            <a:lvl8pPr marL="1371600" algn="r" rtl="0" fontAlgn="base">
              <a:spcBef>
                <a:spcPct val="0"/>
              </a:spcBef>
              <a:spcAft>
                <a:spcPct val="0"/>
              </a:spcAft>
              <a:defRPr sz="2800" b="1">
                <a:solidFill>
                  <a:srgbClr val="C00000"/>
                </a:solidFill>
                <a:latin typeface="Calibri" pitchFamily="34" charset="0"/>
              </a:defRPr>
            </a:lvl8pPr>
            <a:lvl9pPr marL="1828800" algn="r" rtl="0" fontAlgn="base">
              <a:spcBef>
                <a:spcPct val="0"/>
              </a:spcBef>
              <a:spcAft>
                <a:spcPct val="0"/>
              </a:spcAft>
              <a:defRPr sz="2800" b="1">
                <a:solidFill>
                  <a:srgbClr val="C00000"/>
                </a:solidFill>
                <a:latin typeface="Calibri" pitchFamily="34" charset="0"/>
              </a:defRPr>
            </a:lvl9pPr>
          </a:lstStyle>
          <a:p>
            <a:pPr eaLnBrk="1" hangingPunct="1"/>
            <a:r>
              <a:rPr lang="en-US" altLang="ja-JP" b="0">
                <a:effectLst>
                  <a:outerShdw blurRad="38100" dist="38100" dir="2700000" algn="tl">
                    <a:srgbClr val="C0C0C0"/>
                  </a:outerShdw>
                </a:effectLst>
              </a:rPr>
              <a:t>ANYONE can Learn to be a Charismatic Leader</a:t>
            </a:r>
            <a:br>
              <a:rPr lang="en-US" altLang="ja-JP" b="0">
                <a:effectLst>
                  <a:outerShdw blurRad="38100" dist="38100" dir="2700000" algn="tl">
                    <a:srgbClr val="C0C0C0"/>
                  </a:outerShdw>
                </a:effectLst>
              </a:rPr>
            </a:br>
            <a:r>
              <a:rPr lang="ja-JP" altLang="en-US" b="0">
                <a:effectLst>
                  <a:outerShdw blurRad="38100" dist="38100" dir="2700000" algn="tl">
                    <a:srgbClr val="C0C0C0"/>
                  </a:outerShdw>
                </a:effectLst>
              </a:rPr>
              <a:t>誰でもカリスマ的リーダーになれる：</a:t>
            </a:r>
            <a:r>
              <a:rPr lang="en-US" altLang="ja-JP">
                <a:effectLst>
                  <a:outerShdw blurRad="38100" dist="38100" dir="2700000" algn="tl">
                    <a:srgbClr val="C0C0C0"/>
                  </a:outerShdw>
                </a:effectLst>
              </a:rPr>
              <a:t>5</a:t>
            </a:r>
            <a:r>
              <a:rPr lang="ja-JP" altLang="en-US">
                <a:effectLst>
                  <a:outerShdw blurRad="38100" dist="38100" dir="2700000" algn="tl">
                    <a:srgbClr val="C0C0C0"/>
                  </a:outerShdw>
                </a:effectLst>
              </a:rPr>
              <a:t>つの重要行動</a:t>
            </a:r>
            <a:endParaRPr lang="es-ES" altLang="ja-JP" dirty="0">
              <a:effectLst>
                <a:outerShdw blurRad="38100" dist="38100" dir="2700000" algn="tl">
                  <a:srgbClr val="C0C0C0"/>
                </a:outerShdw>
              </a:effectLst>
            </a:endParaRPr>
          </a:p>
        </p:txBody>
      </p:sp>
    </p:spTree>
    <p:extLst>
      <p:ext uri="{BB962C8B-B14F-4D97-AF65-F5344CB8AC3E}">
        <p14:creationId xmlns:p14="http://schemas.microsoft.com/office/powerpoint/2010/main" val="30293041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aleidoscop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mirrorsKaleidoscop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909526"/>
            <a:ext cx="9144000" cy="4893647"/>
          </a:xfrm>
          <a:prstGeom prst="rect">
            <a:avLst/>
          </a:prstGeom>
        </p:spPr>
        <p:txBody>
          <a:bodyPr>
            <a:spAutoFit/>
          </a:bodyPr>
          <a:lstStyle/>
          <a:p>
            <a:pPr algn="ctr" eaLnBrk="1" hangingPunct="1"/>
            <a:r>
              <a:rPr lang="en-US" altLang="ja-JP" sz="2400" dirty="0">
                <a:effectLst>
                  <a:outerShdw blurRad="38100" dist="38100" dir="2700000" algn="tl">
                    <a:srgbClr val="C0C0C0"/>
                  </a:outerShdw>
                </a:effectLst>
                <a:latin typeface="Calibri" pitchFamily="34" charset="0"/>
              </a:rPr>
              <a:t>“Everything you do, or do not do, adds to, </a:t>
            </a:r>
            <a:br>
              <a:rPr lang="en-US" altLang="ja-JP" sz="2400" dirty="0">
                <a:effectLst>
                  <a:outerShdw blurRad="38100" dist="38100" dir="2700000" algn="tl">
                    <a:srgbClr val="C0C0C0"/>
                  </a:outerShdw>
                </a:effectLst>
                <a:latin typeface="Calibri" pitchFamily="34" charset="0"/>
              </a:rPr>
            </a:br>
            <a:r>
              <a:rPr lang="en-US" altLang="ja-JP" sz="2400" dirty="0">
                <a:effectLst>
                  <a:outerShdw blurRad="38100" dist="38100" dir="2700000" algn="tl">
                    <a:srgbClr val="C0C0C0"/>
                  </a:outerShdw>
                </a:effectLst>
                <a:latin typeface="Calibri" pitchFamily="34" charset="0"/>
              </a:rPr>
              <a:t>or subtracts from, your charisma as a leader”</a:t>
            </a:r>
          </a:p>
          <a:p>
            <a:pPr algn="ctr" eaLnBrk="1" hangingPunct="1"/>
            <a:endParaRPr lang="en-US" altLang="ja-JP" sz="2400" dirty="0">
              <a:effectLst>
                <a:outerShdw blurRad="38100" dist="38100" dir="2700000" algn="tl">
                  <a:srgbClr val="C0C0C0"/>
                </a:outerShdw>
              </a:effectLst>
              <a:latin typeface="Calibri" pitchFamily="34" charset="0"/>
            </a:endParaRPr>
          </a:p>
          <a:p>
            <a:pPr algn="ctr" eaLnBrk="1" hangingPunct="1"/>
            <a:r>
              <a:rPr lang="ja-JP" altLang="en-US" sz="2400" b="1" dirty="0">
                <a:effectLst>
                  <a:outerShdw blurRad="38100" dist="38100" dir="2700000" algn="tl">
                    <a:srgbClr val="C0C0C0"/>
                  </a:outerShdw>
                </a:effectLst>
              </a:rPr>
              <a:t>あなたが実行する事、実行しない事のすべては、</a:t>
            </a:r>
            <a:endParaRPr lang="en-US" altLang="ja-JP" sz="2400" b="1" dirty="0">
              <a:effectLst>
                <a:outerShdw blurRad="38100" dist="38100" dir="2700000" algn="tl">
                  <a:srgbClr val="C0C0C0"/>
                </a:outerShdw>
              </a:effectLst>
            </a:endParaRPr>
          </a:p>
          <a:p>
            <a:pPr algn="ctr" eaLnBrk="1" hangingPunct="1"/>
            <a:r>
              <a:rPr lang="ja-JP" altLang="en-US" sz="2400" b="1" dirty="0">
                <a:effectLst>
                  <a:outerShdw blurRad="38100" dist="38100" dir="2700000" algn="tl">
                    <a:srgbClr val="C0C0C0"/>
                  </a:outerShdw>
                </a:effectLst>
              </a:rPr>
              <a:t>あなたのリーダーとしての</a:t>
            </a:r>
            <a:endParaRPr lang="en-US" altLang="ja-JP" sz="2400" b="1" dirty="0">
              <a:effectLst>
                <a:outerShdw blurRad="38100" dist="38100" dir="2700000" algn="tl">
                  <a:srgbClr val="C0C0C0"/>
                </a:outerShdw>
              </a:effectLst>
            </a:endParaRPr>
          </a:p>
          <a:p>
            <a:pPr algn="ctr" eaLnBrk="1" hangingPunct="1"/>
            <a:r>
              <a:rPr lang="ja-JP" altLang="en-US" sz="2400" b="1" dirty="0">
                <a:effectLst>
                  <a:outerShdw blurRad="38100" dist="38100" dir="2700000" algn="tl">
                    <a:srgbClr val="C0C0C0"/>
                  </a:outerShdw>
                </a:effectLst>
              </a:rPr>
              <a:t>カリスマ性を増すか減じるかの作用があります。</a:t>
            </a:r>
            <a:endParaRPr lang="en-US" sz="2400" dirty="0">
              <a:effectLst>
                <a:outerShdw blurRad="38100" dist="38100" dir="2700000" algn="tl">
                  <a:srgbClr val="000000">
                    <a:alpha val="43137"/>
                  </a:srgbClr>
                </a:outerShdw>
              </a:effectLst>
              <a:latin typeface="+mn-lt"/>
              <a:cs typeface="+mn-cs"/>
            </a:endParaRPr>
          </a:p>
          <a:p>
            <a:pPr algn="ctr" fontAlgn="auto">
              <a:spcBef>
                <a:spcPts val="0"/>
              </a:spcBef>
              <a:spcAft>
                <a:spcPts val="0"/>
              </a:spcAft>
              <a:defRPr/>
            </a:pPr>
            <a:endParaRPr lang="en-US" sz="2400" dirty="0">
              <a:effectLst>
                <a:outerShdw blurRad="38100" dist="38100" dir="2700000" algn="tl">
                  <a:srgbClr val="000000">
                    <a:alpha val="43137"/>
                  </a:srgbClr>
                </a:outerShdw>
              </a:effectLst>
              <a:latin typeface="+mn-lt"/>
              <a:cs typeface="+mn-cs"/>
            </a:endParaRPr>
          </a:p>
          <a:p>
            <a:pPr algn="ctr" fontAlgn="auto">
              <a:spcBef>
                <a:spcPts val="0"/>
              </a:spcBef>
              <a:spcAft>
                <a:spcPts val="0"/>
              </a:spcAft>
              <a:defRPr/>
            </a:pPr>
            <a:r>
              <a:rPr lang="en-US" sz="2400" dirty="0">
                <a:solidFill>
                  <a:srgbClr val="FF0000"/>
                </a:solidFill>
                <a:effectLst>
                  <a:outerShdw blurRad="38100" dist="38100" dir="2700000" algn="tl">
                    <a:srgbClr val="000000">
                      <a:alpha val="43137"/>
                    </a:srgbClr>
                  </a:outerShdw>
                </a:effectLst>
                <a:latin typeface="+mn-lt"/>
                <a:cs typeface="+mn-cs"/>
              </a:rPr>
              <a:t>Start making changes today </a:t>
            </a:r>
            <a:r>
              <a:rPr lang="ja-JP" altLang="en-US" sz="2400" dirty="0">
                <a:solidFill>
                  <a:srgbClr val="FF0000"/>
                </a:solidFill>
                <a:effectLst>
                  <a:outerShdw blurRad="38100" dist="38100" dir="2700000" algn="tl">
                    <a:srgbClr val="000000">
                      <a:alpha val="43137"/>
                    </a:srgbClr>
                  </a:outerShdw>
                </a:effectLst>
                <a:latin typeface="+mn-lt"/>
                <a:cs typeface="+mn-cs"/>
              </a:rPr>
              <a:t>　</a:t>
            </a:r>
            <a:endParaRPr lang="en-US" altLang="ja-JP" sz="2400" dirty="0">
              <a:solidFill>
                <a:srgbClr val="FF0000"/>
              </a:solidFill>
              <a:effectLst>
                <a:outerShdw blurRad="38100" dist="38100" dir="2700000" algn="tl">
                  <a:srgbClr val="000000">
                    <a:alpha val="43137"/>
                  </a:srgbClr>
                </a:outerShdw>
              </a:effectLst>
              <a:latin typeface="+mn-lt"/>
              <a:cs typeface="+mn-cs"/>
            </a:endParaRPr>
          </a:p>
          <a:p>
            <a:pPr algn="ctr" fontAlgn="auto">
              <a:spcBef>
                <a:spcPts val="0"/>
              </a:spcBef>
              <a:spcAft>
                <a:spcPts val="0"/>
              </a:spcAft>
              <a:defRPr/>
            </a:pPr>
            <a:r>
              <a:rPr lang="en-US" sz="2400" dirty="0">
                <a:solidFill>
                  <a:srgbClr val="FF0000"/>
                </a:solidFill>
                <a:effectLst>
                  <a:outerShdw blurRad="38100" dist="38100" dir="2700000" algn="tl">
                    <a:srgbClr val="000000">
                      <a:alpha val="43137"/>
                    </a:srgbClr>
                  </a:outerShdw>
                </a:effectLst>
                <a:latin typeface="+mn-lt"/>
                <a:cs typeface="+mn-cs"/>
              </a:rPr>
              <a:t>to raise your charisma</a:t>
            </a:r>
          </a:p>
          <a:p>
            <a:pPr algn="ctr" fontAlgn="auto">
              <a:spcBef>
                <a:spcPts val="0"/>
              </a:spcBef>
              <a:spcAft>
                <a:spcPts val="0"/>
              </a:spcAft>
              <a:defRPr/>
            </a:pPr>
            <a:r>
              <a:rPr lang="en-US" sz="2400" dirty="0">
                <a:solidFill>
                  <a:srgbClr val="FF0000"/>
                </a:solidFill>
                <a:effectLst>
                  <a:outerShdw blurRad="38100" dist="38100" dir="2700000" algn="tl">
                    <a:srgbClr val="000000">
                      <a:alpha val="43137"/>
                    </a:srgbClr>
                  </a:outerShdw>
                </a:effectLst>
                <a:latin typeface="+mn-lt"/>
                <a:cs typeface="+mn-cs"/>
              </a:rPr>
              <a:t>(even small changes!</a:t>
            </a:r>
            <a:r>
              <a:rPr lang="en-US" altLang="ja-JP" sz="2400" dirty="0">
                <a:solidFill>
                  <a:srgbClr val="FF0000"/>
                </a:solidFill>
                <a:effectLst>
                  <a:outerShdw blurRad="38100" dist="38100" dir="2700000" algn="tl">
                    <a:srgbClr val="000000">
                      <a:alpha val="43137"/>
                    </a:srgbClr>
                  </a:outerShdw>
                </a:effectLst>
              </a:rPr>
              <a:t> )</a:t>
            </a:r>
            <a:endParaRPr lang="en-US" altLang="ja-JP" sz="3200" dirty="0">
              <a:ln w="17780" cmpd="sng">
                <a:noFill/>
                <a:prstDash val="solid"/>
                <a:miter lim="800000"/>
              </a:ln>
              <a:solidFill>
                <a:srgbClr val="FF0000"/>
              </a:solidFill>
              <a:effectLst>
                <a:outerShdw blurRad="50800" algn="tl" rotWithShape="0">
                  <a:srgbClr val="000000"/>
                </a:outerShdw>
                <a:reflection blurRad="6350" stA="20000" endPos="45500" dir="5400000" sy="-100000" algn="bl" rotWithShape="0"/>
              </a:effectLst>
              <a:ea typeface="Palatino" charset="0"/>
              <a:cs typeface="Palatino" charset="0"/>
            </a:endParaRPr>
          </a:p>
          <a:p>
            <a:pPr algn="ctr" fontAlgn="auto">
              <a:spcBef>
                <a:spcPts val="0"/>
              </a:spcBef>
              <a:spcAft>
                <a:spcPts val="0"/>
              </a:spcAft>
              <a:defRPr/>
            </a:pPr>
            <a:endParaRPr lang="en-US" sz="2400" dirty="0">
              <a:solidFill>
                <a:srgbClr val="FF0000"/>
              </a:solidFill>
              <a:effectLst>
                <a:outerShdw blurRad="38100" dist="38100" dir="2700000" algn="tl">
                  <a:srgbClr val="000000">
                    <a:alpha val="43137"/>
                  </a:srgbClr>
                </a:outerShdw>
              </a:effectLst>
              <a:latin typeface="+mn-lt"/>
              <a:cs typeface="+mn-cs"/>
            </a:endParaRPr>
          </a:p>
          <a:p>
            <a:pPr algn="ctr" fontAlgn="auto">
              <a:spcBef>
                <a:spcPts val="0"/>
              </a:spcBef>
              <a:spcAft>
                <a:spcPts val="0"/>
              </a:spcAft>
              <a:defRPr/>
            </a:pPr>
            <a:r>
              <a:rPr lang="ja-JP" altLang="en-US" sz="2400" b="1" dirty="0">
                <a:solidFill>
                  <a:srgbClr val="FF0000"/>
                </a:solidFill>
              </a:rPr>
              <a:t>例え小さな一歩でも今日から</a:t>
            </a:r>
            <a:endParaRPr lang="en-US" altLang="ja-JP" sz="2400" b="1" dirty="0">
              <a:solidFill>
                <a:srgbClr val="FF0000"/>
              </a:solidFill>
            </a:endParaRPr>
          </a:p>
          <a:p>
            <a:pPr algn="ctr" fontAlgn="auto">
              <a:spcBef>
                <a:spcPts val="0"/>
              </a:spcBef>
              <a:spcAft>
                <a:spcPts val="0"/>
              </a:spcAft>
              <a:defRPr/>
            </a:pPr>
            <a:r>
              <a:rPr lang="ja-JP" altLang="en-US" sz="2400" b="1" dirty="0">
                <a:solidFill>
                  <a:srgbClr val="FF0000"/>
                </a:solidFill>
              </a:rPr>
              <a:t>あなたのカリスマ性を向上する歩みをスタートしましょう！</a:t>
            </a:r>
            <a:endParaRPr lang="en-US" sz="3200" b="1" dirty="0">
              <a:ln w="17780" cmpd="sng">
                <a:noFill/>
                <a:prstDash val="solid"/>
                <a:miter lim="800000"/>
              </a:ln>
              <a:solidFill>
                <a:srgbClr val="FF0000"/>
              </a:solidFill>
              <a:effectLst>
                <a:outerShdw blurRad="50800" algn="tl" rotWithShape="0">
                  <a:srgbClr val="000000"/>
                </a:outerShdw>
                <a:reflection blurRad="6350" stA="20000" endPos="45500" dir="5400000" sy="-100000" algn="bl" rotWithShape="0"/>
              </a:effectLst>
              <a:latin typeface="+mn-lt"/>
              <a:ea typeface="Palatino" charset="0"/>
              <a:cs typeface="Palatino" charset="0"/>
            </a:endParaRPr>
          </a:p>
        </p:txBody>
      </p:sp>
      <p:sp>
        <p:nvSpPr>
          <p:cNvPr id="8" name="Rectangle 7"/>
          <p:cNvSpPr/>
          <p:nvPr/>
        </p:nvSpPr>
        <p:spPr>
          <a:xfrm>
            <a:off x="0" y="930275"/>
            <a:ext cx="9144000" cy="2677656"/>
          </a:xfrm>
          <a:prstGeom prst="rect">
            <a:avLst/>
          </a:prstGeom>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ja-JP" sz="2400" dirty="0">
                <a:effectLst>
                  <a:outerShdw blurRad="38100" dist="38100" dir="2700000" algn="tl">
                    <a:srgbClr val="C0C0C0"/>
                  </a:outerShdw>
                </a:effectLst>
                <a:latin typeface="Calibri" pitchFamily="34" charset="0"/>
              </a:rPr>
              <a:t>“Everything you do, or do not do, adds to, </a:t>
            </a:r>
            <a:br>
              <a:rPr lang="en-US" altLang="ja-JP" sz="2400" dirty="0">
                <a:effectLst>
                  <a:outerShdw blurRad="38100" dist="38100" dir="2700000" algn="tl">
                    <a:srgbClr val="C0C0C0"/>
                  </a:outerShdw>
                </a:effectLst>
                <a:latin typeface="Calibri" pitchFamily="34" charset="0"/>
              </a:rPr>
            </a:br>
            <a:r>
              <a:rPr lang="en-US" altLang="ja-JP" sz="2400" dirty="0">
                <a:effectLst>
                  <a:outerShdw blurRad="38100" dist="38100" dir="2700000" algn="tl">
                    <a:srgbClr val="C0C0C0"/>
                  </a:outerShdw>
                </a:effectLst>
                <a:latin typeface="Calibri" pitchFamily="34" charset="0"/>
              </a:rPr>
              <a:t>or subtracts from, your charisma as a leader”</a:t>
            </a:r>
          </a:p>
          <a:p>
            <a:pPr algn="ctr" eaLnBrk="1" hangingPunct="1"/>
            <a:endParaRPr lang="en-US" altLang="ja-JP" sz="2400" dirty="0">
              <a:effectLst>
                <a:outerShdw blurRad="38100" dist="38100" dir="2700000" algn="tl">
                  <a:srgbClr val="C0C0C0"/>
                </a:outerShdw>
              </a:effectLst>
              <a:latin typeface="Calibri" pitchFamily="34" charset="0"/>
            </a:endParaRPr>
          </a:p>
          <a:p>
            <a:pPr algn="ctr" eaLnBrk="1" hangingPunct="1"/>
            <a:r>
              <a:rPr lang="ja-JP" altLang="en-US" sz="2400" b="1" dirty="0">
                <a:effectLst>
                  <a:outerShdw blurRad="38100" dist="38100" dir="2700000" algn="tl">
                    <a:srgbClr val="C0C0C0"/>
                  </a:outerShdw>
                </a:effectLst>
                <a:latin typeface="+mn-lt"/>
              </a:rPr>
              <a:t>あなたが実行する事、実行しない事のすべては、</a:t>
            </a:r>
            <a:endParaRPr lang="en-US" altLang="ja-JP" sz="2400" b="1" dirty="0">
              <a:effectLst>
                <a:outerShdw blurRad="38100" dist="38100" dir="2700000" algn="tl">
                  <a:srgbClr val="C0C0C0"/>
                </a:outerShdw>
              </a:effectLst>
              <a:latin typeface="+mn-lt"/>
            </a:endParaRPr>
          </a:p>
          <a:p>
            <a:pPr algn="ctr" eaLnBrk="1" hangingPunct="1"/>
            <a:r>
              <a:rPr lang="ja-JP" altLang="en-US" sz="2400" b="1" dirty="0">
                <a:effectLst>
                  <a:outerShdw blurRad="38100" dist="38100" dir="2700000" algn="tl">
                    <a:srgbClr val="C0C0C0"/>
                  </a:outerShdw>
                </a:effectLst>
                <a:latin typeface="+mn-lt"/>
              </a:rPr>
              <a:t>あなたのリーダーとしての</a:t>
            </a:r>
            <a:endParaRPr lang="en-US" altLang="ja-JP" sz="2400" b="1" dirty="0">
              <a:effectLst>
                <a:outerShdw blurRad="38100" dist="38100" dir="2700000" algn="tl">
                  <a:srgbClr val="C0C0C0"/>
                </a:outerShdw>
              </a:effectLst>
              <a:latin typeface="+mn-lt"/>
            </a:endParaRPr>
          </a:p>
          <a:p>
            <a:pPr algn="ctr" eaLnBrk="1" hangingPunct="1"/>
            <a:r>
              <a:rPr lang="ja-JP" altLang="en-US" sz="2400" b="1" dirty="0">
                <a:effectLst>
                  <a:outerShdw blurRad="38100" dist="38100" dir="2700000" algn="tl">
                    <a:srgbClr val="C0C0C0"/>
                  </a:outerShdw>
                </a:effectLst>
                <a:latin typeface="+mn-lt"/>
              </a:rPr>
              <a:t>カリスマ性を増すか減じるかの作用があります。</a:t>
            </a:r>
            <a:r>
              <a:rPr lang="ja-JP" altLang="en-US" sz="2400" dirty="0">
                <a:solidFill>
                  <a:schemeClr val="bg1"/>
                </a:solidFill>
                <a:effectLst>
                  <a:outerShdw blurRad="38100" dist="38100" dir="2700000" algn="tl">
                    <a:srgbClr val="C0C0C0"/>
                  </a:outerShdw>
                </a:effectLst>
                <a:latin typeface="Calibri" pitchFamily="34" charset="0"/>
              </a:rPr>
              <a:t>　</a:t>
            </a:r>
            <a:endParaRPr lang="en-US" altLang="ja-JP" sz="2400" dirty="0">
              <a:solidFill>
                <a:schemeClr val="bg1"/>
              </a:solidFill>
              <a:effectLst>
                <a:outerShdw blurRad="38100" dist="38100" dir="2700000" algn="tl">
                  <a:srgbClr val="C0C0C0"/>
                </a:outerShdw>
              </a:effectLst>
              <a:latin typeface="Calibri" pitchFamily="34" charset="0"/>
            </a:endParaRPr>
          </a:p>
          <a:p>
            <a:pPr algn="ctr" eaLnBrk="1" hangingPunct="1"/>
            <a:endParaRPr lang="en-US" altLang="ja-JP" sz="2400" dirty="0">
              <a:solidFill>
                <a:schemeClr val="bg1"/>
              </a:solidFill>
              <a:effectLst>
                <a:outerShdw blurRad="38100" dist="38100" dir="2700000" algn="tl">
                  <a:srgbClr val="C0C0C0"/>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xit" presetSubtype="0" fill="hold" nodeType="click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par>
                          <p:cTn id="17" fill="hold" nodeType="afterGroup">
                            <p:stCondLst>
                              <p:cond delay="500"/>
                            </p:stCondLst>
                            <p:childTnLst>
                              <p:par>
                                <p:cTn id="18" presetID="1"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xit" presetSubtype="0" fill="hold" nodeType="click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par>
                          <p:cTn id="25" fill="hold" nodeType="afterGroup">
                            <p:stCondLst>
                              <p:cond delay="500"/>
                            </p:stCondLst>
                            <p:childTnLst>
                              <p:par>
                                <p:cTn id="26" presetID="10"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xit" presetSubtype="0" fill="hold" nodeType="click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childTnLst>
                          </p:cTn>
                        </p:par>
                        <p:par>
                          <p:cTn id="34" fill="hold" nodeType="afterGroup">
                            <p:stCondLst>
                              <p:cond delay="500"/>
                            </p:stCondLst>
                            <p:childTnLst>
                              <p:par>
                                <p:cTn id="35" presetID="10" presetClass="entr" presetSubtype="0"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nodeType="clickEffect">
                                  <p:stCondLst>
                                    <p:cond delay="0"/>
                                  </p:stCondLst>
                                  <p:childTnLst>
                                    <p:animEffect transition="out" filter="fade">
                                      <p:cBhvr>
                                        <p:cTn id="41" dur="500"/>
                                        <p:tgtEl>
                                          <p:spTgt spid="4"/>
                                        </p:tgtEl>
                                      </p:cBhvr>
                                    </p:animEffect>
                                    <p:set>
                                      <p:cBhvr>
                                        <p:cTn id="42" dur="1" fill="hold">
                                          <p:stCondLst>
                                            <p:cond delay="499"/>
                                          </p:stCondLst>
                                        </p:cTn>
                                        <p:tgtEl>
                                          <p:spTgt spid="4"/>
                                        </p:tgtEl>
                                        <p:attrNameLst>
                                          <p:attrName>style.visibility</p:attrName>
                                        </p:attrNameLst>
                                      </p:cBhvr>
                                      <p:to>
                                        <p:strVal val="hidden"/>
                                      </p:to>
                                    </p:set>
                                  </p:childTnLst>
                                </p:cTn>
                              </p:par>
                            </p:childTnLst>
                          </p:cTn>
                        </p:par>
                        <p:par>
                          <p:cTn id="43" fill="hold" nodeType="afterGroup">
                            <p:stCondLst>
                              <p:cond delay="500"/>
                            </p:stCondLst>
                            <p:childTnLst>
                              <p:par>
                                <p:cTn id="44" presetID="10" presetClass="entr" presetSubtype="0"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4000" cy="6848475"/>
          </a:xfrm>
          <a:prstGeom prst="rect">
            <a:avLst/>
          </a:prstGeom>
          <a:solidFill>
            <a:schemeClr val="bg1">
              <a:alpha val="49019"/>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8131" name="Rectangle 8"/>
          <p:cNvSpPr>
            <a:spLocks noChangeArrowheads="1"/>
          </p:cNvSpPr>
          <p:nvPr/>
        </p:nvSpPr>
        <p:spPr bwMode="auto">
          <a:xfrm>
            <a:off x="0" y="0"/>
            <a:ext cx="9144000" cy="6858000"/>
          </a:xfrm>
          <a:prstGeom prst="rect">
            <a:avLst/>
          </a:prstGeom>
          <a:solidFill>
            <a:srgbClr val="FF0000">
              <a:alpha val="27058"/>
            </a:srgbClr>
          </a:solidFill>
          <a:ln w="9525" algn="ctr">
            <a:solidFill>
              <a:schemeClr val="tx1"/>
            </a:solidFill>
            <a:round/>
            <a:headEnd/>
            <a:tailEnd/>
          </a:ln>
        </p:spPr>
        <p:txBody>
          <a:bodyPr/>
          <a:lstStyle>
            <a:lvl1pPr eaLnBrk="0" hangingPunct="0">
              <a:spcBef>
                <a:spcPct val="20000"/>
              </a:spcBef>
              <a:buClr>
                <a:srgbClr val="009CDB"/>
              </a:buClr>
              <a:buFont typeface="Arial" pitchFamily="34" charset="0"/>
              <a:buChar char="•"/>
              <a:defRPr sz="2000">
                <a:solidFill>
                  <a:schemeClr val="tx1"/>
                </a:solidFill>
                <a:latin typeface="Calibri" pitchFamily="34" charset="0"/>
              </a:defRPr>
            </a:lvl1pPr>
            <a:lvl2pPr marL="742950" indent="-285750" eaLnBrk="0" hangingPunct="0">
              <a:spcBef>
                <a:spcPct val="20000"/>
              </a:spcBef>
              <a:buClr>
                <a:srgbClr val="009CDB"/>
              </a:buClr>
              <a:buFont typeface="Arial" pitchFamily="34" charset="0"/>
              <a:buChar char="–"/>
              <a:defRPr>
                <a:solidFill>
                  <a:srgbClr val="009CDB"/>
                </a:solidFill>
                <a:latin typeface="Calibri" pitchFamily="34" charset="0"/>
              </a:defRPr>
            </a:lvl2pPr>
            <a:lvl3pPr marL="1143000" indent="-228600" eaLnBrk="0" hangingPunct="0">
              <a:spcBef>
                <a:spcPct val="20000"/>
              </a:spcBef>
              <a:buClr>
                <a:srgbClr val="7F7F7F"/>
              </a:buClr>
              <a:buFont typeface="Arial" pitchFamily="34" charset="0"/>
              <a:buChar char="•"/>
              <a:defRPr sz="1600">
                <a:solidFill>
                  <a:srgbClr val="595959"/>
                </a:solidFill>
                <a:latin typeface="Calibri" pitchFamily="34" charset="0"/>
              </a:defRPr>
            </a:lvl3pPr>
            <a:lvl4pPr marL="1600200" indent="-228600" eaLnBrk="0" hangingPunct="0">
              <a:spcBef>
                <a:spcPct val="20000"/>
              </a:spcBef>
              <a:buClr>
                <a:srgbClr val="7F7F7F"/>
              </a:buClr>
              <a:buFont typeface="Arial" pitchFamily="34" charset="0"/>
              <a:buChar char="–"/>
              <a:defRPr sz="1400">
                <a:solidFill>
                  <a:srgbClr val="595959"/>
                </a:solidFill>
                <a:latin typeface="Calibri" pitchFamily="34" charset="0"/>
              </a:defRPr>
            </a:lvl4pPr>
            <a:lvl5pPr marL="2057400" indent="-228600" eaLnBrk="0" hangingPunct="0">
              <a:spcBef>
                <a:spcPct val="20000"/>
              </a:spcBef>
              <a:buClr>
                <a:srgbClr val="7F7F7F"/>
              </a:buClr>
              <a:buFont typeface="Arial" pitchFamily="34" charset="0"/>
              <a:buChar char="»"/>
              <a:defRPr sz="1400">
                <a:solidFill>
                  <a:srgbClr val="595959"/>
                </a:solidFill>
                <a:latin typeface="Calibri" pitchFamily="34" charset="0"/>
              </a:defRPr>
            </a:lvl5pPr>
            <a:lvl6pPr marL="25146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6pPr>
            <a:lvl7pPr marL="29718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7pPr>
            <a:lvl8pPr marL="34290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8pPr>
            <a:lvl9pPr marL="3886200" indent="-228600" eaLnBrk="0" fontAlgn="base" hangingPunct="0">
              <a:spcBef>
                <a:spcPct val="20000"/>
              </a:spcBef>
              <a:spcAft>
                <a:spcPct val="0"/>
              </a:spcAft>
              <a:buClr>
                <a:srgbClr val="7F7F7F"/>
              </a:buClr>
              <a:buFont typeface="Arial" pitchFamily="34" charset="0"/>
              <a:buChar char="»"/>
              <a:defRPr sz="1400">
                <a:solidFill>
                  <a:srgbClr val="595959"/>
                </a:solidFill>
                <a:latin typeface="Calibri" pitchFamily="34" charset="0"/>
              </a:defRPr>
            </a:lvl9pPr>
          </a:lstStyle>
          <a:p>
            <a:pPr eaLnBrk="1" hangingPunct="1">
              <a:spcBef>
                <a:spcPct val="0"/>
              </a:spcBef>
              <a:buClrTx/>
              <a:buFontTx/>
              <a:buNone/>
            </a:pPr>
            <a:endParaRPr lang="es-ES" altLang="en-US" sz="1800"/>
          </a:p>
        </p:txBody>
      </p:sp>
      <p:sp>
        <p:nvSpPr>
          <p:cNvPr id="6" name="TextBox 5"/>
          <p:cNvSpPr txBox="1"/>
          <p:nvPr/>
        </p:nvSpPr>
        <p:spPr>
          <a:xfrm>
            <a:off x="820569" y="1561603"/>
            <a:ext cx="7578872" cy="3970318"/>
          </a:xfrm>
          <a:prstGeom prst="rect">
            <a:avLst/>
          </a:prstGeom>
          <a:noFill/>
        </p:spPr>
        <p:txBody>
          <a:bodyPr>
            <a:spAutoFit/>
          </a:bodyPr>
          <a:lstStyle/>
          <a:p>
            <a:pPr algn="ctr" fontAlgn="auto">
              <a:spcBef>
                <a:spcPts val="0"/>
              </a:spcBef>
              <a:spcAft>
                <a:spcPts val="0"/>
              </a:spcAft>
              <a:defRPr/>
            </a:pPr>
            <a:r>
              <a:rPr lang="en-US" sz="4000" dirty="0">
                <a:ln w="17780" cmpd="sng">
                  <a:solidFill>
                    <a:srgbClr val="FFFFFF"/>
                  </a:solidFill>
                  <a:prstDash val="solid"/>
                  <a:miter lim="800000"/>
                </a:ln>
                <a:solidFill>
                  <a:schemeClr val="bg1"/>
                </a:solidFill>
                <a:effectLst>
                  <a:outerShdw blurRad="38100" dist="38100" dir="2700000" algn="tl">
                    <a:srgbClr val="000000">
                      <a:alpha val="43137"/>
                    </a:srgbClr>
                  </a:outerShdw>
                  <a:reflection blurRad="6350" stA="20000" endPos="45500" dir="5400000" sy="-100000" algn="bl" rotWithShape="0"/>
                </a:effectLst>
                <a:latin typeface="+mj-lt"/>
                <a:ea typeface="Palatino" charset="0"/>
                <a:cs typeface="Palatino" charset="0"/>
              </a:rPr>
              <a:t>What changes do I need to make </a:t>
            </a:r>
          </a:p>
          <a:p>
            <a:pPr algn="ctr" fontAlgn="auto">
              <a:spcBef>
                <a:spcPts val="0"/>
              </a:spcBef>
              <a:spcAft>
                <a:spcPts val="0"/>
              </a:spcAft>
              <a:defRPr/>
            </a:pPr>
            <a:r>
              <a:rPr lang="en-US" sz="4000" dirty="0">
                <a:ln w="17780" cmpd="sng">
                  <a:solidFill>
                    <a:srgbClr val="FFFFFF"/>
                  </a:solidFill>
                  <a:prstDash val="solid"/>
                  <a:miter lim="800000"/>
                </a:ln>
                <a:solidFill>
                  <a:schemeClr val="bg1"/>
                </a:solidFill>
                <a:effectLst>
                  <a:outerShdw blurRad="38100" dist="38100" dir="2700000" algn="tl">
                    <a:srgbClr val="000000">
                      <a:alpha val="43137"/>
                    </a:srgbClr>
                  </a:outerShdw>
                  <a:reflection blurRad="6350" stA="20000" endPos="45500" dir="5400000" sy="-100000" algn="bl" rotWithShape="0"/>
                </a:effectLst>
                <a:latin typeface="+mj-lt"/>
                <a:ea typeface="Palatino" charset="0"/>
                <a:cs typeface="Palatino" charset="0"/>
              </a:rPr>
              <a:t>to raise my Leadership Charisma</a:t>
            </a:r>
          </a:p>
          <a:p>
            <a:pPr algn="ctr" fontAlgn="auto">
              <a:spcBef>
                <a:spcPts val="0"/>
              </a:spcBef>
              <a:spcAft>
                <a:spcPts val="0"/>
              </a:spcAft>
              <a:defRPr/>
            </a:pPr>
            <a:endParaRPr lang="en-US" altLang="ja-JP" sz="4000" dirty="0">
              <a:ln w="17780" cmpd="sng">
                <a:solidFill>
                  <a:srgbClr val="FFFFFF"/>
                </a:solidFill>
                <a:prstDash val="solid"/>
                <a:miter lim="800000"/>
              </a:ln>
              <a:solidFill>
                <a:schemeClr val="bg1"/>
              </a:solidFill>
              <a:effectLst>
                <a:outerShdw blurRad="38100" dist="38100" dir="2700000" algn="tl">
                  <a:srgbClr val="000000">
                    <a:alpha val="43137"/>
                  </a:srgbClr>
                </a:outerShdw>
                <a:reflection blurRad="6350" stA="20000" endPos="45500" dir="5400000" sy="-100000" algn="bl" rotWithShape="0"/>
              </a:effectLst>
              <a:latin typeface="+mj-lt"/>
              <a:ea typeface="Palatino" charset="0"/>
              <a:cs typeface="Palatino" charset="0"/>
            </a:endParaRPr>
          </a:p>
          <a:p>
            <a:pPr algn="ctr" fontAlgn="auto">
              <a:spcBef>
                <a:spcPts val="0"/>
              </a:spcBef>
              <a:spcAft>
                <a:spcPts val="0"/>
              </a:spcAft>
              <a:defRPr/>
            </a:pPr>
            <a:r>
              <a:rPr lang="ja-JP" altLang="en-US" sz="4400" b="1" dirty="0">
                <a:ln w="17780" cmpd="sng">
                  <a:solidFill>
                    <a:srgbClr val="FFFFFF"/>
                  </a:solidFill>
                  <a:prstDash val="solid"/>
                  <a:miter lim="800000"/>
                </a:ln>
                <a:solidFill>
                  <a:schemeClr val="bg1"/>
                </a:solidFill>
                <a:effectLst>
                  <a:outerShdw blurRad="38100" dist="38100" dir="2700000" algn="tl">
                    <a:srgbClr val="000000">
                      <a:alpha val="43137"/>
                    </a:srgbClr>
                  </a:outerShdw>
                  <a:reflection blurRad="6350" stA="20000" endPos="45500" dir="5400000" sy="-100000" algn="bl" rotWithShape="0"/>
                </a:effectLst>
                <a:latin typeface="+mj-lt"/>
                <a:ea typeface="Palatino" charset="0"/>
                <a:cs typeface="Palatino" charset="0"/>
              </a:rPr>
              <a:t>リーダーシップカリスマを</a:t>
            </a:r>
            <a:br>
              <a:rPr lang="en-US" altLang="ja-JP" sz="4400" b="1" dirty="0">
                <a:ln w="17780" cmpd="sng">
                  <a:solidFill>
                    <a:srgbClr val="FFFFFF"/>
                  </a:solidFill>
                  <a:prstDash val="solid"/>
                  <a:miter lim="800000"/>
                </a:ln>
                <a:solidFill>
                  <a:schemeClr val="bg1"/>
                </a:solidFill>
                <a:effectLst>
                  <a:outerShdw blurRad="38100" dist="38100" dir="2700000" algn="tl">
                    <a:srgbClr val="000000">
                      <a:alpha val="43137"/>
                    </a:srgbClr>
                  </a:outerShdw>
                  <a:reflection blurRad="6350" stA="20000" endPos="45500" dir="5400000" sy="-100000" algn="bl" rotWithShape="0"/>
                </a:effectLst>
                <a:latin typeface="+mj-lt"/>
                <a:ea typeface="Palatino" charset="0"/>
                <a:cs typeface="Palatino" charset="0"/>
              </a:rPr>
            </a:br>
            <a:r>
              <a:rPr lang="ja-JP" altLang="en-US" sz="4400" b="1" dirty="0">
                <a:ln w="17780" cmpd="sng">
                  <a:solidFill>
                    <a:srgbClr val="FFFFFF"/>
                  </a:solidFill>
                  <a:prstDash val="solid"/>
                  <a:miter lim="800000"/>
                </a:ln>
                <a:solidFill>
                  <a:schemeClr val="bg1"/>
                </a:solidFill>
                <a:effectLst>
                  <a:outerShdw blurRad="38100" dist="38100" dir="2700000" algn="tl">
                    <a:srgbClr val="000000">
                      <a:alpha val="43137"/>
                    </a:srgbClr>
                  </a:outerShdw>
                  <a:reflection blurRad="6350" stA="20000" endPos="45500" dir="5400000" sy="-100000" algn="bl" rotWithShape="0"/>
                </a:effectLst>
                <a:latin typeface="+mj-lt"/>
                <a:ea typeface="Palatino" charset="0"/>
                <a:cs typeface="Palatino" charset="0"/>
              </a:rPr>
              <a:t>向上させるには</a:t>
            </a:r>
            <a:br>
              <a:rPr lang="en-US" altLang="ja-JP" sz="4400" b="1" dirty="0">
                <a:ln w="17780" cmpd="sng">
                  <a:solidFill>
                    <a:srgbClr val="FFFFFF"/>
                  </a:solidFill>
                  <a:prstDash val="solid"/>
                  <a:miter lim="800000"/>
                </a:ln>
                <a:solidFill>
                  <a:schemeClr val="bg1"/>
                </a:solidFill>
                <a:effectLst>
                  <a:outerShdw blurRad="38100" dist="38100" dir="2700000" algn="tl">
                    <a:srgbClr val="000000">
                      <a:alpha val="43137"/>
                    </a:srgbClr>
                  </a:outerShdw>
                  <a:reflection blurRad="6350" stA="20000" endPos="45500" dir="5400000" sy="-100000" algn="bl" rotWithShape="0"/>
                </a:effectLst>
                <a:latin typeface="+mj-lt"/>
                <a:ea typeface="Palatino" charset="0"/>
                <a:cs typeface="Palatino" charset="0"/>
              </a:rPr>
            </a:br>
            <a:r>
              <a:rPr lang="ja-JP" altLang="en-US" sz="4400" b="1" dirty="0">
                <a:ln w="17780" cmpd="sng">
                  <a:solidFill>
                    <a:srgbClr val="FFFFFF"/>
                  </a:solidFill>
                  <a:prstDash val="solid"/>
                  <a:miter lim="800000"/>
                </a:ln>
                <a:solidFill>
                  <a:schemeClr val="bg1"/>
                </a:solidFill>
                <a:effectLst>
                  <a:outerShdw blurRad="38100" dist="38100" dir="2700000" algn="tl">
                    <a:srgbClr val="000000">
                      <a:alpha val="43137"/>
                    </a:srgbClr>
                  </a:outerShdw>
                  <a:reflection blurRad="6350" stA="20000" endPos="45500" dir="5400000" sy="-100000" algn="bl" rotWithShape="0"/>
                </a:effectLst>
                <a:latin typeface="+mj-lt"/>
                <a:ea typeface="Palatino" charset="0"/>
                <a:cs typeface="Palatino" charset="0"/>
              </a:rPr>
              <a:t>私の何を変えるべきですか</a:t>
            </a:r>
            <a:r>
              <a:rPr lang="en-US" sz="4400" b="1" dirty="0">
                <a:ln w="17780" cmpd="sng">
                  <a:solidFill>
                    <a:srgbClr val="FFFFFF"/>
                  </a:solidFill>
                  <a:prstDash val="solid"/>
                  <a:miter lim="800000"/>
                </a:ln>
                <a:solidFill>
                  <a:schemeClr val="bg1"/>
                </a:solidFill>
                <a:effectLst>
                  <a:outerShdw blurRad="38100" dist="38100" dir="2700000" algn="tl">
                    <a:srgbClr val="000000">
                      <a:alpha val="43137"/>
                    </a:srgbClr>
                  </a:outerShdw>
                  <a:reflection blurRad="6350" stA="20000" endPos="45500" dir="5400000" sy="-100000" algn="bl" rotWithShape="0"/>
                </a:effectLst>
                <a:latin typeface="+mj-lt"/>
                <a:ea typeface="Palatino" charset="0"/>
                <a:cs typeface="Palatino" charset="0"/>
              </a:rPr>
              <a: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3075" y="684213"/>
            <a:ext cx="7221538" cy="728662"/>
          </a:xfrm>
        </p:spPr>
        <p:txBody>
          <a:bodyPr rtlCol="0">
            <a:noAutofit/>
          </a:bodyPr>
          <a:lstStyle/>
          <a:p>
            <a:pPr eaLnBrk="1" fontAlgn="auto" hangingPunct="1">
              <a:spcAft>
                <a:spcPts val="0"/>
              </a:spcAft>
              <a:defRPr/>
            </a:pPr>
            <a:r>
              <a:rPr lang="es-ES" b="0" dirty="0">
                <a:effectLst>
                  <a:outerShdw blurRad="38100" dist="38100" dir="2700000" algn="tl">
                    <a:srgbClr val="000000">
                      <a:alpha val="43137"/>
                    </a:srgbClr>
                  </a:outerShdw>
                </a:effectLst>
              </a:rPr>
              <a:t>Where are you now?</a:t>
            </a:r>
            <a:br>
              <a:rPr lang="es-ES" b="0" dirty="0">
                <a:effectLst>
                  <a:outerShdw blurRad="38100" dist="38100" dir="2700000" algn="tl">
                    <a:srgbClr val="000000">
                      <a:alpha val="43137"/>
                    </a:srgbClr>
                  </a:outerShdw>
                </a:effectLst>
              </a:rPr>
            </a:br>
            <a:r>
              <a:rPr lang="ja-JP" altLang="en-US" b="0" dirty="0">
                <a:effectLst>
                  <a:outerShdw blurRad="38100" dist="38100" dir="2700000" algn="tl">
                    <a:srgbClr val="000000">
                      <a:alpha val="43137"/>
                    </a:srgbClr>
                  </a:outerShdw>
                </a:effectLst>
              </a:rPr>
              <a:t>あなたの現在置は？</a:t>
            </a:r>
            <a:endParaRPr lang="es-E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900113" y="1700213"/>
            <a:ext cx="8243887" cy="788987"/>
          </a:xfrm>
        </p:spPr>
        <p:txBody>
          <a:bodyPr>
            <a:normAutofit fontScale="77500" lnSpcReduction="20000"/>
          </a:bodyPr>
          <a:lstStyle/>
          <a:p>
            <a:pPr eaLnBrk="1" hangingPunct="1">
              <a:buNone/>
            </a:pPr>
            <a:r>
              <a:rPr lang="en-US" altLang="ja-JP" sz="3200" dirty="0">
                <a:effectLst>
                  <a:outerShdw blurRad="38100" dist="38100" dir="2700000" algn="tl">
                    <a:srgbClr val="C0C0C0"/>
                  </a:outerShdw>
                </a:effectLst>
              </a:rPr>
              <a:t>‘You cannot manage what you cannot measure</a:t>
            </a:r>
            <a:r>
              <a:rPr lang="en-US" altLang="ja-JP" sz="3200" b="1" dirty="0">
                <a:effectLst>
                  <a:outerShdw blurRad="38100" dist="38100" dir="2700000" algn="tl">
                    <a:srgbClr val="C0C0C0"/>
                  </a:outerShdw>
                </a:effectLst>
              </a:rPr>
              <a:t> ’ </a:t>
            </a:r>
            <a:r>
              <a:rPr lang="ja-JP" altLang="en-US" sz="3200" dirty="0">
                <a:effectLst>
                  <a:outerShdw blurRad="38100" dist="38100" dir="2700000" algn="tl">
                    <a:srgbClr val="C0C0C0"/>
                  </a:outerShdw>
                </a:effectLst>
              </a:rPr>
              <a:t>　　　　　　　　</a:t>
            </a:r>
            <a:endParaRPr lang="en-US" altLang="ja-JP" sz="3200" dirty="0">
              <a:effectLst>
                <a:outerShdw blurRad="38100" dist="38100" dir="2700000" algn="tl">
                  <a:srgbClr val="C0C0C0"/>
                </a:outerShdw>
              </a:effectLst>
            </a:endParaRPr>
          </a:p>
          <a:p>
            <a:pPr eaLnBrk="1" hangingPunct="1">
              <a:buFont typeface="Arial" pitchFamily="34" charset="0"/>
              <a:buNone/>
            </a:pPr>
            <a:r>
              <a:rPr lang="ja-JP" altLang="en-US" sz="3200" dirty="0">
                <a:effectLst>
                  <a:outerShdw blurRad="38100" dist="38100" dir="2700000" algn="tl">
                    <a:srgbClr val="C0C0C0"/>
                  </a:outerShdw>
                </a:effectLst>
              </a:rPr>
              <a:t>　　　　　　　　　　　　　</a:t>
            </a:r>
            <a:r>
              <a:rPr lang="ja-JP" altLang="en-US" sz="3200" b="1" dirty="0">
                <a:effectLst>
                  <a:outerShdw blurRad="38100" dist="38100" dir="2700000" algn="tl">
                    <a:srgbClr val="C0C0C0"/>
                  </a:outerShdw>
                </a:effectLst>
              </a:rPr>
              <a:t>測定できないものはマネージできない</a:t>
            </a:r>
            <a:endParaRPr lang="en-US" altLang="ja-JP" sz="3200" b="1" dirty="0">
              <a:effectLst>
                <a:outerShdw blurRad="38100" dist="38100" dir="2700000" algn="tl">
                  <a:srgbClr val="C0C0C0"/>
                </a:outerShdw>
              </a:effectLst>
            </a:endParaRPr>
          </a:p>
        </p:txBody>
      </p:sp>
      <p:sp>
        <p:nvSpPr>
          <p:cNvPr id="4" name="Rectangle 3"/>
          <p:cNvSpPr txBox="1">
            <a:spLocks noChangeArrowheads="1"/>
          </p:cNvSpPr>
          <p:nvPr/>
        </p:nvSpPr>
        <p:spPr>
          <a:xfrm>
            <a:off x="159654" y="3019199"/>
            <a:ext cx="7513638" cy="1181100"/>
          </a:xfrm>
          <a:prstGeom prst="rect">
            <a:avLst/>
          </a:prstGeom>
        </p:spPr>
        <p:txBody>
          <a:bodyPr/>
          <a:lstStyle>
            <a:lvl1pPr marL="342900" indent="-342900" algn="l" defTabSz="914400" rtl="0" eaLnBrk="1" latinLnBrk="0" hangingPunct="1">
              <a:spcBef>
                <a:spcPct val="20000"/>
              </a:spcBef>
              <a:buClr>
                <a:srgbClr val="009CDB"/>
              </a:buClr>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9CDB"/>
              </a:buClr>
              <a:buFont typeface="Arial" pitchFamily="34" charset="0"/>
              <a:buChar char="–"/>
              <a:defRPr sz="1800" kern="1200">
                <a:solidFill>
                  <a:srgbClr val="009CDB"/>
                </a:solidFill>
                <a:latin typeface="+mn-lt"/>
                <a:ea typeface="+mn-ea"/>
                <a:cs typeface="+mn-cs"/>
              </a:defRPr>
            </a:lvl2pPr>
            <a:lvl3pPr marL="1143000" indent="-228600" algn="l" defTabSz="914400" rtl="0" eaLnBrk="1" latinLnBrk="0" hangingPunct="1">
              <a:spcBef>
                <a:spcPct val="20000"/>
              </a:spcBef>
              <a:buClr>
                <a:schemeClr val="tx1">
                  <a:lumMod val="50000"/>
                  <a:lumOff val="50000"/>
                </a:schemeClr>
              </a:buClr>
              <a:buFont typeface="Arial"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Clr>
                <a:schemeClr val="tx1">
                  <a:lumMod val="50000"/>
                  <a:lumOff val="50000"/>
                </a:schemeClr>
              </a:buClr>
              <a:buFont typeface="Arial"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Clr>
                <a:schemeClr val="tx1">
                  <a:lumMod val="50000"/>
                  <a:lumOff val="50000"/>
                </a:schemeClr>
              </a:buClr>
              <a:buFont typeface="Arial"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90000"/>
              </a:lnSpc>
              <a:spcAft>
                <a:spcPts val="1200"/>
              </a:spcAft>
              <a:buClr>
                <a:srgbClr val="C00000"/>
              </a:buClr>
              <a:defRPr/>
            </a:pPr>
            <a:r>
              <a:rPr lang="ja-JP" altLang="en-US" sz="3200" dirty="0">
                <a:solidFill>
                  <a:srgbClr val="C00000"/>
                </a:solidFill>
                <a:effectLst>
                  <a:outerShdw blurRad="38100" dist="38100" dir="2700000" algn="tl">
                    <a:srgbClr val="000000">
                      <a:alpha val="43137"/>
                    </a:srgbClr>
                  </a:outerShdw>
                </a:effectLst>
                <a:latin typeface="+mj-lt"/>
                <a:ea typeface="+mj-ea"/>
                <a:cs typeface="+mj-cs"/>
              </a:rPr>
              <a:t>セルフリーダーシップカリスマ指数</a:t>
            </a:r>
            <a:br>
              <a:rPr lang="en-US" altLang="ja-JP" sz="3200" dirty="0">
                <a:solidFill>
                  <a:srgbClr val="C00000"/>
                </a:solidFill>
                <a:effectLst>
                  <a:outerShdw blurRad="38100" dist="38100" dir="2700000" algn="tl">
                    <a:srgbClr val="000000">
                      <a:alpha val="43137"/>
                    </a:srgbClr>
                  </a:outerShdw>
                </a:effectLst>
                <a:latin typeface="+mj-lt"/>
                <a:ea typeface="+mj-ea"/>
                <a:cs typeface="+mj-cs"/>
              </a:rPr>
            </a:br>
            <a:r>
              <a:rPr lang="en-US" sz="2400" dirty="0">
                <a:solidFill>
                  <a:srgbClr val="C00000"/>
                </a:solidFill>
                <a:effectLst>
                  <a:outerShdw blurRad="38100" dist="38100" dir="2700000" algn="tl">
                    <a:srgbClr val="000000">
                      <a:alpha val="43137"/>
                    </a:srgbClr>
                  </a:outerShdw>
                </a:effectLst>
                <a:latin typeface="+mj-lt"/>
                <a:ea typeface="+mj-ea"/>
                <a:cs typeface="+mj-cs"/>
              </a:rPr>
              <a:t>Self Leadership Charisma Index (SLCI)</a:t>
            </a:r>
          </a:p>
          <a:p>
            <a:pPr fontAlgn="auto">
              <a:lnSpc>
                <a:spcPct val="90000"/>
              </a:lnSpc>
              <a:spcAft>
                <a:spcPts val="1200"/>
              </a:spcAft>
              <a:buClr>
                <a:srgbClr val="C00000"/>
              </a:buClr>
              <a:defRPr/>
            </a:pPr>
            <a:r>
              <a:rPr lang="ja-JP" altLang="en-US" sz="3200" dirty="0">
                <a:solidFill>
                  <a:srgbClr val="C00000"/>
                </a:solidFill>
                <a:effectLst>
                  <a:outerShdw blurRad="38100" dist="38100" dir="2700000" algn="tl">
                    <a:srgbClr val="000000">
                      <a:alpha val="43137"/>
                    </a:srgbClr>
                  </a:outerShdw>
                </a:effectLst>
              </a:rPr>
              <a:t>セルフリーダーシップカリスマ度</a:t>
            </a:r>
            <a:br>
              <a:rPr lang="en-US" altLang="ja-JP" sz="3200" dirty="0">
                <a:solidFill>
                  <a:srgbClr val="C00000"/>
                </a:solidFill>
                <a:effectLst>
                  <a:outerShdw blurRad="38100" dist="38100" dir="2700000" algn="tl">
                    <a:srgbClr val="000000">
                      <a:alpha val="43137"/>
                    </a:srgbClr>
                  </a:outerShdw>
                </a:effectLst>
              </a:rPr>
            </a:br>
            <a:r>
              <a:rPr lang="en-US" sz="2400" dirty="0">
                <a:solidFill>
                  <a:srgbClr val="C00000"/>
                </a:solidFill>
                <a:effectLst>
                  <a:outerShdw blurRad="38100" dist="38100" dir="2700000" algn="tl">
                    <a:srgbClr val="000000">
                      <a:alpha val="43137"/>
                    </a:srgbClr>
                  </a:outerShdw>
                </a:effectLst>
                <a:latin typeface="+mj-lt"/>
                <a:ea typeface="+mj-ea"/>
                <a:cs typeface="+mj-cs"/>
              </a:rPr>
              <a:t>Self Leadership Charisma Quotient (SLCQ)</a:t>
            </a:r>
          </a:p>
        </p:txBody>
      </p:sp>
      <p:pic>
        <p:nvPicPr>
          <p:cNvPr id="49157" name="Picture 6" descr="iStock_000002330654Small-Ruler.jpg"/>
          <p:cNvPicPr>
            <a:picLocks noChangeAspect="1"/>
          </p:cNvPicPr>
          <p:nvPr/>
        </p:nvPicPr>
        <p:blipFill>
          <a:blip r:embed="rId3">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4360863" y="2670175"/>
            <a:ext cx="4783137"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bwMode="auto">
          <a:xfrm>
            <a:off x="0" y="5548768"/>
            <a:ext cx="9518650" cy="788987"/>
          </a:xfrm>
          <a:prstGeom prst="rect">
            <a:avLst/>
          </a:prstGeom>
          <a:noFill/>
          <a:ln w="9525">
            <a:noFill/>
            <a:miter lim="800000"/>
            <a:headEnd/>
            <a:tailEnd/>
          </a:ln>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20000"/>
              </a:spcBef>
              <a:buClr>
                <a:srgbClr val="009CDB"/>
              </a:buClr>
              <a:buFont typeface="Arial" pitchFamily="34" charset="0"/>
              <a:buNone/>
            </a:pPr>
            <a:r>
              <a:rPr lang="en-US" altLang="ja-JP" sz="2000" dirty="0">
                <a:effectLst>
                  <a:outerShdw blurRad="38100" dist="38100" dir="2700000" algn="tl">
                    <a:srgbClr val="C0C0C0"/>
                  </a:outerShdw>
                </a:effectLst>
                <a:latin typeface="Calibri" pitchFamily="34" charset="0"/>
              </a:rPr>
              <a:t>You have little idea what you’re doing that’s working</a:t>
            </a:r>
            <a:r>
              <a:rPr lang="ja-JP" altLang="en-US" sz="2800" dirty="0">
                <a:effectLst>
                  <a:outerShdw blurRad="38100" dist="38100" dir="2700000" algn="tl">
                    <a:srgbClr val="C0C0C0"/>
                  </a:outerShdw>
                </a:effectLst>
                <a:latin typeface="Calibri" pitchFamily="34" charset="0"/>
              </a:rPr>
              <a:t>　　　　　　　　　　　　　　　　　</a:t>
            </a:r>
            <a:r>
              <a:rPr lang="ja-JP" altLang="en-US" sz="2400" dirty="0">
                <a:effectLst>
                  <a:outerShdw blurRad="38100" dist="38100" dir="2700000" algn="tl">
                    <a:srgbClr val="C0C0C0"/>
                  </a:outerShdw>
                </a:effectLst>
                <a:latin typeface="Calibri" pitchFamily="34" charset="0"/>
              </a:rPr>
              <a:t>自分の行っていることで、何が良いことなのか、ほとんど分からない</a:t>
            </a:r>
            <a:r>
              <a:rPr lang="en-US" altLang="ja-JP" sz="2400" dirty="0">
                <a:effectLst>
                  <a:outerShdw blurRad="38100" dist="38100" dir="2700000" algn="tl">
                    <a:srgbClr val="C0C0C0"/>
                  </a:outerShdw>
                </a:effectLst>
                <a:latin typeface="Calibri" pitchFamily="34" charset="0"/>
              </a:rPr>
              <a: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3075" y="684213"/>
            <a:ext cx="7221538" cy="728662"/>
          </a:xfrm>
        </p:spPr>
        <p:txBody>
          <a:bodyPr rtlCol="0">
            <a:noAutofit/>
          </a:bodyPr>
          <a:lstStyle/>
          <a:p>
            <a:pPr eaLnBrk="1" fontAlgn="auto" hangingPunct="1">
              <a:spcAft>
                <a:spcPts val="0"/>
              </a:spcAft>
              <a:defRPr/>
            </a:pPr>
            <a:r>
              <a:rPr lang="es-ES" b="0" dirty="0">
                <a:effectLst>
                  <a:outerShdw blurRad="38100" dist="38100" dir="2700000" algn="tl">
                    <a:srgbClr val="000000">
                      <a:alpha val="43137"/>
                    </a:srgbClr>
                  </a:outerShdw>
                </a:effectLst>
              </a:rPr>
              <a:t>Where are you now?</a:t>
            </a:r>
            <a:br>
              <a:rPr lang="es-ES" b="0" dirty="0">
                <a:effectLst>
                  <a:outerShdw blurRad="38100" dist="38100" dir="2700000" algn="tl">
                    <a:srgbClr val="000000">
                      <a:alpha val="43137"/>
                    </a:srgbClr>
                  </a:outerShdw>
                </a:effectLst>
              </a:rPr>
            </a:br>
            <a:r>
              <a:rPr lang="ja-JP" altLang="en-US" b="0" dirty="0">
                <a:effectLst>
                  <a:outerShdw blurRad="38100" dist="38100" dir="2700000" algn="tl">
                    <a:srgbClr val="000000">
                      <a:alpha val="43137"/>
                    </a:srgbClr>
                  </a:outerShdw>
                </a:effectLst>
              </a:rPr>
              <a:t>あなたの現在置は？</a:t>
            </a:r>
            <a:endParaRPr lang="es-ES" b="0" dirty="0">
              <a:effectLst>
                <a:outerShdw blurRad="38100" dist="38100" dir="2700000" algn="tl">
                  <a:srgbClr val="000000">
                    <a:alpha val="43137"/>
                  </a:srgbClr>
                </a:outerShdw>
              </a:effectLst>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350" y="1650314"/>
            <a:ext cx="7162800" cy="4798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3726597"/>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p:cNvPicPr>
            <a:picLocks noChangeAspect="1" noChangeArrowheads="1"/>
          </p:cNvPicPr>
          <p:nvPr/>
        </p:nvPicPr>
        <p:blipFill>
          <a:blip r:embed="rId3"/>
          <a:srcRect/>
          <a:stretch>
            <a:fillRect/>
          </a:stretch>
        </p:blipFill>
        <p:spPr bwMode="auto">
          <a:xfrm>
            <a:off x="337684" y="1253218"/>
            <a:ext cx="3168650" cy="4243388"/>
          </a:xfrm>
          <a:prstGeom prst="rect">
            <a:avLst/>
          </a:prstGeom>
          <a:ln>
            <a:noFill/>
          </a:ln>
          <a:effectLst>
            <a:outerShdw blurRad="190500" algn="tl" rotWithShape="0">
              <a:srgbClr val="000000">
                <a:alpha val="70000"/>
              </a:srgbClr>
            </a:outerShdw>
          </a:effectLst>
        </p:spPr>
      </p:pic>
      <p:pic>
        <p:nvPicPr>
          <p:cNvPr id="3" name="Picture 9"/>
          <p:cNvPicPr>
            <a:picLocks noChangeAspect="1" noChangeArrowheads="1"/>
          </p:cNvPicPr>
          <p:nvPr/>
        </p:nvPicPr>
        <p:blipFill>
          <a:blip r:embed="rId4"/>
          <a:srcRect/>
          <a:stretch>
            <a:fillRect/>
          </a:stretch>
        </p:blipFill>
        <p:spPr bwMode="auto">
          <a:xfrm>
            <a:off x="2591253" y="2357892"/>
            <a:ext cx="3216275" cy="4176712"/>
          </a:xfrm>
          <a:prstGeom prst="rect">
            <a:avLst/>
          </a:prstGeom>
          <a:ln>
            <a:noFill/>
          </a:ln>
          <a:effectLst>
            <a:outerShdw blurRad="190500" algn="tl" rotWithShape="0">
              <a:srgbClr val="000000">
                <a:alpha val="70000"/>
              </a:srgbClr>
            </a:outerShdw>
          </a:effectLst>
        </p:spPr>
      </p:pic>
      <p:sp>
        <p:nvSpPr>
          <p:cNvPr id="5" name="Title 1"/>
          <p:cNvSpPr txBox="1">
            <a:spLocks/>
          </p:cNvSpPr>
          <p:nvPr/>
        </p:nvSpPr>
        <p:spPr>
          <a:xfrm>
            <a:off x="3846286" y="605066"/>
            <a:ext cx="5152571" cy="1524000"/>
          </a:xfrm>
          <a:prstGeom prst="rect">
            <a:avLst/>
          </a:prstGeom>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ja-JP" sz="3600" dirty="0">
                <a:solidFill>
                  <a:srgbClr val="C00000"/>
                </a:solidFill>
                <a:effectLst>
                  <a:outerShdw blurRad="38100" dist="38100" dir="2700000" algn="tl">
                    <a:srgbClr val="C0C0C0"/>
                  </a:outerShdw>
                </a:effectLst>
                <a:latin typeface="Calibri" pitchFamily="34" charset="0"/>
              </a:rPr>
              <a:t> </a:t>
            </a:r>
            <a:r>
              <a:rPr lang="ja-JP" altLang="en-US" sz="2400" b="1" dirty="0">
                <a:solidFill>
                  <a:srgbClr val="C00000"/>
                </a:solidFill>
                <a:effectLst>
                  <a:outerShdw blurRad="38100" dist="38100" dir="2700000" algn="tl">
                    <a:srgbClr val="C0C0C0"/>
                  </a:outerShdw>
                </a:effectLst>
                <a:latin typeface="Calibri" pitchFamily="34" charset="0"/>
              </a:rPr>
              <a:t>セルフリーダーシップカリスマ指数　　　</a:t>
            </a:r>
            <a:r>
              <a:rPr lang="en-GB" altLang="ja-JP" sz="1600" dirty="0">
                <a:solidFill>
                  <a:srgbClr val="C00000"/>
                </a:solidFill>
                <a:effectLst>
                  <a:outerShdw blurRad="38100" dist="38100" dir="2700000" algn="tl">
                    <a:srgbClr val="C0C0C0"/>
                  </a:outerShdw>
                </a:effectLst>
                <a:latin typeface="Calibri" pitchFamily="34" charset="0"/>
              </a:rPr>
              <a:t>Self Leadership Charisma Index &amp;</a:t>
            </a:r>
          </a:p>
          <a:p>
            <a:pPr algn="ctr" eaLnBrk="1" hangingPunct="1"/>
            <a:r>
              <a:rPr lang="ja-JP" altLang="en-US" sz="2400" dirty="0">
                <a:solidFill>
                  <a:srgbClr val="C00000"/>
                </a:solidFill>
                <a:effectLst>
                  <a:outerShdw blurRad="38100" dist="38100" dir="2700000" algn="tl">
                    <a:srgbClr val="C0C0C0"/>
                  </a:outerShdw>
                </a:effectLst>
                <a:latin typeface="Calibri" pitchFamily="34" charset="0"/>
              </a:rPr>
              <a:t>　　　　</a:t>
            </a:r>
            <a:r>
              <a:rPr lang="ja-JP" altLang="en-US" sz="2400" b="1" dirty="0">
                <a:solidFill>
                  <a:srgbClr val="C00000"/>
                </a:solidFill>
                <a:effectLst>
                  <a:outerShdw blurRad="38100" dist="38100" dir="2700000" algn="tl">
                    <a:srgbClr val="C0C0C0"/>
                  </a:outerShdw>
                </a:effectLst>
                <a:latin typeface="Calibri" pitchFamily="34" charset="0"/>
              </a:rPr>
              <a:t>セルフリーダーシップカリスマ度</a:t>
            </a:r>
            <a:r>
              <a:rPr lang="ja-JP" altLang="en-US" sz="2400" dirty="0">
                <a:solidFill>
                  <a:srgbClr val="C00000"/>
                </a:solidFill>
                <a:effectLst>
                  <a:outerShdw blurRad="38100" dist="38100" dir="2700000" algn="tl">
                    <a:srgbClr val="C0C0C0"/>
                  </a:outerShdw>
                </a:effectLst>
                <a:latin typeface="Calibri" pitchFamily="34" charset="0"/>
              </a:rPr>
              <a:t>　　　　　　　</a:t>
            </a:r>
            <a:r>
              <a:rPr lang="en-GB" altLang="ja-JP" dirty="0">
                <a:solidFill>
                  <a:srgbClr val="C00000"/>
                </a:solidFill>
                <a:effectLst>
                  <a:outerShdw blurRad="38100" dist="38100" dir="2700000" algn="tl">
                    <a:srgbClr val="C0C0C0"/>
                  </a:outerShdw>
                </a:effectLst>
                <a:latin typeface="Calibri" pitchFamily="34" charset="0"/>
              </a:rPr>
              <a:t>Self Leadership Charisma Quotient</a:t>
            </a:r>
          </a:p>
          <a:p>
            <a:pPr algn="ctr" eaLnBrk="1" hangingPunct="1"/>
            <a:endParaRPr lang="en-GB" altLang="ja-JP" sz="3200" dirty="0">
              <a:solidFill>
                <a:srgbClr val="FF0000"/>
              </a:solidFill>
              <a:effectLst>
                <a:outerShdw blurRad="38100" dist="38100" dir="2700000" algn="tl">
                  <a:srgbClr val="C0C0C0"/>
                </a:outerShdw>
              </a:effectLst>
              <a:latin typeface="Calibri" pitchFamily="34" charset="0"/>
            </a:endParaRPr>
          </a:p>
        </p:txBody>
      </p:sp>
      <p:pic>
        <p:nvPicPr>
          <p:cNvPr id="128002" name="Picture 2"/>
          <p:cNvPicPr>
            <a:picLocks noChangeAspect="1" noChangeArrowheads="1"/>
          </p:cNvPicPr>
          <p:nvPr/>
        </p:nvPicPr>
        <p:blipFill>
          <a:blip r:embed="rId5"/>
          <a:srcRect/>
          <a:stretch>
            <a:fillRect/>
          </a:stretch>
        </p:blipFill>
        <p:spPr bwMode="auto">
          <a:xfrm>
            <a:off x="5473247" y="2741613"/>
            <a:ext cx="3073400" cy="3951287"/>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8" descr="C:\Users\mizutani\Pictures\2014 World  Conference\PI conference 2014\1554516_657604314282316_712115411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7588" y="1600200"/>
            <a:ext cx="5314950"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itle 3"/>
          <p:cNvSpPr>
            <a:spLocks noGrp="1"/>
          </p:cNvSpPr>
          <p:nvPr>
            <p:ph type="title"/>
          </p:nvPr>
        </p:nvSpPr>
        <p:spPr>
          <a:xfrm>
            <a:off x="385763" y="381000"/>
            <a:ext cx="8534400" cy="1219200"/>
          </a:xfrm>
        </p:spPr>
        <p:txBody>
          <a:bodyPr/>
          <a:lstStyle/>
          <a:p>
            <a:pPr eaLnBrk="1" hangingPunct="1"/>
            <a:r>
              <a:rPr lang="en-US" altLang="ja-JP" sz="3600" dirty="0">
                <a:ea typeface="ＭＳ Ｐゴシック" charset="-128"/>
              </a:rPr>
              <a:t>Employee Assessment Specialists</a:t>
            </a:r>
          </a:p>
        </p:txBody>
      </p:sp>
      <p:sp>
        <p:nvSpPr>
          <p:cNvPr id="8" name="Rectangle 7"/>
          <p:cNvSpPr txBox="1">
            <a:spLocks noChangeArrowheads="1"/>
          </p:cNvSpPr>
          <p:nvPr/>
        </p:nvSpPr>
        <p:spPr bwMode="auto">
          <a:xfrm>
            <a:off x="4652963" y="5208588"/>
            <a:ext cx="4186237" cy="1420812"/>
          </a:xfrm>
          <a:prstGeom prst="rect">
            <a:avLst/>
          </a:prstGeom>
          <a:solidFill>
            <a:srgbClr val="002060"/>
          </a:solidFill>
          <a:ln>
            <a:noFill/>
          </a:ln>
          <a:effectLst>
            <a:outerShdw dist="35921" dir="2700000" algn="ctr" rotWithShape="0">
              <a:srgbClr val="000000"/>
            </a:outerShdw>
          </a:effec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fontAlgn="auto">
              <a:spcBef>
                <a:spcPts val="0"/>
              </a:spcBef>
              <a:spcAft>
                <a:spcPts val="0"/>
              </a:spcAft>
              <a:defRPr/>
            </a:pPr>
            <a:r>
              <a:rPr lang="ja-JP" altLang="en-US" sz="1600" b="1" kern="0" dirty="0">
                <a:solidFill>
                  <a:srgbClr val="E8EDF2"/>
                </a:solidFill>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a:t>
            </a:r>
            <a:r>
              <a:rPr lang="en-US" altLang="ja-JP" sz="1600" b="1" kern="0" dirty="0">
                <a:solidFill>
                  <a:srgbClr val="E8EDF2"/>
                </a:solidFill>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1991</a:t>
            </a:r>
            <a:r>
              <a:rPr lang="ja-JP" altLang="en-US" sz="1600" b="1" kern="0" dirty="0">
                <a:solidFill>
                  <a:srgbClr val="E8EDF2"/>
                </a:solidFill>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年設立</a:t>
            </a:r>
            <a:endParaRPr lang="en-US" altLang="ja-JP" sz="1600" b="1" kern="0" dirty="0">
              <a:solidFill>
                <a:srgbClr val="E8EDF2"/>
              </a:solidFill>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600" b="1" kern="0" dirty="0">
                <a:solidFill>
                  <a:srgbClr val="E8EDF2"/>
                </a:solidFill>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・のべ</a:t>
            </a:r>
            <a:r>
              <a:rPr lang="en-US" altLang="ja-JP" sz="1600" b="1" kern="0" dirty="0">
                <a:solidFill>
                  <a:srgbClr val="E8EDF2"/>
                </a:solidFill>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4,500</a:t>
            </a:r>
            <a:r>
              <a:rPr lang="ja-JP" altLang="en-US" sz="1600" b="1" kern="0" dirty="0">
                <a:solidFill>
                  <a:srgbClr val="E8EDF2"/>
                </a:solidFill>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万　人材アセスメントを提供</a:t>
            </a:r>
            <a:endParaRPr lang="en-US" altLang="ja-JP" sz="1600" b="1" kern="0" dirty="0">
              <a:solidFill>
                <a:srgbClr val="E8EDF2"/>
              </a:solidFill>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600" b="1" kern="0" dirty="0">
                <a:solidFill>
                  <a:srgbClr val="E8EDF2"/>
                </a:solidFill>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・世界中に</a:t>
            </a:r>
            <a:r>
              <a:rPr lang="en-US" altLang="ja-JP" sz="1600" b="1" kern="0" dirty="0">
                <a:solidFill>
                  <a:srgbClr val="E8EDF2"/>
                </a:solidFill>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4</a:t>
            </a:r>
            <a:r>
              <a:rPr lang="ja-JP" altLang="en-US" sz="1600" b="1" kern="0" dirty="0">
                <a:solidFill>
                  <a:srgbClr val="E8EDF2"/>
                </a:solidFill>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万社の顧客</a:t>
            </a:r>
            <a:endParaRPr lang="en-US" altLang="ja-JP" sz="1600" b="1" kern="0" dirty="0">
              <a:solidFill>
                <a:srgbClr val="E8EDF2"/>
              </a:solidFill>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600" b="1" kern="0" dirty="0">
                <a:solidFill>
                  <a:srgbClr val="E8EDF2"/>
                </a:solidFill>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a:t>
            </a:r>
            <a:r>
              <a:rPr lang="en-US" altLang="ja-JP" sz="1600" b="1" kern="0" dirty="0">
                <a:solidFill>
                  <a:srgbClr val="E8EDF2"/>
                </a:solidFill>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US/</a:t>
            </a:r>
            <a:r>
              <a:rPr lang="ja-JP" altLang="en-US" sz="1600" b="1" kern="0" dirty="0">
                <a:solidFill>
                  <a:srgbClr val="E8EDF2"/>
                </a:solidFill>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テキサス州に約</a:t>
            </a:r>
            <a:r>
              <a:rPr lang="en-US" altLang="ja-JP" sz="1600" b="1" kern="0" dirty="0">
                <a:solidFill>
                  <a:srgbClr val="E8EDF2"/>
                </a:solidFill>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200</a:t>
            </a:r>
            <a:r>
              <a:rPr lang="ja-JP" altLang="en-US" sz="1600" b="1" kern="0" dirty="0">
                <a:solidFill>
                  <a:srgbClr val="E8EDF2"/>
                </a:solidFill>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名の社員</a:t>
            </a:r>
            <a:endParaRPr lang="en-US" altLang="ja-JP" sz="1600" b="1" kern="0" dirty="0">
              <a:solidFill>
                <a:srgbClr val="E8EDF2"/>
              </a:solidFill>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p:txBody>
      </p:sp>
      <p:pic>
        <p:nvPicPr>
          <p:cNvPr id="57349" name="Picture 7" descr="C:\Users\mizutani\Pictures\2014 World  Conference\PI conference 2014\1532116_656665597709521_1969654543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917950"/>
            <a:ext cx="4071938"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2" descr="https://fbcdn-sphotos-f-a.akamaihd.net/hphotos-ak-prn1/1017572_558282197547862_1348252175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550" y="1600200"/>
            <a:ext cx="39052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1474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iStock_000006911681Small-Question Mar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iStock_000000690047Small-Thank You.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6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214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1 Título"/>
          <p:cNvSpPr>
            <a:spLocks noGrp="1"/>
          </p:cNvSpPr>
          <p:nvPr>
            <p:ph type="ctrTitle"/>
          </p:nvPr>
        </p:nvSpPr>
        <p:spPr>
          <a:xfrm>
            <a:off x="1693863" y="1773238"/>
            <a:ext cx="7270750" cy="1466850"/>
          </a:xfrm>
        </p:spPr>
        <p:txBody>
          <a:bodyPr/>
          <a:lstStyle/>
          <a:p>
            <a:pPr eaLnBrk="1" hangingPunct="1"/>
            <a:r>
              <a:rPr lang="es-AR" altLang="en-US" sz="4000">
                <a:solidFill>
                  <a:schemeClr val="tx1"/>
                </a:solidFill>
                <a:latin typeface="Trajan Pro"/>
              </a:rPr>
              <a:t>Leadership </a:t>
            </a:r>
            <a:r>
              <a:rPr lang="es-AR" altLang="en-US" sz="4000">
                <a:latin typeface="Trajan Pro"/>
              </a:rPr>
              <a:t>Charisma</a:t>
            </a:r>
          </a:p>
        </p:txBody>
      </p:sp>
      <p:sp>
        <p:nvSpPr>
          <p:cNvPr id="3" name="2 Subtítulo"/>
          <p:cNvSpPr>
            <a:spLocks noGrp="1"/>
          </p:cNvSpPr>
          <p:nvPr>
            <p:ph type="subTitle" idx="1"/>
          </p:nvPr>
        </p:nvSpPr>
        <p:spPr>
          <a:xfrm>
            <a:off x="2100263" y="2852738"/>
            <a:ext cx="6856412" cy="619125"/>
          </a:xfrm>
        </p:spPr>
        <p:txBody>
          <a:bodyPr rtlCol="0">
            <a:noAutofit/>
          </a:bodyPr>
          <a:lstStyle/>
          <a:p>
            <a:pPr algn="r" eaLnBrk="1" fontAlgn="auto" hangingPunct="1">
              <a:spcAft>
                <a:spcPts val="0"/>
              </a:spcAft>
              <a:defRPr/>
            </a:pPr>
            <a:r>
              <a:rPr lang="en-US" sz="2400" dirty="0"/>
              <a:t>The Impact of the Charismatic Leader on Engagement</a:t>
            </a:r>
          </a:p>
          <a:p>
            <a:pPr algn="r" eaLnBrk="1" fontAlgn="auto" hangingPunct="1">
              <a:spcAft>
                <a:spcPts val="0"/>
              </a:spcAft>
              <a:defRPr/>
            </a:pPr>
            <a:endParaRPr lang="en-US" sz="2400" dirty="0"/>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24050" y="4703763"/>
            <a:ext cx="7219950" cy="1108075"/>
          </a:xfrm>
          <a:prstGeom prst="rect">
            <a:avLst/>
          </a:prstGeom>
          <a:noFill/>
          <a:ln>
            <a:noFill/>
          </a:ln>
        </p:spPr>
        <p:txBody>
          <a:bodyPr lIns="0" tIns="0" rIns="0" bIns="0"/>
          <a:lstStyle/>
          <a:p>
            <a:pPr fontAlgn="auto">
              <a:spcBef>
                <a:spcPts val="3400"/>
              </a:spcBef>
              <a:spcAft>
                <a:spcPts val="0"/>
              </a:spcAft>
              <a:defRPr/>
            </a:pPr>
            <a:r>
              <a:rPr lang="es-ES" sz="4000" dirty="0">
                <a:solidFill>
                  <a:srgbClr val="C00000"/>
                </a:solidFill>
                <a:effectLst>
                  <a:outerShdw blurRad="38100" dist="38100" dir="2700000" algn="tl">
                    <a:srgbClr val="000000">
                      <a:alpha val="43137"/>
                    </a:srgbClr>
                  </a:outerShdw>
                </a:effectLst>
                <a:latin typeface="+mj-lt"/>
                <a:ea typeface="+mj-ea"/>
                <a:cs typeface="+mj-cs"/>
              </a:rPr>
              <a:t>Getting Positive Result</a:t>
            </a:r>
            <a:br>
              <a:rPr lang="es-ES" sz="5400" dirty="0">
                <a:solidFill>
                  <a:srgbClr val="C00000"/>
                </a:solidFill>
                <a:effectLst>
                  <a:outerShdw blurRad="38100" dist="38100" dir="2700000" algn="tl">
                    <a:srgbClr val="000000">
                      <a:alpha val="43137"/>
                    </a:srgbClr>
                  </a:outerShdw>
                </a:effectLst>
                <a:latin typeface="+mj-lt"/>
                <a:ea typeface="+mj-ea"/>
                <a:cs typeface="+mj-cs"/>
              </a:rPr>
            </a:br>
            <a:r>
              <a:rPr lang="ja-JP" altLang="en-US" sz="4400" dirty="0">
                <a:solidFill>
                  <a:srgbClr val="C00000"/>
                </a:solidFill>
                <a:effectLst>
                  <a:outerShdw blurRad="38100" dist="38100" dir="2700000" algn="tl">
                    <a:srgbClr val="000000">
                      <a:alpha val="43137"/>
                    </a:srgbClr>
                  </a:outerShdw>
                </a:effectLst>
                <a:latin typeface="+mj-lt"/>
                <a:ea typeface="+mj-ea"/>
                <a:cs typeface="+mj-cs"/>
              </a:rPr>
              <a:t>肯定的な成果を生み出すこと</a:t>
            </a:r>
            <a:endParaRPr lang="es-ES" sz="4400" dirty="0">
              <a:solidFill>
                <a:srgbClr val="C00000"/>
              </a:solidFill>
              <a:effectLst>
                <a:outerShdw blurRad="38100" dist="38100" dir="2700000" algn="tl">
                  <a:srgbClr val="000000">
                    <a:alpha val="43137"/>
                  </a:srgbClr>
                </a:outerShdw>
              </a:effectLst>
              <a:latin typeface="+mj-lt"/>
              <a:ea typeface="+mj-ea"/>
              <a:cs typeface="+mj-cs"/>
            </a:endParaRPr>
          </a:p>
        </p:txBody>
      </p:sp>
      <p:grpSp>
        <p:nvGrpSpPr>
          <p:cNvPr id="2" name="グループ化 1"/>
          <p:cNvGrpSpPr/>
          <p:nvPr/>
        </p:nvGrpSpPr>
        <p:grpSpPr>
          <a:xfrm>
            <a:off x="1139634" y="1208823"/>
            <a:ext cx="7569200" cy="3930650"/>
            <a:chOff x="1139634" y="1208823"/>
            <a:chExt cx="7569200" cy="3930650"/>
          </a:xfrm>
        </p:grpSpPr>
        <p:sp>
          <p:nvSpPr>
            <p:cNvPr id="4" name="Rectangle 3"/>
            <p:cNvSpPr/>
            <p:nvPr/>
          </p:nvSpPr>
          <p:spPr>
            <a:xfrm>
              <a:off x="1241234" y="1208823"/>
              <a:ext cx="7467600" cy="1432778"/>
            </a:xfrm>
            <a:prstGeom prst="rect">
              <a:avLst/>
            </a:prstGeom>
            <a:noFill/>
            <a:ln>
              <a:noFill/>
            </a:ln>
          </p:spPr>
          <p:txBody>
            <a:bodyPr lIns="0" tIns="0" rIns="0" bIns="0"/>
            <a:lstStyle/>
            <a:p>
              <a:pPr algn="ctr" fontAlgn="auto">
                <a:spcBef>
                  <a:spcPts val="3400"/>
                </a:spcBef>
                <a:spcAft>
                  <a:spcPts val="0"/>
                </a:spcAft>
                <a:defRPr/>
              </a:pPr>
              <a:r>
                <a:rPr lang="en-US" sz="3200" dirty="0">
                  <a:effectLst>
                    <a:outerShdw blurRad="38100" dist="38100" dir="2700000" algn="tl">
                      <a:srgbClr val="000000">
                        <a:alpha val="43137"/>
                      </a:srgbClr>
                    </a:outerShdw>
                  </a:effectLst>
                  <a:latin typeface="+mj-lt"/>
                  <a:ea typeface="+mj-ea"/>
                  <a:cs typeface="+mj-cs"/>
                </a:rPr>
                <a:t>What’s the single most important challenge to leaders in any economy</a:t>
              </a:r>
              <a:r>
                <a:rPr lang="en-US" altLang="ja-JP" sz="3200" dirty="0">
                  <a:effectLst>
                    <a:outerShdw blurRad="38100" dist="38100" dir="2700000" algn="tl">
                      <a:srgbClr val="000000">
                        <a:alpha val="43137"/>
                      </a:srgbClr>
                    </a:outerShdw>
                  </a:effectLst>
                  <a:latin typeface="+mj-lt"/>
                  <a:ea typeface="+mj-ea"/>
                  <a:cs typeface="+mj-cs"/>
                </a:rPr>
                <a:t>?</a:t>
              </a:r>
              <a:r>
                <a:rPr lang="en-US" sz="3600" dirty="0">
                  <a:effectLst>
                    <a:outerShdw blurRad="38100" dist="38100" dir="2700000" algn="tl">
                      <a:srgbClr val="000000">
                        <a:alpha val="43137"/>
                      </a:srgbClr>
                    </a:outerShdw>
                  </a:effectLst>
                  <a:latin typeface="+mj-lt"/>
                  <a:ea typeface="+mj-ea"/>
                  <a:cs typeface="+mj-cs"/>
                </a:rPr>
                <a:t> </a:t>
              </a:r>
              <a:br>
                <a:rPr 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reflection blurRad="6350" stA="20000" endPos="45500" dir="5400000" sy="-100000" algn="bl" rotWithShape="0"/>
                  </a:effectLst>
                  <a:latin typeface="+mn-lt"/>
                  <a:ea typeface="Palatino" charset="0"/>
                  <a:cs typeface="Palatino" charset="0"/>
                </a:rPr>
              </a:br>
              <a:endParaRPr lang="es-E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reflection blurRad="6350" stA="20000" endPos="45500" dir="5400000" sy="-100000" algn="bl" rotWithShape="0"/>
                </a:effectLst>
                <a:latin typeface="+mn-lt"/>
                <a:ea typeface="Palatino" charset="0"/>
                <a:cs typeface="Palatino" charset="0"/>
              </a:endParaRPr>
            </a:p>
          </p:txBody>
        </p:sp>
        <p:sp>
          <p:nvSpPr>
            <p:cNvPr id="6" name="Rectangle 3"/>
            <p:cNvSpPr/>
            <p:nvPr/>
          </p:nvSpPr>
          <p:spPr>
            <a:xfrm>
              <a:off x="1139634" y="1920022"/>
              <a:ext cx="7467600" cy="3219451"/>
            </a:xfrm>
            <a:prstGeom prst="rect">
              <a:avLst/>
            </a:prstGeom>
            <a:noFill/>
            <a:ln>
              <a:noFill/>
            </a:ln>
          </p:spPr>
          <p:txBody>
            <a:bodyPr lIns="0" tIns="0" rIns="0" bIns="0"/>
            <a:lstStyle/>
            <a:p>
              <a:pPr algn="ctr" fontAlgn="auto">
                <a:spcBef>
                  <a:spcPts val="3400"/>
                </a:spcBef>
                <a:spcAft>
                  <a:spcPts val="0"/>
                </a:spcAft>
                <a:defRPr/>
              </a:pPr>
              <a:br>
                <a:rPr lang="en-US" sz="3200" dirty="0">
                  <a:effectLst>
                    <a:outerShdw blurRad="38100" dist="38100" dir="2700000" algn="tl">
                      <a:srgbClr val="000000">
                        <a:alpha val="43137"/>
                      </a:srgbClr>
                    </a:outerShdw>
                  </a:effectLst>
                  <a:latin typeface="+mj-lt"/>
                  <a:ea typeface="+mj-ea"/>
                  <a:cs typeface="+mj-cs"/>
                </a:rPr>
              </a:br>
              <a:r>
                <a:rPr lang="ja-JP" altLang="en-US" sz="4400" dirty="0">
                  <a:effectLst>
                    <a:outerShdw blurRad="38100" dist="38100" dir="2700000" algn="tl">
                      <a:srgbClr val="000000">
                        <a:alpha val="43137"/>
                      </a:srgbClr>
                    </a:outerShdw>
                  </a:effectLst>
                  <a:latin typeface="+mj-lt"/>
                  <a:ea typeface="+mj-ea"/>
                  <a:cs typeface="+mj-cs"/>
                </a:rPr>
                <a:t>すべてのリーダーにとっての　　　　　　　　一番の課題とは？</a:t>
              </a:r>
              <a:r>
                <a:rPr lang="en-US" sz="4400" dirty="0">
                  <a:effectLst>
                    <a:outerShdw blurRad="38100" dist="38100" dir="2700000" algn="tl">
                      <a:srgbClr val="000000">
                        <a:alpha val="43137"/>
                      </a:srgbClr>
                    </a:outerShdw>
                  </a:effectLst>
                  <a:latin typeface="+mj-lt"/>
                  <a:ea typeface="+mj-ea"/>
                  <a:cs typeface="+mj-cs"/>
                </a:rPr>
                <a:t> </a:t>
              </a:r>
              <a:b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reflection blurRad="6350" stA="20000" endPos="45500" dir="5400000" sy="-100000" algn="bl" rotWithShape="0"/>
                  </a:effectLst>
                  <a:latin typeface="+mn-lt"/>
                  <a:ea typeface="Palatino" charset="0"/>
                  <a:cs typeface="Palatino" charset="0"/>
                </a:rPr>
              </a:br>
              <a:endParaRPr lang="es-E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reflection blurRad="6350" stA="20000" endPos="45500" dir="5400000" sy="-100000" algn="bl" rotWithShape="0"/>
                </a:effectLst>
                <a:latin typeface="+mn-lt"/>
                <a:ea typeface="Palatino" charset="0"/>
                <a:cs typeface="Palatino" charset="0"/>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28800" y="798830"/>
            <a:ext cx="7874000" cy="3219450"/>
          </a:xfrm>
          <a:prstGeom prst="rect">
            <a:avLst/>
          </a:prstGeom>
          <a:noFill/>
          <a:ln>
            <a:noFill/>
          </a:ln>
        </p:spPr>
        <p:txBody>
          <a:bodyPr lIns="0" tIns="0" rIns="0" bIns="0"/>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ts val="1200"/>
              </a:spcBef>
            </a:pPr>
            <a:r>
              <a:rPr lang="en-US" altLang="ja-JP" sz="2800" dirty="0">
                <a:effectLst>
                  <a:outerShdw blurRad="38100" dist="38100" dir="2700000" algn="tl">
                    <a:srgbClr val="C0C0C0"/>
                  </a:outerShdw>
                </a:effectLst>
                <a:latin typeface="Calibri" pitchFamily="34" charset="0"/>
              </a:rPr>
              <a:t>You trim costs</a:t>
            </a:r>
            <a:r>
              <a:rPr lang="ja-JP" altLang="en-US" sz="2800" dirty="0">
                <a:effectLst>
                  <a:outerShdw blurRad="38100" dist="38100" dir="2700000" algn="tl">
                    <a:srgbClr val="C0C0C0"/>
                  </a:outerShdw>
                </a:effectLst>
                <a:latin typeface="Calibri" pitchFamily="34" charset="0"/>
              </a:rPr>
              <a:t>　　</a:t>
            </a:r>
            <a:r>
              <a:rPr lang="ja-JP" altLang="en-US" sz="4000" dirty="0">
                <a:effectLst>
                  <a:outerShdw blurRad="38100" dist="38100" dir="2700000" algn="tl">
                    <a:srgbClr val="C0C0C0"/>
                  </a:outerShdw>
                </a:effectLst>
                <a:latin typeface="Calibri" pitchFamily="34" charset="0"/>
              </a:rPr>
              <a:t>　　　　　　　　　　　　　　　</a:t>
            </a:r>
            <a:r>
              <a:rPr lang="ja-JP" altLang="en-US" sz="3600" dirty="0">
                <a:effectLst>
                  <a:outerShdw blurRad="38100" dist="38100" dir="2700000" algn="tl">
                    <a:srgbClr val="C0C0C0"/>
                  </a:outerShdw>
                </a:effectLst>
                <a:latin typeface="Calibri" pitchFamily="34" charset="0"/>
              </a:rPr>
              <a:t>経費の削減</a:t>
            </a:r>
            <a:endParaRPr lang="en-US" altLang="ja-JP" sz="3600" dirty="0">
              <a:effectLst>
                <a:outerShdw blurRad="38100" dist="38100" dir="2700000" algn="tl">
                  <a:srgbClr val="C0C0C0"/>
                </a:outerShdw>
              </a:effectLst>
              <a:latin typeface="Calibri" pitchFamily="34" charset="0"/>
            </a:endParaRPr>
          </a:p>
          <a:p>
            <a:pPr eaLnBrk="1" hangingPunct="1">
              <a:spcBef>
                <a:spcPts val="1200"/>
              </a:spcBef>
            </a:pPr>
            <a:r>
              <a:rPr lang="en-US" altLang="ja-JP" sz="2800" dirty="0">
                <a:effectLst>
                  <a:outerShdw blurRad="38100" dist="38100" dir="2700000" algn="tl">
                    <a:srgbClr val="C0C0C0"/>
                  </a:outerShdw>
                </a:effectLst>
                <a:latin typeface="Calibri" pitchFamily="34" charset="0"/>
              </a:rPr>
              <a:t>You reengineer your processes</a:t>
            </a:r>
            <a:r>
              <a:rPr lang="ja-JP" altLang="en-US" sz="4000" dirty="0">
                <a:effectLst>
                  <a:outerShdw blurRad="38100" dist="38100" dir="2700000" algn="tl">
                    <a:srgbClr val="C0C0C0"/>
                  </a:outerShdw>
                </a:effectLst>
                <a:latin typeface="Calibri" pitchFamily="34" charset="0"/>
              </a:rPr>
              <a:t>　　　　　　　　　　</a:t>
            </a:r>
            <a:r>
              <a:rPr lang="ja-JP" altLang="en-US" sz="3600" dirty="0">
                <a:effectLst>
                  <a:outerShdw blurRad="38100" dist="38100" dir="2700000" algn="tl">
                    <a:srgbClr val="C0C0C0"/>
                  </a:outerShdw>
                </a:effectLst>
                <a:latin typeface="Calibri" pitchFamily="34" charset="0"/>
              </a:rPr>
              <a:t>プロセスの再構築</a:t>
            </a:r>
            <a:endParaRPr lang="en-US" altLang="ja-JP" sz="3600" dirty="0">
              <a:effectLst>
                <a:outerShdw blurRad="38100" dist="38100" dir="2700000" algn="tl">
                  <a:srgbClr val="C0C0C0"/>
                </a:outerShdw>
              </a:effectLst>
              <a:latin typeface="Calibri" pitchFamily="34" charset="0"/>
            </a:endParaRPr>
          </a:p>
          <a:p>
            <a:pPr eaLnBrk="1" hangingPunct="1">
              <a:spcBef>
                <a:spcPts val="1200"/>
              </a:spcBef>
            </a:pPr>
            <a:r>
              <a:rPr lang="en-US" altLang="ja-JP" sz="2800" dirty="0">
                <a:effectLst>
                  <a:outerShdw blurRad="38100" dist="38100" dir="2700000" algn="tl">
                    <a:srgbClr val="C0C0C0"/>
                  </a:outerShdw>
                </a:effectLst>
                <a:latin typeface="Calibri" pitchFamily="34" charset="0"/>
              </a:rPr>
              <a:t>In some cases you even reduce your workforce …</a:t>
            </a:r>
            <a:r>
              <a:rPr lang="ja-JP" altLang="en-US" sz="2800" dirty="0">
                <a:effectLst>
                  <a:outerShdw blurRad="38100" dist="38100" dir="2700000" algn="tl">
                    <a:srgbClr val="C0C0C0"/>
                  </a:outerShdw>
                </a:effectLst>
                <a:latin typeface="Calibri" pitchFamily="34" charset="0"/>
              </a:rPr>
              <a:t>　　</a:t>
            </a:r>
            <a:r>
              <a:rPr lang="ja-JP" altLang="en-US" sz="3600" dirty="0">
                <a:effectLst>
                  <a:outerShdw blurRad="38100" dist="38100" dir="2700000" algn="tl">
                    <a:srgbClr val="C0C0C0"/>
                  </a:outerShdw>
                </a:effectLst>
                <a:latin typeface="Calibri" pitchFamily="34" charset="0"/>
              </a:rPr>
              <a:t>場合によっては、労働力削減</a:t>
            </a:r>
            <a:r>
              <a:rPr lang="en-US" altLang="ja-JP" sz="3600" dirty="0">
                <a:effectLst>
                  <a:outerShdw blurRad="38100" dist="38100" dir="2700000" algn="tl">
                    <a:srgbClr val="C0C0C0"/>
                  </a:outerShdw>
                </a:effectLst>
                <a:latin typeface="Calibri" pitchFamily="34" charset="0"/>
              </a:rPr>
              <a:t>…</a:t>
            </a:r>
          </a:p>
        </p:txBody>
      </p:sp>
      <p:sp>
        <p:nvSpPr>
          <p:cNvPr id="7" name="Rectangle 6"/>
          <p:cNvSpPr/>
          <p:nvPr/>
        </p:nvSpPr>
        <p:spPr>
          <a:xfrm>
            <a:off x="-193040" y="4694555"/>
            <a:ext cx="8886825" cy="1108075"/>
          </a:xfrm>
          <a:prstGeom prst="rect">
            <a:avLst/>
          </a:prstGeom>
          <a:noFill/>
          <a:ln>
            <a:noFill/>
          </a:ln>
        </p:spPr>
        <p:txBody>
          <a:bodyPr lIns="0" tIns="0" rIns="0" bIns="0"/>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spcBef>
                <a:spcPts val="1200"/>
              </a:spcBef>
            </a:pPr>
            <a:r>
              <a:rPr lang="en-US" altLang="ja-JP" sz="2400" dirty="0">
                <a:solidFill>
                  <a:srgbClr val="C00000"/>
                </a:solidFill>
                <a:effectLst>
                  <a:outerShdw blurRad="38100" dist="38100" dir="2700000" algn="tl">
                    <a:srgbClr val="C0C0C0"/>
                  </a:outerShdw>
                </a:effectLst>
                <a:latin typeface="Calibri" pitchFamily="34" charset="0"/>
              </a:rPr>
              <a:t>Ultimately you’re left with the team that either will, or won’t, </a:t>
            </a:r>
            <a:r>
              <a:rPr lang="ja-JP" altLang="en-US" sz="2400" dirty="0">
                <a:solidFill>
                  <a:srgbClr val="C00000"/>
                </a:solidFill>
                <a:effectLst>
                  <a:outerShdw blurRad="38100" dist="38100" dir="2700000" algn="tl">
                    <a:srgbClr val="C0C0C0"/>
                  </a:outerShdw>
                </a:effectLst>
                <a:latin typeface="Calibri" pitchFamily="34" charset="0"/>
              </a:rPr>
              <a:t>　　　</a:t>
            </a:r>
            <a:r>
              <a:rPr lang="en-US" altLang="ja-JP" sz="2400" dirty="0">
                <a:solidFill>
                  <a:srgbClr val="C00000"/>
                </a:solidFill>
                <a:effectLst>
                  <a:outerShdw blurRad="38100" dist="38100" dir="2700000" algn="tl">
                    <a:srgbClr val="C0C0C0"/>
                  </a:outerShdw>
                </a:effectLst>
                <a:latin typeface="Calibri" pitchFamily="34" charset="0"/>
              </a:rPr>
              <a:t>deliver the results you desire</a:t>
            </a:r>
            <a:br>
              <a:rPr lang="en-US" altLang="ja-JP" sz="3600" dirty="0">
                <a:solidFill>
                  <a:srgbClr val="C00000"/>
                </a:solidFill>
                <a:effectLst>
                  <a:outerShdw blurRad="38100" dist="38100" dir="2700000" algn="tl">
                    <a:srgbClr val="C0C0C0"/>
                  </a:outerShdw>
                </a:effectLst>
                <a:latin typeface="Calibri" pitchFamily="34" charset="0"/>
              </a:rPr>
            </a:br>
            <a:r>
              <a:rPr lang="ja-JP" altLang="en-US" sz="3200" dirty="0">
                <a:solidFill>
                  <a:srgbClr val="C00000"/>
                </a:solidFill>
                <a:effectLst>
                  <a:outerShdw blurRad="38100" dist="38100" dir="2700000" algn="tl">
                    <a:srgbClr val="C0C0C0"/>
                  </a:outerShdw>
                </a:effectLst>
                <a:latin typeface="Calibri" pitchFamily="34" charset="0"/>
              </a:rPr>
              <a:t>望む成果を上げられようが上げられまいが、　　　チームの責任はあなたの責任です</a:t>
            </a:r>
            <a:endParaRPr lang="es-ES" altLang="ja-JP" sz="3200" dirty="0">
              <a:solidFill>
                <a:srgbClr val="C00000"/>
              </a:solidFill>
              <a:effectLst>
                <a:outerShdw blurRad="38100" dist="38100" dir="2700000" algn="tl">
                  <a:srgbClr val="C0C0C0"/>
                </a:outerShdw>
              </a:effectLst>
              <a:latin typeface="Calibri"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4449" y="710092"/>
            <a:ext cx="7221538" cy="728662"/>
          </a:xfrm>
        </p:spPr>
        <p:txBody>
          <a:bodyPr rtlCol="0">
            <a:noAutofit/>
          </a:bodyPr>
          <a:lstStyle/>
          <a:p>
            <a:pPr eaLnBrk="1" fontAlgn="auto" hangingPunct="1">
              <a:spcAft>
                <a:spcPts val="0"/>
              </a:spcAft>
              <a:defRPr/>
            </a:pPr>
            <a:r>
              <a:rPr lang="es-ES" b="0" dirty="0">
                <a:effectLst>
                  <a:outerShdw blurRad="38100" dist="38100" dir="2700000" algn="tl">
                    <a:srgbClr val="000000">
                      <a:alpha val="43137"/>
                    </a:srgbClr>
                  </a:outerShdw>
                </a:effectLst>
              </a:rPr>
              <a:t>A Critical Reality</a:t>
            </a:r>
            <a:br>
              <a:rPr lang="es-ES" sz="4000" b="0" dirty="0">
                <a:effectLst>
                  <a:outerShdw blurRad="38100" dist="38100" dir="2700000" algn="tl">
                    <a:srgbClr val="000000">
                      <a:alpha val="43137"/>
                    </a:srgbClr>
                  </a:outerShdw>
                </a:effectLst>
              </a:rPr>
            </a:br>
            <a:r>
              <a:rPr lang="ja-JP" altLang="en-US" sz="3200" b="0" dirty="0">
                <a:effectLst>
                  <a:outerShdw blurRad="38100" dist="38100" dir="2700000" algn="tl">
                    <a:srgbClr val="000000">
                      <a:alpha val="43137"/>
                    </a:srgbClr>
                  </a:outerShdw>
                </a:effectLst>
              </a:rPr>
              <a:t>重要な現実</a:t>
            </a:r>
            <a:endParaRPr lang="es-ES" sz="3200" b="0" dirty="0">
              <a:effectLst>
                <a:outerShdw blurRad="38100" dist="38100" dir="2700000" algn="tl">
                  <a:srgbClr val="000000">
                    <a:alpha val="43137"/>
                  </a:srgbClr>
                </a:outerShdw>
              </a:effectLst>
            </a:endParaRPr>
          </a:p>
        </p:txBody>
      </p:sp>
      <p:sp>
        <p:nvSpPr>
          <p:cNvPr id="4" name="Rectangle 3"/>
          <p:cNvSpPr/>
          <p:nvPr/>
        </p:nvSpPr>
        <p:spPr>
          <a:xfrm>
            <a:off x="904240" y="1820503"/>
            <a:ext cx="7965440" cy="3219451"/>
          </a:xfrm>
          <a:prstGeom prst="rect">
            <a:avLst/>
          </a:prstGeom>
          <a:noFill/>
          <a:ln>
            <a:noFill/>
          </a:ln>
        </p:spPr>
        <p:txBody>
          <a:bodyPr lIns="0" tIns="0" rIns="0" bIns="0"/>
          <a:lstStyle/>
          <a:p>
            <a:pPr algn="ctr" fontAlgn="auto">
              <a:spcBef>
                <a:spcPts val="3400"/>
              </a:spcBef>
              <a:spcAft>
                <a:spcPts val="0"/>
              </a:spcAft>
              <a:defRPr/>
            </a:pPr>
            <a:r>
              <a:rPr lang="en-US" sz="2400" dirty="0">
                <a:effectLst>
                  <a:outerShdw blurRad="38100" dist="38100" dir="2700000" algn="tl">
                    <a:srgbClr val="000000">
                      <a:alpha val="43137"/>
                    </a:srgbClr>
                  </a:outerShdw>
                </a:effectLst>
                <a:latin typeface="+mj-lt"/>
                <a:ea typeface="+mj-ea"/>
                <a:cs typeface="+mj-cs"/>
              </a:rPr>
              <a:t>The magnitude of this team’s contribution to your success will be directly proportional to how </a:t>
            </a:r>
            <a:r>
              <a:rPr lang="en-US" sz="2400" dirty="0">
                <a:solidFill>
                  <a:srgbClr val="C00000"/>
                </a:solidFill>
                <a:effectLst>
                  <a:outerShdw blurRad="38100" dist="38100" dir="2700000" algn="tl">
                    <a:srgbClr val="000000">
                      <a:alpha val="43137"/>
                    </a:srgbClr>
                  </a:outerShdw>
                </a:effectLst>
                <a:latin typeface="+mj-lt"/>
                <a:ea typeface="+mj-ea"/>
                <a:cs typeface="+mj-cs"/>
              </a:rPr>
              <a:t>engaged</a:t>
            </a:r>
            <a:r>
              <a:rPr lang="en-US" sz="2400" dirty="0">
                <a:effectLst>
                  <a:outerShdw blurRad="38100" dist="38100" dir="2700000" algn="tl">
                    <a:srgbClr val="000000">
                      <a:alpha val="43137"/>
                    </a:srgbClr>
                  </a:outerShdw>
                </a:effectLst>
                <a:latin typeface="+mj-lt"/>
                <a:ea typeface="+mj-ea"/>
                <a:cs typeface="+mj-cs"/>
              </a:rPr>
              <a:t> they are with the organization and their jobs.</a:t>
            </a:r>
          </a:p>
          <a:p>
            <a:pPr algn="ctr" fontAlgn="auto">
              <a:spcBef>
                <a:spcPts val="3400"/>
              </a:spcBef>
              <a:spcAft>
                <a:spcPts val="0"/>
              </a:spcAft>
              <a:defRPr/>
            </a:pPr>
            <a:r>
              <a:rPr lang="ja-JP" altLang="en-US" sz="2400" dirty="0">
                <a:effectLst>
                  <a:outerShdw blurRad="38100" dist="38100" dir="2700000" algn="tl">
                    <a:srgbClr val="000000">
                      <a:alpha val="43137"/>
                    </a:srgbClr>
                  </a:outerShdw>
                </a:effectLst>
                <a:latin typeface="+mj-lt"/>
                <a:ea typeface="+mj-ea"/>
                <a:cs typeface="+mj-cs"/>
              </a:rPr>
              <a:t>　　　　　　　　　　　　　　　　　　　　　　　　　　　　　　　　</a:t>
            </a:r>
            <a:r>
              <a:rPr lang="ja-JP" altLang="en-US" sz="800" dirty="0">
                <a:effectLst>
                  <a:outerShdw blurRad="38100" dist="38100" dir="2700000" algn="tl">
                    <a:srgbClr val="000000">
                      <a:alpha val="43137"/>
                    </a:srgbClr>
                  </a:outerShdw>
                </a:effectLst>
                <a:latin typeface="+mj-lt"/>
                <a:ea typeface="+mj-ea"/>
                <a:cs typeface="+mj-cs"/>
              </a:rPr>
              <a:t>　　</a:t>
            </a:r>
            <a:r>
              <a:rPr lang="ja-JP" altLang="en-US" sz="2400" dirty="0">
                <a:effectLst>
                  <a:outerShdw blurRad="38100" dist="38100" dir="2700000" algn="tl">
                    <a:srgbClr val="000000">
                      <a:alpha val="43137"/>
                    </a:srgbClr>
                  </a:outerShdw>
                </a:effectLst>
                <a:latin typeface="+mj-lt"/>
                <a:ea typeface="+mj-ea"/>
                <a:cs typeface="+mj-cs"/>
              </a:rPr>
              <a:t>　　　　　　　　　　　　　　</a:t>
            </a:r>
            <a:br>
              <a:rPr lang="en-US" sz="2400" dirty="0">
                <a:effectLst>
                  <a:outerShdw blurRad="38100" dist="38100" dir="2700000" algn="tl">
                    <a:srgbClr val="000000">
                      <a:alpha val="43137"/>
                    </a:srgbClr>
                  </a:outerShdw>
                </a:effectLst>
                <a:latin typeface="+mj-lt"/>
                <a:ea typeface="+mj-ea"/>
                <a:cs typeface="+mj-cs"/>
              </a:rPr>
            </a:br>
            <a:r>
              <a:rPr lang="ja-JP" altLang="en-US" sz="3600" dirty="0">
                <a:effectLst>
                  <a:outerShdw blurRad="38100" dist="38100" dir="2700000" algn="tl">
                    <a:srgbClr val="000000">
                      <a:alpha val="43137"/>
                    </a:srgbClr>
                  </a:outerShdw>
                </a:effectLst>
                <a:latin typeface="+mj-lt"/>
                <a:ea typeface="+mj-ea"/>
                <a:cs typeface="+mj-cs"/>
              </a:rPr>
              <a:t>あなたの成功に対する「チームの寄与」は、組織と職務に対するメンバーの　　　　　「</a:t>
            </a:r>
            <a:r>
              <a:rPr lang="ja-JP" altLang="en-US" sz="3600" dirty="0">
                <a:solidFill>
                  <a:srgbClr val="C00000"/>
                </a:solidFill>
                <a:effectLst>
                  <a:outerShdw blurRad="38100" dist="38100" dir="2700000" algn="tl">
                    <a:srgbClr val="000000">
                      <a:alpha val="43137"/>
                    </a:srgbClr>
                  </a:outerShdw>
                </a:effectLst>
                <a:latin typeface="+mj-lt"/>
                <a:ea typeface="+mj-ea"/>
                <a:cs typeface="+mj-cs"/>
              </a:rPr>
              <a:t>エンゲージメント</a:t>
            </a:r>
            <a:r>
              <a:rPr lang="ja-JP" altLang="en-US" sz="3600" dirty="0">
                <a:effectLst>
                  <a:outerShdw blurRad="38100" dist="38100" dir="2700000" algn="tl">
                    <a:srgbClr val="000000">
                      <a:alpha val="43137"/>
                    </a:srgbClr>
                  </a:outerShdw>
                </a:effectLst>
                <a:latin typeface="+mj-lt"/>
                <a:ea typeface="+mj-ea"/>
                <a:cs typeface="+mj-cs"/>
              </a:rPr>
              <a:t>」に比例する</a:t>
            </a:r>
            <a:b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reflection blurRad="6350" stA="20000" endPos="45500" dir="5400000" sy="-100000" algn="bl" rotWithShape="0"/>
                </a:effectLst>
                <a:latin typeface="+mn-lt"/>
                <a:ea typeface="Palatino" charset="0"/>
                <a:cs typeface="Palatino" charset="0"/>
              </a:rPr>
            </a:br>
            <a:endParaRPr lang="es-E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reflection blurRad="6350" stA="20000" endPos="45500" dir="5400000" sy="-100000" algn="bl" rotWithShape="0"/>
              </a:effectLst>
              <a:latin typeface="+mn-lt"/>
              <a:ea typeface="Palatino" charset="0"/>
              <a:cs typeface="Palatino"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34390" y="2449195"/>
            <a:ext cx="7867650" cy="1862138"/>
          </a:xfrm>
          <a:prstGeom prst="rect">
            <a:avLst/>
          </a:prstGeom>
          <a:noFill/>
          <a:ln>
            <a:noFill/>
          </a:ln>
        </p:spPr>
        <p:txBody>
          <a:bodyPr lIns="0" tIns="0" rIns="0" bIns="0"/>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ts val="3400"/>
              </a:spcBef>
            </a:pPr>
            <a:r>
              <a:rPr lang="en-US" altLang="ja-JP" sz="3600" dirty="0">
                <a:effectLst>
                  <a:outerShdw blurRad="38100" dist="38100" dir="2700000" algn="tl">
                    <a:srgbClr val="C0C0C0"/>
                  </a:outerShdw>
                </a:effectLst>
                <a:latin typeface="Calibri" pitchFamily="34" charset="0"/>
              </a:rPr>
              <a:t>What Drives Engagement</a:t>
            </a:r>
            <a:br>
              <a:rPr lang="en-US" altLang="ja-JP" sz="3600" dirty="0">
                <a:effectLst>
                  <a:outerShdw blurRad="38100" dist="38100" dir="2700000" algn="tl">
                    <a:srgbClr val="C0C0C0"/>
                  </a:outerShdw>
                </a:effectLst>
                <a:latin typeface="Calibri" pitchFamily="34" charset="0"/>
              </a:rPr>
            </a:br>
            <a:r>
              <a:rPr lang="ja-JP" altLang="en-US" sz="4400" dirty="0">
                <a:effectLst>
                  <a:outerShdw blurRad="38100" dist="38100" dir="2700000" algn="tl">
                    <a:srgbClr val="C0C0C0"/>
                  </a:outerShdw>
                </a:effectLst>
                <a:latin typeface="Calibri" pitchFamily="34" charset="0"/>
              </a:rPr>
              <a:t>何が</a:t>
            </a:r>
            <a:r>
              <a:rPr lang="ja-JP" altLang="en-US" sz="5400" dirty="0">
                <a:effectLst>
                  <a:outerShdw blurRad="38100" dist="38100" dir="2700000" algn="tl">
                    <a:srgbClr val="C0C0C0"/>
                  </a:outerShdw>
                </a:effectLst>
                <a:latin typeface="Calibri" pitchFamily="34" charset="0"/>
              </a:rPr>
              <a:t>エンゲージメント</a:t>
            </a:r>
            <a:r>
              <a:rPr lang="ja-JP" altLang="en-US" sz="4400" dirty="0">
                <a:effectLst>
                  <a:outerShdw blurRad="38100" dist="38100" dir="2700000" algn="tl">
                    <a:srgbClr val="C0C0C0"/>
                  </a:outerShdw>
                </a:effectLst>
                <a:latin typeface="Calibri" pitchFamily="34" charset="0"/>
              </a:rPr>
              <a:t>を</a:t>
            </a:r>
            <a:br>
              <a:rPr lang="en-US" altLang="ja-JP" sz="4400" dirty="0">
                <a:effectLst>
                  <a:outerShdw blurRad="38100" dist="38100" dir="2700000" algn="tl">
                    <a:srgbClr val="C0C0C0"/>
                  </a:outerShdw>
                </a:effectLst>
                <a:latin typeface="Calibri" pitchFamily="34" charset="0"/>
              </a:rPr>
            </a:br>
            <a:r>
              <a:rPr lang="ja-JP" altLang="en-US" sz="4400" dirty="0">
                <a:effectLst>
                  <a:outerShdw blurRad="38100" dist="38100" dir="2700000" algn="tl">
                    <a:srgbClr val="C0C0C0"/>
                  </a:outerShdw>
                </a:effectLst>
                <a:latin typeface="Calibri" pitchFamily="34" charset="0"/>
              </a:rPr>
              <a:t>　　　　生み出すか</a:t>
            </a:r>
            <a:endParaRPr lang="es-ES" altLang="ja-JP" sz="4400" dirty="0">
              <a:effectLst>
                <a:outerShdw blurRad="38100" dist="38100" dir="2700000" algn="tl">
                  <a:srgbClr val="C0C0C0"/>
                </a:outerShdw>
              </a:effectLst>
              <a:latin typeface="Calibri" pitchFamily="34" charset="0"/>
            </a:endParaRPr>
          </a:p>
        </p:txBody>
      </p:sp>
      <p:sp>
        <p:nvSpPr>
          <p:cNvPr id="6" name="Rectangle 5"/>
          <p:cNvSpPr/>
          <p:nvPr/>
        </p:nvSpPr>
        <p:spPr>
          <a:xfrm>
            <a:off x="5152306" y="3380264"/>
            <a:ext cx="978038" cy="1569660"/>
          </a:xfrm>
          <a:prstGeom prst="rect">
            <a:avLst/>
          </a:prstGeom>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ja-JP" sz="9600" dirty="0">
                <a:solidFill>
                  <a:srgbClr val="C00000"/>
                </a:solidFill>
                <a:effectLst>
                  <a:outerShdw blurRad="38100" dist="38100" dir="2700000" algn="tl">
                    <a:srgbClr val="C0C0C0"/>
                  </a:outerShdw>
                </a:effectLst>
                <a:latin typeface="Calibri" pitchFamily="34" charset="0"/>
              </a:rPr>
              <a:t>?</a:t>
            </a:r>
            <a:endParaRPr lang="es-ES" altLang="ja-JP" sz="9600" b="1" dirty="0">
              <a:solidFill>
                <a:srgbClr val="C00000"/>
              </a:solidFill>
              <a:effectLst>
                <a:outerShdw blurRad="38100" dist="38100" dir="2700000" algn="tl">
                  <a:srgbClr val="C0C0C0"/>
                </a:outerShdw>
              </a:effectLst>
              <a:latin typeface="Calibri"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3075" y="684213"/>
            <a:ext cx="7221538" cy="728662"/>
          </a:xfrm>
        </p:spPr>
        <p:txBody>
          <a:bodyPr rtlCol="0">
            <a:noAutofit/>
          </a:bodyPr>
          <a:lstStyle/>
          <a:p>
            <a:pPr eaLnBrk="1" fontAlgn="auto" hangingPunct="1">
              <a:spcAft>
                <a:spcPts val="0"/>
              </a:spcAft>
              <a:defRPr/>
            </a:pPr>
            <a:r>
              <a:rPr lang="es-ES" b="0" dirty="0">
                <a:effectLst>
                  <a:outerShdw blurRad="38100" dist="38100" dir="2700000" algn="tl">
                    <a:srgbClr val="000000">
                      <a:alpha val="43137"/>
                    </a:srgbClr>
                  </a:outerShdw>
                </a:effectLst>
              </a:rPr>
              <a:t>Engagement is Driven By</a:t>
            </a:r>
            <a:br>
              <a:rPr lang="es-ES" b="0" dirty="0">
                <a:effectLst>
                  <a:outerShdw blurRad="38100" dist="38100" dir="2700000" algn="tl">
                    <a:srgbClr val="000000">
                      <a:alpha val="43137"/>
                    </a:srgbClr>
                  </a:outerShdw>
                </a:effectLst>
              </a:rPr>
            </a:br>
            <a:r>
              <a:rPr lang="ja-JP" altLang="en-US" sz="3200" b="0" dirty="0">
                <a:effectLst>
                  <a:outerShdw blurRad="38100" dist="38100" dir="2700000" algn="tl">
                    <a:srgbClr val="000000">
                      <a:alpha val="43137"/>
                    </a:srgbClr>
                  </a:outerShdw>
                </a:effectLst>
              </a:rPr>
              <a:t>エンゲージメントを生み出すもの</a:t>
            </a:r>
            <a:endParaRPr lang="es-ES" sz="3200"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367473" y="1669733"/>
            <a:ext cx="8085137" cy="4425950"/>
          </a:xfrm>
        </p:spPr>
        <p:txBody>
          <a:bodyPr rtlCol="0">
            <a:normAutofit/>
          </a:bodyPr>
          <a:lstStyle/>
          <a:p>
            <a:pPr eaLnBrk="1" fontAlgn="auto" hangingPunct="1">
              <a:spcAft>
                <a:spcPts val="0"/>
              </a:spcAft>
              <a:buClr>
                <a:srgbClr val="C00000"/>
              </a:buClr>
              <a:defRPr/>
            </a:pPr>
            <a:r>
              <a:rPr lang="es-ES" sz="4000" dirty="0">
                <a:effectLst>
                  <a:outerShdw blurRad="38100" dist="38100" dir="2700000" algn="tl">
                    <a:srgbClr val="000000">
                      <a:alpha val="43137"/>
                    </a:srgbClr>
                  </a:outerShdw>
                </a:effectLst>
              </a:rPr>
              <a:t>Job Fit</a:t>
            </a:r>
            <a:r>
              <a:rPr lang="ja-JP" altLang="en-US" sz="4000" dirty="0">
                <a:effectLst>
                  <a:outerShdw blurRad="38100" dist="38100" dir="2700000" algn="tl">
                    <a:srgbClr val="000000">
                      <a:alpha val="43137"/>
                    </a:srgbClr>
                  </a:outerShdw>
                </a:effectLst>
              </a:rPr>
              <a:t>　　　　　　　　　　　　　　　　　　　ジョブフィット</a:t>
            </a:r>
            <a:endParaRPr lang="es-ES" sz="4000" dirty="0">
              <a:effectLst>
                <a:outerShdw blurRad="38100" dist="38100" dir="2700000" algn="tl">
                  <a:srgbClr val="000000">
                    <a:alpha val="43137"/>
                  </a:srgbClr>
                </a:outerShdw>
              </a:effectLst>
            </a:endParaRPr>
          </a:p>
          <a:p>
            <a:pPr eaLnBrk="1" fontAlgn="auto" hangingPunct="1">
              <a:spcAft>
                <a:spcPts val="0"/>
              </a:spcAft>
              <a:buClr>
                <a:srgbClr val="C00000"/>
              </a:buClr>
              <a:defRPr/>
            </a:pPr>
            <a:r>
              <a:rPr lang="es-ES" sz="4000" dirty="0">
                <a:effectLst>
                  <a:outerShdw blurRad="38100" dist="38100" dir="2700000" algn="tl">
                    <a:srgbClr val="000000">
                      <a:alpha val="43137"/>
                    </a:srgbClr>
                  </a:outerShdw>
                </a:effectLst>
              </a:rPr>
              <a:t>Leadership </a:t>
            </a:r>
            <a:r>
              <a:rPr lang="ja-JP" altLang="en-US" sz="4000" dirty="0">
                <a:effectLst>
                  <a:outerShdw blurRad="38100" dist="38100" dir="2700000" algn="tl">
                    <a:srgbClr val="000000">
                      <a:alpha val="43137"/>
                    </a:srgbClr>
                  </a:outerShdw>
                </a:effectLst>
              </a:rPr>
              <a:t>　　　　　　　　　　　　　　リーダーシップ　　　　　　　　　　　　　　　　　　　　　</a:t>
            </a:r>
            <a:r>
              <a:rPr lang="es-ES" altLang="ja-JP" sz="4000" dirty="0">
                <a:effectLst>
                  <a:outerShdw blurRad="38100" dist="38100" dir="2700000" algn="tl">
                    <a:srgbClr val="000000">
                      <a:alpha val="43137"/>
                    </a:srgbClr>
                  </a:outerShdw>
                </a:effectLst>
              </a:rPr>
              <a:t> </a:t>
            </a:r>
            <a:r>
              <a:rPr lang="es-ES" altLang="ja-JP" sz="3200" dirty="0">
                <a:effectLst>
                  <a:outerShdw blurRad="38100" dist="38100" dir="2700000" algn="tl">
                    <a:srgbClr val="000000">
                      <a:alpha val="43137"/>
                    </a:srgbClr>
                  </a:outerShdw>
                </a:effectLst>
              </a:rPr>
              <a:t>– too often forgotten!</a:t>
            </a:r>
            <a:r>
              <a:rPr lang="ja-JP" altLang="en-US" sz="3200" dirty="0">
                <a:effectLst>
                  <a:outerShdw blurRad="38100" dist="38100" dir="2700000" algn="tl">
                    <a:srgbClr val="000000">
                      <a:alpha val="43137"/>
                    </a:srgbClr>
                  </a:outerShdw>
                </a:effectLst>
              </a:rPr>
              <a:t>　　　　　　　　　　　　　　　　</a:t>
            </a:r>
            <a:r>
              <a:rPr lang="en-US" altLang="ja-JP" sz="3200" dirty="0">
                <a:effectLst>
                  <a:outerShdw blurRad="38100" dist="38100" dir="2700000" algn="tl">
                    <a:srgbClr val="000000">
                      <a:alpha val="43137"/>
                    </a:srgbClr>
                  </a:outerShdw>
                </a:effectLst>
              </a:rPr>
              <a:t>–</a:t>
            </a:r>
            <a:r>
              <a:rPr lang="ja-JP" altLang="en-US" sz="3200" dirty="0">
                <a:effectLst>
                  <a:outerShdw blurRad="38100" dist="38100" dir="2700000" algn="tl">
                    <a:srgbClr val="000000">
                      <a:alpha val="43137"/>
                    </a:srgbClr>
                  </a:outerShdw>
                </a:effectLst>
              </a:rPr>
              <a:t>　忘れがち！　　　　</a:t>
            </a:r>
            <a:endParaRPr lang="es-ES" sz="3200" dirty="0">
              <a:effectLst>
                <a:outerShdw blurRad="38100" dist="38100" dir="2700000" algn="tl">
                  <a:srgbClr val="000000">
                    <a:alpha val="43137"/>
                  </a:srgbClr>
                </a:outerShdw>
              </a:effectLs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1.5|1.9|50.9|19.6|37.1"/>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BA42336783F56D41ADBFF25E04B830F8" ma:contentTypeVersion="18" ma:contentTypeDescription="新しいドキュメントを作成します。" ma:contentTypeScope="" ma:versionID="3297854d51de735aa12d003c0ee11ba3">
  <xsd:schema xmlns:xsd="http://www.w3.org/2001/XMLSchema" xmlns:xs="http://www.w3.org/2001/XMLSchema" xmlns:p="http://schemas.microsoft.com/office/2006/metadata/properties" xmlns:ns2="ecd2a911-04af-4728-8a4a-48cdad16d67e" xmlns:ns3="0cec52fe-58ff-46f5-99cb-620ef23623c4" targetNamespace="http://schemas.microsoft.com/office/2006/metadata/properties" ma:root="true" ma:fieldsID="d65dece6cebea69de3a7ccbd6d4c1770" ns2:_="" ns3:_="">
    <xsd:import namespace="ecd2a911-04af-4728-8a4a-48cdad16d67e"/>
    <xsd:import namespace="0cec52fe-58ff-46f5-99cb-620ef23623c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_x5951__x7d04__x66f8__x756a__x53f7_"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d2a911-04af-4728-8a4a-48cdad16d6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x5951__x7d04__x66f8__x756a__x53f7_" ma:index="21" nillable="true" ma:displayName="Vimeo URL" ma:description="PWなし　限定公開のURLです。" ma:format="Dropdown" ma:internalName="_x5951__x7d04__x66f8__x756a__x53f7_">
      <xsd:simpleType>
        <xsd:restriction base="dms:Text">
          <xsd:maxLength value="255"/>
        </xsd:restriction>
      </xsd:simpleType>
    </xsd:element>
    <xsd:element name="lcf76f155ced4ddcb4097134ff3c332f" ma:index="23" nillable="true" ma:taxonomy="true" ma:internalName="lcf76f155ced4ddcb4097134ff3c332f" ma:taxonomyFieldName="MediaServiceImageTags" ma:displayName="画像タグ" ma:readOnly="false" ma:fieldId="{5cf76f15-5ced-4ddc-b409-7134ff3c332f}" ma:taxonomyMulti="true" ma:sspId="e44628f4-24c6-4305-8e41-3b91c20c1f3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ec52fe-58ff-46f5-99cb-620ef23623c4" elementFormDefault="qualified">
    <xsd:import namespace="http://schemas.microsoft.com/office/2006/documentManagement/types"/>
    <xsd:import namespace="http://schemas.microsoft.com/office/infopath/2007/PartnerControls"/>
    <xsd:element name="SharedWithUsers" ma:index="17"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共有相手の詳細情報" ma:internalName="SharedWithDetails" ma:readOnly="true">
      <xsd:simpleType>
        <xsd:restriction base="dms:Note">
          <xsd:maxLength value="255"/>
        </xsd:restriction>
      </xsd:simpleType>
    </xsd:element>
    <xsd:element name="TaxCatchAll" ma:index="24" nillable="true" ma:displayName="Taxonomy Catch All Column" ma:hidden="true" ma:list="{6d4e38b3-ff04-49ed-8246-121a149f1efc}" ma:internalName="TaxCatchAll" ma:showField="CatchAllData" ma:web="0cec52fe-58ff-46f5-99cb-620ef23623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cd2a911-04af-4728-8a4a-48cdad16d67e">
      <Terms xmlns="http://schemas.microsoft.com/office/infopath/2007/PartnerControls"/>
    </lcf76f155ced4ddcb4097134ff3c332f>
    <_x5951__x7d04__x66f8__x756a__x53f7_ xmlns="ecd2a911-04af-4728-8a4a-48cdad16d67e" xsi:nil="true"/>
    <TaxCatchAll xmlns="0cec52fe-58ff-46f5-99cb-620ef23623c4" xsi:nil="true"/>
  </documentManagement>
</p:properties>
</file>

<file path=customXml/itemProps1.xml><?xml version="1.0" encoding="utf-8"?>
<ds:datastoreItem xmlns:ds="http://schemas.openxmlformats.org/officeDocument/2006/customXml" ds:itemID="{B519C0B9-B5E3-4C1C-B95A-974724495FF0}"/>
</file>

<file path=customXml/itemProps2.xml><?xml version="1.0" encoding="utf-8"?>
<ds:datastoreItem xmlns:ds="http://schemas.openxmlformats.org/officeDocument/2006/customXml" ds:itemID="{81F9E277-5A85-4CBD-A67A-B1CE6110D344}"/>
</file>

<file path=customXml/itemProps3.xml><?xml version="1.0" encoding="utf-8"?>
<ds:datastoreItem xmlns:ds="http://schemas.openxmlformats.org/officeDocument/2006/customXml" ds:itemID="{C77482EB-C154-4389-B0BB-C3AAC83E2CB1}"/>
</file>

<file path=docProps/app.xml><?xml version="1.0" encoding="utf-8"?>
<Properties xmlns="http://schemas.openxmlformats.org/officeDocument/2006/extended-properties" xmlns:vt="http://schemas.openxmlformats.org/officeDocument/2006/docPropsVTypes">
  <TotalTime>0</TotalTime>
  <Words>8842</Words>
  <Application>Microsoft Office PowerPoint</Application>
  <PresentationFormat>画面に合わせる (4:3)</PresentationFormat>
  <Paragraphs>577</Paragraphs>
  <Slides>42</Slides>
  <Notes>42</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42</vt:i4>
      </vt:variant>
    </vt:vector>
  </HeadingPairs>
  <TitlesOfParts>
    <vt:vector size="49" baseType="lpstr">
      <vt:lpstr>Meiryo UI</vt:lpstr>
      <vt:lpstr>Trajan Pro</vt:lpstr>
      <vt:lpstr>Arial</vt:lpstr>
      <vt:lpstr>Calibri</vt:lpstr>
      <vt:lpstr>Times</vt:lpstr>
      <vt:lpstr>Times New Roman</vt:lpstr>
      <vt:lpstr>Tema de Office</vt:lpstr>
      <vt:lpstr>Leadership Charisma</vt:lpstr>
      <vt:lpstr>PowerPoint プレゼンテーション</vt:lpstr>
      <vt:lpstr> Global Reach  – 120Counturies,33Languages </vt:lpstr>
      <vt:lpstr>Employee Assessment Specialists</vt:lpstr>
      <vt:lpstr>PowerPoint プレゼンテーション</vt:lpstr>
      <vt:lpstr>PowerPoint プレゼンテーション</vt:lpstr>
      <vt:lpstr>A Critical Reality 重要な現実</vt:lpstr>
      <vt:lpstr>PowerPoint プレゼンテーション</vt:lpstr>
      <vt:lpstr>Engagement is Driven By エンゲージメントを生み出すもの</vt:lpstr>
      <vt:lpstr>The Overlooked Role of　 The Leader in Engagement  　　　　　　　　　　　　　　　　　　　　　　エンゲージメントにおけるリーダーの見過ごされやすい役割　　　　</vt:lpstr>
      <vt:lpstr>PowerPoint プレゼンテーション</vt:lpstr>
      <vt:lpstr>PowerPoint プレゼンテーション</vt:lpstr>
      <vt:lpstr>Leadership Charisma</vt:lpstr>
      <vt:lpstr>The Research: What We Did 我々が行ったリサーチ</vt:lpstr>
      <vt:lpstr>The Research: What We Found リサーチにより発見したこと</vt:lpstr>
      <vt:lpstr>PowerPoint プレゼンテーション</vt:lpstr>
      <vt:lpstr>Leadership Charisma:  2つの原則</vt:lpstr>
      <vt:lpstr>WIIFM What’s in it for me?</vt:lpstr>
      <vt:lpstr>The ‘Charismatic Equation’ カリスマ方程式</vt:lpstr>
      <vt:lpstr>ANYONE can Learn to be a Charismatic Leader 誰でもカリスマ的リーダーになれる：5つの重要行動</vt:lpstr>
      <vt:lpstr>1.  Be a Beacon of Positivity 「ポジティビティ」の案内役  </vt:lpstr>
      <vt:lpstr>PowerPoint プレゼンテーション</vt:lpstr>
      <vt:lpstr>PowerPoint プレゼンテーション</vt:lpstr>
      <vt:lpstr>2. Communicate Effectively 効果的にコミュニケーションを図る</vt:lpstr>
      <vt:lpstr> 1-on-1 Communications　　　　　　　　　　　　1対1のコミュニケーション</vt:lpstr>
      <vt:lpstr>3. Tailor Your Vision 自分のビジョンを語れる</vt:lpstr>
      <vt:lpstr>…the best way to keep your stars (engaged) 　　　　is to know them better 優秀な社員を定着させるには、社員自身よりも社員のことをよく知ることです。   - and then use that information to customize the career of their dreams その上で、その社員の理想とする　　　キャリアをカスタマイズするために、　　　　　　　得た情報を用いるのです。</vt:lpstr>
      <vt:lpstr>        Tailor Your Vision</vt:lpstr>
      <vt:lpstr>4.  Energy  &amp; Enthusiasm　 エネルギッシュかつ情熱的に</vt:lpstr>
      <vt:lpstr>PowerPoint プレゼンテーション</vt:lpstr>
      <vt:lpstr>5. Recognize the  Greatness in Others 周りの人の　　　　　　　　　「偉大さ」を認める</vt:lpstr>
      <vt:lpstr>Recognition is Chemical 承認の化学反応</vt:lpstr>
      <vt:lpstr>PowerPoint プレゼンテーション</vt:lpstr>
      <vt:lpstr>PowerPoint プレゼンテーション</vt:lpstr>
      <vt:lpstr>PowerPoint プレゼンテーション</vt:lpstr>
      <vt:lpstr>PowerPoint プレゼンテーション</vt:lpstr>
      <vt:lpstr>Where are you now? あなたの現在置は？</vt:lpstr>
      <vt:lpstr>Where are you now? あなたの現在置は？</vt:lpstr>
      <vt:lpstr>PowerPoint プレゼンテーション</vt:lpstr>
      <vt:lpstr>PowerPoint プレゼンテーション</vt:lpstr>
      <vt:lpstr>PowerPoint プレゼンテーション</vt:lpstr>
      <vt:lpstr>Leadership Charisma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2014-09-26T04:17:53Z</dcterms:created>
  <dcterms:modified xsi:type="dcterms:W3CDTF">2023-08-06T02:10:30Z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0x010100BA42336783F56D41ADBFF25E04B830F8</vt:lpwstr>
  </property>
</Properties>
</file>