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4"/>
  </p:sldMasterIdLst>
  <p:notesMasterIdLst>
    <p:notesMasterId r:id="rId32"/>
  </p:notesMasterIdLst>
  <p:sldIdLst>
    <p:sldId id="277" r:id="rId5"/>
    <p:sldId id="278" r:id="rId6"/>
    <p:sldId id="280" r:id="rId7"/>
    <p:sldId id="279" r:id="rId8"/>
    <p:sldId id="282" r:id="rId9"/>
    <p:sldId id="310" r:id="rId10"/>
    <p:sldId id="284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11" r:id="rId25"/>
    <p:sldId id="305" r:id="rId26"/>
    <p:sldId id="306" r:id="rId27"/>
    <p:sldId id="307" r:id="rId28"/>
    <p:sldId id="308" r:id="rId29"/>
    <p:sldId id="309" r:id="rId30"/>
    <p:sldId id="291" r:id="rId3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3F6"/>
    <a:srgbClr val="31859C"/>
    <a:srgbClr val="558ED5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1" autoAdjust="0"/>
    <p:restoredTop sz="95494" autoAdjust="0"/>
  </p:normalViewPr>
  <p:slideViewPr>
    <p:cSldViewPr snapToGrid="0">
      <p:cViewPr>
        <p:scale>
          <a:sx n="75" d="100"/>
          <a:sy n="75" d="100"/>
        </p:scale>
        <p:origin x="84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ba Nanami" userId="3260d589-1b03-42f7-a8ce-21412becf7ed" providerId="ADAL" clId="{CCF9A9AA-1764-4C8F-BD94-3FB5ED73D8E4}"/>
    <pc:docChg chg="modSld">
      <pc:chgData name="Baba Nanami" userId="3260d589-1b03-42f7-a8ce-21412becf7ed" providerId="ADAL" clId="{CCF9A9AA-1764-4C8F-BD94-3FB5ED73D8E4}" dt="2020-08-31T00:54:07.262" v="2" actId="20577"/>
      <pc:docMkLst>
        <pc:docMk/>
      </pc:docMkLst>
      <pc:sldChg chg="modSp mod">
        <pc:chgData name="Baba Nanami" userId="3260d589-1b03-42f7-a8ce-21412becf7ed" providerId="ADAL" clId="{CCF9A9AA-1764-4C8F-BD94-3FB5ED73D8E4}" dt="2020-08-31T00:54:07.262" v="2" actId="20577"/>
        <pc:sldMkLst>
          <pc:docMk/>
          <pc:sldMk cId="1812615991" sldId="280"/>
        </pc:sldMkLst>
        <pc:spChg chg="mod">
          <ac:chgData name="Baba Nanami" userId="3260d589-1b03-42f7-a8ce-21412becf7ed" providerId="ADAL" clId="{CCF9A9AA-1764-4C8F-BD94-3FB5ED73D8E4}" dt="2020-08-31T00:54:07.262" v="2" actId="20577"/>
          <ac:spMkLst>
            <pc:docMk/>
            <pc:sldMk cId="1812615991" sldId="280"/>
            <ac:spMk id="3" creationId="{00000000-0000-0000-0000-000000000000}"/>
          </ac:spMkLst>
        </pc:spChg>
      </pc:sldChg>
    </pc:docChg>
  </pc:docChgLst>
  <pc:docChgLst>
    <pc:chgData name="Baba Nanami" userId="3260d589-1b03-42f7-a8ce-21412becf7ed" providerId="ADAL" clId="{2716DC63-AABE-491A-8662-FF6563F35F23}"/>
    <pc:docChg chg="modSld">
      <pc:chgData name="Baba Nanami" userId="3260d589-1b03-42f7-a8ce-21412becf7ed" providerId="ADAL" clId="{2716DC63-AABE-491A-8662-FF6563F35F23}" dt="2020-07-27T07:09:23.319" v="21" actId="20577"/>
      <pc:docMkLst>
        <pc:docMk/>
      </pc:docMkLst>
      <pc:sldChg chg="modSp mod">
        <pc:chgData name="Baba Nanami" userId="3260d589-1b03-42f7-a8ce-21412becf7ed" providerId="ADAL" clId="{2716DC63-AABE-491A-8662-FF6563F35F23}" dt="2020-07-27T07:09:23.319" v="21" actId="20577"/>
        <pc:sldMkLst>
          <pc:docMk/>
          <pc:sldMk cId="4279650303" sldId="277"/>
        </pc:sldMkLst>
        <pc:spChg chg="mod">
          <ac:chgData name="Baba Nanami" userId="3260d589-1b03-42f7-a8ce-21412becf7ed" providerId="ADAL" clId="{2716DC63-AABE-491A-8662-FF6563F35F23}" dt="2020-07-27T07:09:23.319" v="21" actId="20577"/>
          <ac:spMkLst>
            <pc:docMk/>
            <pc:sldMk cId="4279650303" sldId="27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678" cy="498559"/>
          </a:xfrm>
          <a:prstGeom prst="rect">
            <a:avLst/>
          </a:prstGeom>
        </p:spPr>
        <p:txBody>
          <a:bodyPr vert="horz" lIns="62989" tIns="31495" rIns="62989" bIns="31495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9" y="1"/>
            <a:ext cx="2950765" cy="498559"/>
          </a:xfrm>
          <a:prstGeom prst="rect">
            <a:avLst/>
          </a:prstGeom>
        </p:spPr>
        <p:txBody>
          <a:bodyPr vert="horz" lIns="62989" tIns="31495" rIns="62989" bIns="31495" rtlCol="0"/>
          <a:lstStyle>
            <a:lvl1pPr algn="r">
              <a:defRPr sz="800"/>
            </a:lvl1pPr>
          </a:lstStyle>
          <a:p>
            <a:fld id="{48B9A5D8-1DD6-42E8-A3F4-970F3DD1416B}" type="datetimeFigureOut">
              <a:rPr kumimoji="1" lang="ja-JP" altLang="en-US" smtClean="0"/>
              <a:t>2020/10/13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89" tIns="31495" rIns="62989" bIns="314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612" y="4783532"/>
            <a:ext cx="5445978" cy="3913800"/>
          </a:xfrm>
          <a:prstGeom prst="rect">
            <a:avLst/>
          </a:prstGeom>
        </p:spPr>
        <p:txBody>
          <a:bodyPr vert="horz" lIns="62989" tIns="31495" rIns="62989" bIns="314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780"/>
            <a:ext cx="2949678" cy="498559"/>
          </a:xfrm>
          <a:prstGeom prst="rect">
            <a:avLst/>
          </a:prstGeom>
        </p:spPr>
        <p:txBody>
          <a:bodyPr vert="horz" lIns="62989" tIns="31495" rIns="62989" bIns="31495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9" y="9440780"/>
            <a:ext cx="2950765" cy="498559"/>
          </a:xfrm>
          <a:prstGeom prst="rect">
            <a:avLst/>
          </a:prstGeom>
        </p:spPr>
        <p:txBody>
          <a:bodyPr vert="horz" lIns="62989" tIns="31495" rIns="62989" bIns="31495" rtlCol="0" anchor="b"/>
          <a:lstStyle>
            <a:lvl1pPr algn="r">
              <a:defRPr sz="800"/>
            </a:lvl1pPr>
          </a:lstStyle>
          <a:p>
            <a:fld id="{9527DB44-085C-4D78-86C4-AA98A8BD77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51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7DB44-085C-4D78-86C4-AA98A8BD770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50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eport cover- light graphic copy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6" r="9659"/>
          <a:stretch>
            <a:fillRect/>
          </a:stretch>
        </p:blipFill>
        <p:spPr>
          <a:xfrm rot="16200000">
            <a:off x="1142999" y="-1142999"/>
            <a:ext cx="6858002" cy="9143998"/>
          </a:xfrm>
          <a:prstGeom prst="rect">
            <a:avLst/>
          </a:prstGeom>
          <a:noFill/>
        </p:spPr>
      </p:pic>
      <p:sp>
        <p:nvSpPr>
          <p:cNvPr id="5" name="Rectangle 10"/>
          <p:cNvSpPr/>
          <p:nvPr userDrawn="1"/>
        </p:nvSpPr>
        <p:spPr>
          <a:xfrm>
            <a:off x="0" y="2438400"/>
            <a:ext cx="9163050" cy="1295400"/>
          </a:xfrm>
          <a:prstGeom prst="rect">
            <a:avLst/>
          </a:prstGeom>
          <a:solidFill>
            <a:srgbClr val="072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kumimoji="0" lang="en-US" sz="3300" dirty="0">
              <a:solidFill>
                <a:srgbClr val="DAA5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>
              <a:defRPr sz="3300">
                <a:solidFill>
                  <a:srgbClr val="DAA5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1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port cover- light graphic copy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6" r="9659"/>
          <a:stretch>
            <a:fillRect/>
          </a:stretch>
        </p:blipFill>
        <p:spPr>
          <a:xfrm rot="16200000">
            <a:off x="1142998" y="-1142998"/>
            <a:ext cx="6858002" cy="9143998"/>
          </a:xfrm>
          <a:prstGeom prst="rect">
            <a:avLst/>
          </a:prstGeom>
          <a:noFill/>
        </p:spPr>
      </p:pic>
      <p:sp>
        <p:nvSpPr>
          <p:cNvPr id="5" name="Rectangle 7"/>
          <p:cNvSpPr/>
          <p:nvPr userDrawn="1"/>
        </p:nvSpPr>
        <p:spPr>
          <a:xfrm>
            <a:off x="0" y="0"/>
            <a:ext cx="9163050" cy="1295400"/>
          </a:xfrm>
          <a:prstGeom prst="rect">
            <a:avLst/>
          </a:prstGeom>
          <a:solidFill>
            <a:srgbClr val="072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kumimoji="0" lang="en-US" sz="3300" dirty="0">
              <a:solidFill>
                <a:srgbClr val="DAA5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41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0150"/>
            <a:ext cx="4038600" cy="501650"/>
          </a:xfrm>
        </p:spPr>
        <p:txBody>
          <a:bodyPr/>
          <a:lstStyle>
            <a:lvl1pPr eaLnBrk="0" hangingPunct="0">
              <a:defRPr sz="675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4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port cover- light graphic copy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6" r="9659"/>
          <a:stretch>
            <a:fillRect/>
          </a:stretch>
        </p:blipFill>
        <p:spPr>
          <a:xfrm rot="16200000">
            <a:off x="1142999" y="-1142999"/>
            <a:ext cx="6858002" cy="9143998"/>
          </a:xfrm>
          <a:prstGeom prst="rect">
            <a:avLst/>
          </a:prstGeom>
          <a:noFill/>
        </p:spPr>
      </p:pic>
      <p:sp>
        <p:nvSpPr>
          <p:cNvPr id="4" name="Rectangle 6"/>
          <p:cNvSpPr/>
          <p:nvPr userDrawn="1"/>
        </p:nvSpPr>
        <p:spPr>
          <a:xfrm>
            <a:off x="0" y="0"/>
            <a:ext cx="9163050" cy="1295400"/>
          </a:xfrm>
          <a:prstGeom prst="rect">
            <a:avLst/>
          </a:prstGeom>
          <a:solidFill>
            <a:srgbClr val="072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kumimoji="0" lang="en-US" sz="3300" dirty="0">
              <a:solidFill>
                <a:srgbClr val="DAA5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729D08D-D90C-4F5C-AED9-42B167B676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9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port cover- light graphic copy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6" r="9659"/>
          <a:stretch>
            <a:fillRect/>
          </a:stretch>
        </p:blipFill>
        <p:spPr>
          <a:xfrm rot="16200000">
            <a:off x="1142999" y="-1142999"/>
            <a:ext cx="6858002" cy="9143998"/>
          </a:xfrm>
          <a:prstGeom prst="rect">
            <a:avLst/>
          </a:prstGeom>
          <a:noFill/>
        </p:spPr>
      </p:pic>
      <p:pic>
        <p:nvPicPr>
          <p:cNvPr id="3" name="Picture 6" descr="PI_color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59500"/>
            <a:ext cx="18288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38CFF1E-C8B3-4E07-A345-1124B390AFF6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280150"/>
            <a:ext cx="4038600" cy="501650"/>
          </a:xfrm>
        </p:spPr>
        <p:txBody>
          <a:bodyPr/>
          <a:lstStyle>
            <a:lvl1pPr eaLnBrk="0" hangingPunct="0">
              <a:defRPr sz="675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4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E0400-32FD-497D-975E-B9FC166D15C2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372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altLang="ja-JP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  <a:cs typeface="Meiryo UI" pitchFamily="50" charset="-128"/>
              </a:rPr>
              <a:t>ProfileXT</a:t>
            </a:r>
            <a:r>
              <a:rPr kumimoji="0" lang="en-US" altLang="ja-JP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  <a:cs typeface="Meiryo UI" pitchFamily="50" charset="-128"/>
              </a:rPr>
              <a:t>®</a:t>
            </a:r>
            <a:br>
              <a:rPr kumimoji="1" lang="en-US" altLang="ja-JP" b="1" dirty="0">
                <a:latin typeface="+mn-ea"/>
                <a:ea typeface="+mn-ea"/>
              </a:rPr>
            </a:br>
            <a:r>
              <a:rPr kumimoji="1" lang="ja-JP" altLang="en-US" b="1">
                <a:latin typeface="+mn-ea"/>
                <a:ea typeface="+mn-ea"/>
              </a:rPr>
              <a:t>回答の手引き</a:t>
            </a:r>
            <a:endParaRPr kumimoji="1" lang="ja-JP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965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10835" b="-5599"/>
          <a:stretch/>
        </p:blipFill>
        <p:spPr>
          <a:xfrm>
            <a:off x="395536" y="1916832"/>
            <a:ext cx="8588349" cy="316835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39552" y="3273309"/>
            <a:ext cx="1440160" cy="455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804248" y="3273309"/>
            <a:ext cx="1017805" cy="455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強調線吹き出し 1 (枠付き) 8"/>
          <p:cNvSpPr/>
          <p:nvPr/>
        </p:nvSpPr>
        <p:spPr>
          <a:xfrm>
            <a:off x="4660539" y="5373606"/>
            <a:ext cx="1412068" cy="769604"/>
          </a:xfrm>
          <a:prstGeom prst="accentBorderCallout1">
            <a:avLst>
              <a:gd name="adj1" fmla="val 36345"/>
              <a:gd name="adj2" fmla="val 100182"/>
              <a:gd name="adj3" fmla="val -221275"/>
              <a:gd name="adj4" fmla="val 170508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最低</a:t>
            </a:r>
            <a:r>
              <a:rPr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時間は所要します。</a:t>
            </a:r>
            <a:endParaRPr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時間半前後時間を見ておきましょう。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3963" y="438285"/>
            <a:ext cx="6262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回答を開始するには、「初めからスタート」を選択します。</a:t>
            </a:r>
            <a:br>
              <a:rPr lang="en-US" altLang="ja-JP" sz="2000" dirty="0"/>
            </a:br>
            <a:r>
              <a:rPr lang="en-US" altLang="ja-JP" sz="2000" dirty="0">
                <a:solidFill>
                  <a:srgbClr val="FF0000"/>
                </a:solidFill>
              </a:rPr>
              <a:t>※</a:t>
            </a:r>
            <a:r>
              <a:rPr lang="ja-JP" altLang="en-US" sz="2000" dirty="0">
                <a:solidFill>
                  <a:srgbClr val="FF0000"/>
                </a:solidFill>
              </a:rPr>
              <a:t>ここで選択した言語は、回答開始後は変更できません。</a:t>
            </a:r>
            <a:br>
              <a:rPr lang="en-US" altLang="ja-JP" sz="2000" dirty="0">
                <a:solidFill>
                  <a:srgbClr val="FF0000"/>
                </a:solidFill>
              </a:rPr>
            </a:br>
            <a:endParaRPr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340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784976" cy="243066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11560" y="2829586"/>
            <a:ext cx="1152128" cy="887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804448" y="3806650"/>
            <a:ext cx="1088032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強調線吹き出し 1 (枠付き) 8"/>
          <p:cNvSpPr/>
          <p:nvPr/>
        </p:nvSpPr>
        <p:spPr>
          <a:xfrm>
            <a:off x="3321950" y="3975542"/>
            <a:ext cx="1412068" cy="677594"/>
          </a:xfrm>
          <a:prstGeom prst="accentBorderCallout1">
            <a:avLst>
              <a:gd name="adj1" fmla="val 54347"/>
              <a:gd name="adj2" fmla="val -1858"/>
              <a:gd name="adj3" fmla="val -100971"/>
              <a:gd name="adj4" fmla="val -119913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ご自身の性別を選択してください。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94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 txBox="1">
            <a:spLocks/>
          </p:cNvSpPr>
          <p:nvPr/>
        </p:nvSpPr>
        <p:spPr>
          <a:xfrm>
            <a:off x="1375289" y="402673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同意画面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" y="1854324"/>
            <a:ext cx="9091671" cy="330286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740352" y="4509120"/>
            <a:ext cx="1088032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569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8236"/>
            <a:ext cx="9144000" cy="313224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884368" y="4365104"/>
            <a:ext cx="1088032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371600" y="397900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はじめに</a:t>
            </a:r>
          </a:p>
        </p:txBody>
      </p:sp>
      <p:sp>
        <p:nvSpPr>
          <p:cNvPr id="7" name="強調線吹き出し 1 (枠付き) 6"/>
          <p:cNvSpPr/>
          <p:nvPr/>
        </p:nvSpPr>
        <p:spPr>
          <a:xfrm>
            <a:off x="4427984" y="5269953"/>
            <a:ext cx="1584176" cy="677594"/>
          </a:xfrm>
          <a:prstGeom prst="accentBorderCallout1">
            <a:avLst>
              <a:gd name="adj1" fmla="val 54347"/>
              <a:gd name="adj2" fmla="val -1858"/>
              <a:gd name="adj3" fmla="val -170490"/>
              <a:gd name="adj4" fmla="val -105196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大事な説明文ですので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必ず読みましょう。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5536" y="2780928"/>
            <a:ext cx="7776864" cy="1433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134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484784"/>
            <a:ext cx="9039225" cy="3890189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1108364" y="439463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１事前説明</a:t>
            </a:r>
            <a:r>
              <a:rPr lang="ja-JP" altLang="en-US" sz="2400" dirty="0" err="1"/>
              <a:t>ー</a:t>
            </a:r>
            <a:r>
              <a:rPr lang="ja-JP" altLang="en-US" sz="2400" dirty="0"/>
              <a:t>回答の仕方</a:t>
            </a:r>
            <a:r>
              <a:rPr lang="ja-JP" altLang="en-US" sz="2400" dirty="0" err="1"/>
              <a:t>ー</a:t>
            </a:r>
            <a:endParaRPr lang="ja-JP" altLang="en-US" sz="2400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668344" y="4947424"/>
            <a:ext cx="1088032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014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75" y="1116930"/>
            <a:ext cx="8726190" cy="4878808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1115616" y="376971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２事前説明</a:t>
            </a:r>
            <a:r>
              <a:rPr lang="ja-JP" altLang="en-US" sz="2400" dirty="0" err="1"/>
              <a:t>ー</a:t>
            </a:r>
            <a:r>
              <a:rPr lang="ja-JP" altLang="en-US" sz="2400" dirty="0"/>
              <a:t>回答の仕方</a:t>
            </a:r>
            <a:r>
              <a:rPr lang="ja-JP" altLang="en-US" sz="2400" dirty="0" err="1"/>
              <a:t>ー</a:t>
            </a:r>
            <a:endParaRPr lang="ja-JP" altLang="en-US" sz="2400" dirty="0"/>
          </a:p>
          <a:p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189" y="5631944"/>
            <a:ext cx="1476375" cy="44767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127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9042"/>
            <a:ext cx="8277746" cy="5119020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1115616" y="376971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３事前説明</a:t>
            </a:r>
            <a:r>
              <a:rPr lang="ja-JP" altLang="en-US" sz="2400" dirty="0"/>
              <a:t>ー回答の仕方</a:t>
            </a:r>
            <a:r>
              <a:rPr lang="ja-JP" altLang="en-US" sz="2400" dirty="0" err="1"/>
              <a:t>ー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99" y="5770387"/>
            <a:ext cx="1476375" cy="44767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675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 noGrp="1"/>
          </p:cNvSpPr>
          <p:nvPr>
            <p:ph type="title" idx="4294967295"/>
          </p:nvPr>
        </p:nvSpPr>
        <p:spPr>
          <a:xfrm>
            <a:off x="0" y="2174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４</a:t>
            </a:r>
            <a:r>
              <a:rPr lang="en-US" altLang="ja-JP" dirty="0"/>
              <a:t>(</a:t>
            </a:r>
            <a:r>
              <a:rPr lang="ja-JP" altLang="en-US" dirty="0"/>
              <a:t>１</a:t>
            </a:r>
            <a:r>
              <a:rPr lang="en-US" altLang="ja-JP" dirty="0"/>
              <a:t>)</a:t>
            </a:r>
            <a:r>
              <a:rPr lang="ja-JP" altLang="en-US" dirty="0"/>
              <a:t>事前説明</a:t>
            </a:r>
            <a:r>
              <a:rPr lang="ja-JP" altLang="en-US" sz="2400" dirty="0" err="1"/>
              <a:t>ー</a:t>
            </a:r>
            <a:r>
              <a:rPr lang="ja-JP" altLang="en-US" sz="2400" dirty="0"/>
              <a:t>回答の仕方</a:t>
            </a:r>
            <a:r>
              <a:rPr lang="ja-JP" altLang="en-US" sz="2400" dirty="0" err="1"/>
              <a:t>ー</a:t>
            </a:r>
            <a:endParaRPr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4" y="1338284"/>
            <a:ext cx="8409395" cy="502726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524328" y="5951111"/>
            <a:ext cx="940799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709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5" y="1471944"/>
            <a:ext cx="8588449" cy="4654219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343994" y="2178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４</a:t>
            </a:r>
            <a:r>
              <a:rPr lang="en-US" altLang="ja-JP" dirty="0"/>
              <a:t>(</a:t>
            </a:r>
            <a:r>
              <a:rPr lang="ja-JP" altLang="en-US" dirty="0"/>
              <a:t>２</a:t>
            </a:r>
            <a:r>
              <a:rPr lang="en-US" altLang="ja-JP" dirty="0"/>
              <a:t>)</a:t>
            </a:r>
            <a:r>
              <a:rPr lang="ja-JP" altLang="en-US" dirty="0"/>
              <a:t>事前説明</a:t>
            </a:r>
            <a:r>
              <a:rPr lang="ja-JP" altLang="en-US" sz="2400" dirty="0" err="1"/>
              <a:t>ー</a:t>
            </a:r>
            <a:r>
              <a:rPr lang="ja-JP" altLang="en-US" sz="2400" dirty="0"/>
              <a:t>回答の仕方</a:t>
            </a:r>
            <a:r>
              <a:rPr lang="ja-JP" altLang="en-US" sz="2400" dirty="0" err="1"/>
              <a:t>ー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524328" y="5589240"/>
            <a:ext cx="1049266" cy="41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1387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8680356" cy="499236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39552" y="1988840"/>
            <a:ext cx="3672408" cy="7200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376971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Part</a:t>
            </a:r>
            <a:r>
              <a:rPr lang="ja-JP" altLang="en-US" dirty="0"/>
              <a:t>５事前説明</a:t>
            </a:r>
            <a:r>
              <a:rPr lang="ja-JP" altLang="en-US" sz="2400" dirty="0" err="1"/>
              <a:t>ー</a:t>
            </a:r>
            <a:r>
              <a:rPr lang="ja-JP" altLang="en-US" sz="2400" dirty="0"/>
              <a:t>回答の仕方</a:t>
            </a:r>
            <a:r>
              <a:rPr lang="ja-JP" altLang="en-US" sz="2400" dirty="0" err="1"/>
              <a:t>ー</a:t>
            </a:r>
            <a:endParaRPr lang="ja-JP" altLang="en-US" sz="2400" dirty="0"/>
          </a:p>
          <a:p>
            <a:endParaRPr lang="ja-JP" altLang="en-US" dirty="0"/>
          </a:p>
        </p:txBody>
      </p:sp>
      <p:sp>
        <p:nvSpPr>
          <p:cNvPr id="7" name="強調線吹き出し 1 (枠付き) 6"/>
          <p:cNvSpPr/>
          <p:nvPr/>
        </p:nvSpPr>
        <p:spPr>
          <a:xfrm>
            <a:off x="457200" y="908720"/>
            <a:ext cx="1412068" cy="691480"/>
          </a:xfrm>
          <a:prstGeom prst="accentBorderCallout1">
            <a:avLst>
              <a:gd name="adj1" fmla="val 48213"/>
              <a:gd name="adj2" fmla="val 99201"/>
              <a:gd name="adj3" fmla="val 164836"/>
              <a:gd name="adj4" fmla="val 139111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計算機問題は、紙やペン、計算機は使用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できます。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20272" y="5975311"/>
            <a:ext cx="1008112" cy="429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934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951490" y="1066799"/>
            <a:ext cx="7536872" cy="483523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1290926" y="1300595"/>
            <a:ext cx="7513638" cy="1314450"/>
          </a:xfrm>
        </p:spPr>
        <p:txBody>
          <a:bodyPr>
            <a:normAutofit/>
          </a:bodyPr>
          <a:lstStyle/>
          <a:p>
            <a:pPr algn="l"/>
            <a:r>
              <a:rPr lang="en-US" altLang="ja-JP" sz="4050" b="1" dirty="0"/>
              <a:t>Agenda</a:t>
            </a:r>
            <a:endParaRPr kumimoji="1" lang="ja-JP" altLang="en-US" sz="405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257300" y="2615045"/>
            <a:ext cx="7886700" cy="2868612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アセスメントって何？</a:t>
            </a:r>
            <a:endParaRPr kumimoji="1" lang="en-US" altLang="ja-JP" sz="3200" dirty="0"/>
          </a:p>
          <a:p>
            <a:pPr algn="just"/>
            <a:r>
              <a:rPr lang="ja-JP" altLang="en-US" sz="3200" dirty="0"/>
              <a:t>プロファイルズ社とは</a:t>
            </a:r>
            <a:endParaRPr lang="en-US" altLang="ja-JP" sz="3200" dirty="0"/>
          </a:p>
          <a:p>
            <a:pPr algn="just"/>
            <a:r>
              <a:rPr kumimoji="1" lang="ja-JP" altLang="en-US" sz="3200" dirty="0"/>
              <a:t>実施概要</a:t>
            </a:r>
            <a:endParaRPr kumimoji="1" lang="en-US" altLang="ja-JP" sz="3200" dirty="0"/>
          </a:p>
          <a:p>
            <a:pPr algn="just"/>
            <a:r>
              <a:rPr kumimoji="1" lang="ja-JP" altLang="en-US" sz="3200" dirty="0"/>
              <a:t>実施手順</a:t>
            </a:r>
            <a:endParaRPr kumimoji="1" lang="en-US" altLang="ja-JP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8433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79" y="1777615"/>
            <a:ext cx="6601746" cy="3791479"/>
          </a:xfrm>
          <a:prstGeom prst="rect">
            <a:avLst/>
          </a:prstGeom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57942" y="137357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アセスメントを中断し、再開するとき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62979" y="698500"/>
            <a:ext cx="8002587" cy="96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dirty="0">
                <a:latin typeface="+mj-ea"/>
                <a:ea typeface="+mj-ea"/>
              </a:rPr>
              <a:t>自動保存されるため、そのままブラウザを閉じても</a:t>
            </a:r>
            <a:r>
              <a:rPr kumimoji="1" lang="en-US" altLang="ja-JP" sz="1800" dirty="0">
                <a:latin typeface="+mj-ea"/>
                <a:ea typeface="+mj-ea"/>
              </a:rPr>
              <a:t>OK</a:t>
            </a:r>
          </a:p>
          <a:p>
            <a:pPr marL="0" indent="0">
              <a:buNone/>
            </a:pPr>
            <a:r>
              <a:rPr kumimoji="1" lang="en-US" altLang="ja-JP" sz="1800" dirty="0"/>
              <a:t>URL</a:t>
            </a:r>
            <a:r>
              <a:rPr kumimoji="1" lang="ja-JP" altLang="en-US" sz="1800" dirty="0"/>
              <a:t>から再びログインする</a:t>
            </a:r>
          </a:p>
        </p:txBody>
      </p:sp>
      <p:sp>
        <p:nvSpPr>
          <p:cNvPr id="9" name="強調線吹き出し 1 (枠付き) 8"/>
          <p:cNvSpPr/>
          <p:nvPr/>
        </p:nvSpPr>
        <p:spPr>
          <a:xfrm>
            <a:off x="7459532" y="1777615"/>
            <a:ext cx="1412068" cy="530555"/>
          </a:xfrm>
          <a:prstGeom prst="accentBorderCallout1">
            <a:avLst>
              <a:gd name="adj1" fmla="val 90289"/>
              <a:gd name="adj2" fmla="val -877"/>
              <a:gd name="adj3" fmla="val 287208"/>
              <a:gd name="adj4" fmla="val -112064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最初に設定したパスワードを入力します。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743200" y="3879275"/>
            <a:ext cx="1717964" cy="429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強調線吹き出し 1 (枠付き) 10"/>
          <p:cNvSpPr/>
          <p:nvPr/>
        </p:nvSpPr>
        <p:spPr>
          <a:xfrm>
            <a:off x="536215" y="5418163"/>
            <a:ext cx="1888330" cy="844091"/>
          </a:xfrm>
          <a:prstGeom prst="accentBorderCallout1">
            <a:avLst>
              <a:gd name="adj1" fmla="val 19783"/>
              <a:gd name="adj2" fmla="val 102144"/>
              <a:gd name="adj3" fmla="val -142926"/>
              <a:gd name="adj4" fmla="val 162011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パスワードを忘れた場合を押せば再設定のメールが届き、そこから再設定ができます。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80379" y="2896179"/>
            <a:ext cx="6222747" cy="7337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794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369914" y="712017"/>
            <a:ext cx="6192688" cy="3456384"/>
            <a:chOff x="755576" y="1844824"/>
            <a:chExt cx="7632848" cy="4104456"/>
          </a:xfrm>
        </p:grpSpPr>
        <p:sp>
          <p:nvSpPr>
            <p:cNvPr id="4" name="正方形/長方形 3"/>
            <p:cNvSpPr/>
            <p:nvPr/>
          </p:nvSpPr>
          <p:spPr>
            <a:xfrm>
              <a:off x="755576" y="1844824"/>
              <a:ext cx="7632848" cy="4104456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84" y="1988840"/>
              <a:ext cx="7248525" cy="1228725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3573016"/>
              <a:ext cx="7200900" cy="116205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5656" y="2664982"/>
              <a:ext cx="3579664" cy="187954"/>
            </a:xfrm>
            <a:prstGeom prst="rect">
              <a:avLst/>
            </a:prstGeom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082BA9C-DBA4-477A-93FB-7A344FBBF04A}"/>
              </a:ext>
            </a:extLst>
          </p:cNvPr>
          <p:cNvGrpSpPr/>
          <p:nvPr/>
        </p:nvGrpSpPr>
        <p:grpSpPr>
          <a:xfrm>
            <a:off x="4343996" y="3130952"/>
            <a:ext cx="4071127" cy="3592172"/>
            <a:chOff x="4343996" y="3130952"/>
            <a:chExt cx="4071127" cy="3592172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7" t="9509" r="17760" b="2898"/>
            <a:stretch/>
          </p:blipFill>
          <p:spPr>
            <a:xfrm>
              <a:off x="4343996" y="3130952"/>
              <a:ext cx="4071127" cy="359217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F91A509-0CB6-4AD4-AC7D-2A8F6520018C}"/>
                </a:ext>
              </a:extLst>
            </p:cNvPr>
            <p:cNvSpPr/>
            <p:nvPr/>
          </p:nvSpPr>
          <p:spPr>
            <a:xfrm>
              <a:off x="6672262" y="4402139"/>
              <a:ext cx="64424" cy="105833"/>
            </a:xfrm>
            <a:prstGeom prst="rect">
              <a:avLst/>
            </a:prstGeom>
            <a:solidFill>
              <a:srgbClr val="ECF3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ysClr val="windowText" lastClr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9</a:t>
              </a:r>
              <a:endParaRPr kumimoji="1" lang="ja-JP" altLang="en-US" sz="1000" dirty="0">
                <a:solidFill>
                  <a:sysClr val="windowText" lastClr="000000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9" name="正方形/長方形 8"/>
          <p:cNvSpPr/>
          <p:nvPr/>
        </p:nvSpPr>
        <p:spPr>
          <a:xfrm>
            <a:off x="369914" y="2700956"/>
            <a:ext cx="4706142" cy="4449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04260" y="4085156"/>
            <a:ext cx="3152116" cy="22241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強調線吹き出し 1 (枠付き) 10"/>
          <p:cNvSpPr/>
          <p:nvPr/>
        </p:nvSpPr>
        <p:spPr>
          <a:xfrm>
            <a:off x="6739862" y="1350652"/>
            <a:ext cx="2096308" cy="1008112"/>
          </a:xfrm>
          <a:prstGeom prst="accentBorderCallout1">
            <a:avLst>
              <a:gd name="adj1" fmla="val 90289"/>
              <a:gd name="adj2" fmla="val -877"/>
              <a:gd name="adj3" fmla="val 155507"/>
              <a:gd name="adj4" fmla="val -84858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送られてくるパスワードリセットのメールに記載された</a:t>
            </a:r>
            <a:r>
              <a:rPr kumimoji="1"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URL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から</a:t>
            </a:r>
            <a:endParaRPr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アクセスする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ワンタイムクリックのため、</a:t>
            </a:r>
            <a:r>
              <a:rPr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度目は開かないため注意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強調線吹き出し 1 (枠付き) 11"/>
          <p:cNvSpPr/>
          <p:nvPr/>
        </p:nvSpPr>
        <p:spPr>
          <a:xfrm>
            <a:off x="1343891" y="4681893"/>
            <a:ext cx="2144105" cy="735241"/>
          </a:xfrm>
          <a:prstGeom prst="accentBorderCallout1">
            <a:avLst>
              <a:gd name="adj1" fmla="val 45064"/>
              <a:gd name="adj2" fmla="val 98919"/>
              <a:gd name="adj3" fmla="val 131359"/>
              <a:gd name="adj4" fmla="val 164674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新しいパスワードを入力し、「更新」を押すと、パスワードが新しく作成される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-531412" y="210520"/>
            <a:ext cx="4874098" cy="38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パスワードのリセット方法</a:t>
            </a:r>
          </a:p>
        </p:txBody>
      </p:sp>
    </p:spTree>
    <p:extLst>
      <p:ext uri="{BB962C8B-B14F-4D97-AF65-F5344CB8AC3E}">
        <p14:creationId xmlns:p14="http://schemas.microsoft.com/office/powerpoint/2010/main" val="242355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3" y="1678569"/>
            <a:ext cx="9039225" cy="284797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37383" y="3060991"/>
            <a:ext cx="1296144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強調線吹き出し 1 (枠付き) 5"/>
          <p:cNvSpPr/>
          <p:nvPr/>
        </p:nvSpPr>
        <p:spPr>
          <a:xfrm>
            <a:off x="2339752" y="4854707"/>
            <a:ext cx="1412068" cy="530555"/>
          </a:xfrm>
          <a:prstGeom prst="accentBorderCallout1">
            <a:avLst>
              <a:gd name="adj1" fmla="val 90289"/>
              <a:gd name="adj2" fmla="val -877"/>
              <a:gd name="adj3" fmla="val -261172"/>
              <a:gd name="adj4" fmla="val -77724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前回中断した設問からスタートします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11426" y="2626417"/>
            <a:ext cx="3392822" cy="9522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強調線吹き出し 1 (枠付き) 7"/>
          <p:cNvSpPr/>
          <p:nvPr/>
        </p:nvSpPr>
        <p:spPr>
          <a:xfrm>
            <a:off x="6804248" y="4846204"/>
            <a:ext cx="1412068" cy="530555"/>
          </a:xfrm>
          <a:prstGeom prst="accentBorderCallout1">
            <a:avLst>
              <a:gd name="adj1" fmla="val 90289"/>
              <a:gd name="adj2" fmla="val -877"/>
              <a:gd name="adj3" fmla="val -253338"/>
              <a:gd name="adj4" fmla="val -78705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全体の進捗を確認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792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1403648" y="2636912"/>
            <a:ext cx="6400800" cy="722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/>
              <a:t>一通り、回答を終えたら・・・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9759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048750" cy="3004604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 noGrp="1"/>
          </p:cNvSpPr>
          <p:nvPr>
            <p:ph type="title" idx="4294967295"/>
          </p:nvPr>
        </p:nvSpPr>
        <p:spPr>
          <a:xfrm>
            <a:off x="0" y="160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prstClr val="black">
                    <a:tint val="75000"/>
                  </a:prstClr>
                </a:solidFill>
              </a:rPr>
              <a:t>アセスメント終了確認画面</a:t>
            </a: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04248" y="3933056"/>
            <a:ext cx="165618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強調線吹き出し 1 (枠付き) 7"/>
          <p:cNvSpPr/>
          <p:nvPr/>
        </p:nvSpPr>
        <p:spPr>
          <a:xfrm>
            <a:off x="4355976" y="5224819"/>
            <a:ext cx="1656184" cy="598144"/>
          </a:xfrm>
          <a:prstGeom prst="accentBorderCallout1">
            <a:avLst>
              <a:gd name="adj1" fmla="val 77232"/>
              <a:gd name="adj2" fmla="val 97238"/>
              <a:gd name="adj3" fmla="val -148634"/>
              <a:gd name="adj4" fmla="val 160901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回答を終了してよければ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クリックします。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34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0706" t="27153" r="11260" b="9501"/>
          <a:stretch/>
        </p:blipFill>
        <p:spPr>
          <a:xfrm>
            <a:off x="18256" y="1441164"/>
            <a:ext cx="9125744" cy="3948017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295286" y="1863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prstClr val="black">
                    <a:tint val="75000"/>
                  </a:prstClr>
                </a:solidFill>
              </a:rPr>
              <a:t>終了確認画面</a:t>
            </a: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04048" y="3284984"/>
            <a:ext cx="1051012" cy="43204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672109" y="3415171"/>
            <a:ext cx="1475955" cy="21330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強調線吹き出し 1 (枠付き) 8"/>
          <p:cNvSpPr/>
          <p:nvPr/>
        </p:nvSpPr>
        <p:spPr>
          <a:xfrm>
            <a:off x="539552" y="4869160"/>
            <a:ext cx="2088232" cy="760510"/>
          </a:xfrm>
          <a:prstGeom prst="accentBorderCallout1">
            <a:avLst>
              <a:gd name="adj1" fmla="val 77232"/>
              <a:gd name="adj2" fmla="val 97238"/>
              <a:gd name="adj3" fmla="val -141685"/>
              <a:gd name="adj4" fmla="val 152940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もし、未回答の設問があったり、見直したいパートがあれば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ここからジャンプしたいパートを選択し、回答し直すことができます。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1368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 txBox="1">
            <a:spLocks/>
          </p:cNvSpPr>
          <p:nvPr/>
        </p:nvSpPr>
        <p:spPr>
          <a:xfrm>
            <a:off x="1331640" y="154388"/>
            <a:ext cx="6604150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prstClr val="black">
                    <a:tint val="75000"/>
                  </a:prstClr>
                </a:solidFill>
              </a:rPr>
              <a:t>回答完了の画面</a:t>
            </a: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7" y="869978"/>
            <a:ext cx="6934513" cy="15858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t="2631" r="13828"/>
          <a:stretch/>
        </p:blipFill>
        <p:spPr>
          <a:xfrm>
            <a:off x="1475656" y="2648403"/>
            <a:ext cx="6840760" cy="23795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下矢印 8"/>
          <p:cNvSpPr/>
          <p:nvPr/>
        </p:nvSpPr>
        <p:spPr>
          <a:xfrm>
            <a:off x="2589134" y="2172956"/>
            <a:ext cx="1301436" cy="5984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26202" t="29329" r="27862" b="50000"/>
          <a:stretch/>
        </p:blipFill>
        <p:spPr>
          <a:xfrm>
            <a:off x="2987824" y="5220518"/>
            <a:ext cx="5976664" cy="15121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強調線吹き出し 1 (枠付き) 9"/>
          <p:cNvSpPr/>
          <p:nvPr/>
        </p:nvSpPr>
        <p:spPr>
          <a:xfrm>
            <a:off x="251520" y="5204138"/>
            <a:ext cx="1892794" cy="739231"/>
          </a:xfrm>
          <a:prstGeom prst="accentBorderCallout1">
            <a:avLst>
              <a:gd name="adj1" fmla="val 37874"/>
              <a:gd name="adj2" fmla="val 97238"/>
              <a:gd name="adj3" fmla="val 137680"/>
              <a:gd name="adj4" fmla="val 162366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「お疲れ様でした」の表示がでたら、回答完了です。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そのままブラウザを閉じてください。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9852" y="6021288"/>
            <a:ext cx="1476164" cy="3873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896036" y="4824991"/>
            <a:ext cx="1301436" cy="5984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083812" y="1981199"/>
            <a:ext cx="857315" cy="366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90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1694760" y="2126787"/>
            <a:ext cx="8216662" cy="14146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500" b="1" dirty="0">
              <a:latin typeface="+mn-ea"/>
              <a:ea typeface="+mn-ea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510006" y="2528083"/>
            <a:ext cx="8216662" cy="285500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3000" b="1" dirty="0">
              <a:latin typeface="+mn-ea"/>
              <a:ea typeface="+mn-ea"/>
            </a:endParaRPr>
          </a:p>
          <a:p>
            <a:pPr algn="ctr"/>
            <a:endParaRPr lang="en-US" altLang="ja-JP" sz="3000" b="1" dirty="0">
              <a:latin typeface="+mn-ea"/>
              <a:ea typeface="+mn-ea"/>
            </a:endParaRPr>
          </a:p>
          <a:p>
            <a:pPr algn="ctr"/>
            <a:endParaRPr lang="en-US" altLang="ja-JP" sz="2400" b="1" dirty="0">
              <a:latin typeface="+mn-ea"/>
              <a:ea typeface="+mn-ea"/>
            </a:endParaRPr>
          </a:p>
          <a:p>
            <a:pPr algn="ctr"/>
            <a:endParaRPr lang="en-US" altLang="ja-JP" sz="1800" b="1" dirty="0">
              <a:latin typeface="+mn-ea"/>
              <a:ea typeface="+mn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316262" y="2528083"/>
            <a:ext cx="6604150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latin typeface="+mn-ea"/>
              </a:rPr>
              <a:t>それでは、実際に始めてみましょう。</a:t>
            </a:r>
            <a:endParaRPr lang="en-US" altLang="ja-JP" b="1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892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oducts_screen_fotolia_123767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9" y="2893549"/>
            <a:ext cx="3436772" cy="25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雲形吹き出し 4"/>
          <p:cNvSpPr/>
          <p:nvPr/>
        </p:nvSpPr>
        <p:spPr>
          <a:xfrm>
            <a:off x="948179" y="527738"/>
            <a:ext cx="6832242" cy="1605862"/>
          </a:xfrm>
          <a:prstGeom prst="cloudCallout">
            <a:avLst>
              <a:gd name="adj1" fmla="val -26884"/>
              <a:gd name="adj2" fmla="val 7985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561474" y="74131"/>
            <a:ext cx="9705474" cy="2170113"/>
          </a:xfrm>
        </p:spPr>
        <p:txBody>
          <a:bodyPr/>
          <a:lstStyle/>
          <a:p>
            <a:r>
              <a:rPr lang="ja-JP" altLang="en-US" sz="4400" b="1" dirty="0">
                <a:latin typeface="+mn-ea"/>
                <a:ea typeface="+mn-ea"/>
              </a:rPr>
              <a:t>　</a:t>
            </a:r>
            <a:r>
              <a:rPr lang="ja-JP" altLang="en-US" sz="3600" b="1" dirty="0">
                <a:latin typeface="+mn-ea"/>
                <a:ea typeface="+mn-ea"/>
              </a:rPr>
              <a:t>アセスメントって何？</a:t>
            </a:r>
            <a:endParaRPr kumimoji="1" lang="ja-JP" altLang="en-US" sz="3600" b="1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651549" y="2484876"/>
            <a:ext cx="4957672" cy="3466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b="1" i="1" dirty="0"/>
              <a:t>Answer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アルゴリズムに基づいた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科学的な分析によって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個人の特性を測り、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客観的指標を生み出す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</a:rPr>
              <a:t>画期的なツールのこと。</a:t>
            </a: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kumimoji="1" lang="ja-JP" altLang="en-US" sz="1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261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ワールドワイ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" y="1593869"/>
            <a:ext cx="7979230" cy="441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631712" y="2278576"/>
            <a:ext cx="6106886" cy="3048836"/>
          </a:xfrm>
          <a:solidFill>
            <a:schemeClr val="bg1">
              <a:alpha val="45098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b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・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1991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年米国に設立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(2011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年日本に創立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</a:p>
          <a:p>
            <a:pPr marL="0" indent="0" algn="ctr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・累計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4500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万アセスメントを提供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ctr">
              <a:buNone/>
            </a:pP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・世界中に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40,000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社以上の顧客</a:t>
            </a:r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ctr">
              <a:buNone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・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125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カ国以上に拠点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ctr">
              <a:buNone/>
            </a:pPr>
            <a:r>
              <a:rPr kumimoji="1" lang="ja-JP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・</a:t>
            </a:r>
            <a:r>
              <a:rPr lang="ja-JP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世界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33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言語で展開</a:t>
            </a:r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ctr">
              <a:buNone/>
            </a:pPr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-622300" y="257740"/>
            <a:ext cx="1031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0" lang="ja-JP" alt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プロファイルズ社とは</a:t>
            </a:r>
            <a:endParaRPr kumimoji="1" lang="ja-JP" altLang="en-US" sz="4050" b="1" dirty="0">
              <a:latin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355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640539" y="174160"/>
            <a:ext cx="10312400" cy="993775"/>
          </a:xfrm>
        </p:spPr>
        <p:txBody>
          <a:bodyPr>
            <a:normAutofit/>
          </a:bodyPr>
          <a:lstStyle/>
          <a:p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Meiryo UI" pitchFamily="50" charset="-128"/>
              </a:rPr>
              <a:t>ProfileXT</a:t>
            </a:r>
            <a:r>
              <a:rPr lang="en-US" altLang="ja-JP" sz="405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Meiryo UI" pitchFamily="50" charset="-128"/>
              </a:rPr>
              <a:t>®</a:t>
            </a:r>
            <a:r>
              <a:rPr kumimoji="1" lang="ja-JP" altLang="en-US" sz="4050" b="1" dirty="0">
                <a:latin typeface="+mj-ea"/>
              </a:rPr>
              <a:t>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36913" y="1618943"/>
            <a:ext cx="5562600" cy="41830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kumimoji="1" lang="ja-JP" altLang="en-US" b="1" dirty="0"/>
              <a:t>　　　　　　　　　　　　　　          　　　</a:t>
            </a:r>
            <a:r>
              <a:rPr lang="ja-JP" altLang="en-US" b="1" dirty="0"/>
              <a:t>　　　　　　　　　　　　　</a:t>
            </a:r>
            <a:r>
              <a:rPr lang="ja-JP" altLang="en-US" dirty="0"/>
              <a:t>　　　　　　　　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表出した</a:t>
            </a:r>
            <a:r>
              <a:rPr lang="ja-JP" altLang="en-US" dirty="0"/>
              <a:t>可変的な</a:t>
            </a:r>
            <a:r>
              <a:rPr kumimoji="1" lang="ja-JP" altLang="en-US" dirty="0"/>
              <a:t>経験やスキル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ではなく、資質的な要素：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①仕事に必要な情報を</a:t>
            </a:r>
            <a:r>
              <a:rPr lang="ja-JP" altLang="en-US" b="1" dirty="0"/>
              <a:t>どのように認知するか　　　　　　　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②職場環境にどのように適応するか　　　　　　　　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③どのタイプの職務に興味・意欲があるか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を顕在化することができる。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609" y="1111250"/>
            <a:ext cx="3677957" cy="4989228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6403880" y="3007041"/>
            <a:ext cx="1611413" cy="1816595"/>
            <a:chOff x="971600" y="2492896"/>
            <a:chExt cx="3528392" cy="3312368"/>
          </a:xfrm>
        </p:grpSpPr>
        <p:sp>
          <p:nvSpPr>
            <p:cNvPr id="8" name="ホームベース 7"/>
            <p:cNvSpPr/>
            <p:nvPr/>
          </p:nvSpPr>
          <p:spPr>
            <a:xfrm>
              <a:off x="971600" y="2492896"/>
              <a:ext cx="3528392" cy="86409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rgbClr val="FFFFFF"/>
                  </a:solidFill>
                </a:rPr>
                <a:t>思考スタイル</a:t>
              </a:r>
              <a:r>
                <a:rPr kumimoji="1" lang="en-US" altLang="ja-JP" sz="1200" dirty="0">
                  <a:solidFill>
                    <a:srgbClr val="FFFFFF"/>
                  </a:solidFill>
                </a:rPr>
                <a:t>/</a:t>
              </a:r>
            </a:p>
            <a:p>
              <a:pPr algn="ctr"/>
              <a:r>
                <a:rPr kumimoji="1" lang="ja-JP" altLang="en-US" sz="1200" dirty="0">
                  <a:solidFill>
                    <a:srgbClr val="FFFFFF"/>
                  </a:solidFill>
                </a:rPr>
                <a:t>情報認知のスタイル</a:t>
              </a:r>
            </a:p>
          </p:txBody>
        </p:sp>
        <p:sp>
          <p:nvSpPr>
            <p:cNvPr id="9" name="ホームベース 8"/>
            <p:cNvSpPr/>
            <p:nvPr/>
          </p:nvSpPr>
          <p:spPr>
            <a:xfrm>
              <a:off x="971600" y="3717032"/>
              <a:ext cx="3528392" cy="86409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rgbClr val="FFFFFF"/>
                  </a:solidFill>
                </a:rPr>
                <a:t>行動特性</a:t>
              </a:r>
              <a:r>
                <a:rPr kumimoji="1" lang="en-US" altLang="ja-JP" sz="1200" dirty="0">
                  <a:solidFill>
                    <a:srgbClr val="FFFFFF"/>
                  </a:solidFill>
                </a:rPr>
                <a:t>/</a:t>
              </a:r>
            </a:p>
            <a:p>
              <a:pPr algn="ctr"/>
              <a:r>
                <a:rPr kumimoji="1" lang="ja-JP" altLang="en-US" sz="1200" dirty="0">
                  <a:solidFill>
                    <a:srgbClr val="FFFFFF"/>
                  </a:solidFill>
                </a:rPr>
                <a:t>心地よいゾーン</a:t>
              </a:r>
            </a:p>
          </p:txBody>
        </p:sp>
        <p:sp>
          <p:nvSpPr>
            <p:cNvPr id="10" name="ホームベース 9"/>
            <p:cNvSpPr/>
            <p:nvPr/>
          </p:nvSpPr>
          <p:spPr>
            <a:xfrm>
              <a:off x="971600" y="4941168"/>
              <a:ext cx="3528392" cy="864096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rgbClr val="FFFFFF"/>
                  </a:solidFill>
                </a:rPr>
                <a:t>仕事への興味</a:t>
              </a:r>
              <a:r>
                <a:rPr kumimoji="1" lang="en-US" altLang="ja-JP" sz="1200" dirty="0">
                  <a:solidFill>
                    <a:srgbClr val="FFFFFF"/>
                  </a:solidFill>
                </a:rPr>
                <a:t>/</a:t>
              </a:r>
            </a:p>
            <a:p>
              <a:pPr algn="ctr"/>
              <a:r>
                <a:rPr kumimoji="1" lang="ja-JP" altLang="en-US" sz="1200" dirty="0">
                  <a:solidFill>
                    <a:srgbClr val="FFFFFF"/>
                  </a:solidFill>
                </a:rPr>
                <a:t>動機欲求の源</a:t>
              </a:r>
            </a:p>
          </p:txBody>
        </p: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61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37457" y="346364"/>
            <a:ext cx="8349343" cy="5846618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755309" y="139580"/>
            <a:ext cx="7513637" cy="1314450"/>
          </a:xfrm>
        </p:spPr>
        <p:txBody>
          <a:bodyPr>
            <a:normAutofit/>
          </a:bodyPr>
          <a:lstStyle/>
          <a:p>
            <a:r>
              <a:rPr kumimoji="1" lang="ja-JP" altLang="en-US" sz="3600" b="1" u="sng" dirty="0">
                <a:latin typeface="+mn-ea"/>
                <a:ea typeface="+mn-ea"/>
              </a:rPr>
              <a:t>実施概要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337457" y="1767581"/>
            <a:ext cx="8806543" cy="4111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形式：オンライン回答によるセルフアセスメント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設問数：全</a:t>
            </a:r>
            <a:r>
              <a:rPr kumimoji="1" lang="en-US" altLang="ja-JP" b="1" dirty="0"/>
              <a:t>314</a:t>
            </a:r>
            <a:r>
              <a:rPr kumimoji="1" lang="ja-JP" altLang="en-US" b="1" dirty="0"/>
              <a:t>問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所要時間：約</a:t>
            </a:r>
            <a:r>
              <a:rPr lang="en-US" altLang="ja-JP" b="1" dirty="0"/>
              <a:t>90</a:t>
            </a:r>
            <a:r>
              <a:rPr lang="ja-JP" altLang="en-US" b="1" dirty="0"/>
              <a:t>分（</a:t>
            </a:r>
            <a:r>
              <a:rPr lang="en-US" altLang="ja-JP" b="1" dirty="0"/>
              <a:t>※</a:t>
            </a:r>
            <a:r>
              <a:rPr lang="ja-JP" altLang="en-US" b="1" dirty="0"/>
              <a:t>時間制限はありません）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sz="2000" b="1" dirty="0">
                <a:solidFill>
                  <a:srgbClr val="0070C0"/>
                </a:solidFill>
              </a:rPr>
              <a:t>※</a:t>
            </a:r>
            <a:r>
              <a:rPr lang="ja-JP" altLang="en-US" sz="2000" b="1" dirty="0">
                <a:solidFill>
                  <a:srgbClr val="0070C0"/>
                </a:solidFill>
              </a:rPr>
              <a:t>ページが切り替わった時点でオートセーブされるため途中で再開可。</a:t>
            </a:r>
            <a:endParaRPr lang="en-US" altLang="ja-JP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条件：</a:t>
            </a:r>
            <a:br>
              <a:rPr kumimoji="1" lang="en-US" altLang="ja-JP" b="1" dirty="0"/>
            </a:br>
            <a:r>
              <a:rPr kumimoji="1" lang="en-US" altLang="ja-JP" b="1" dirty="0"/>
              <a:t>1.</a:t>
            </a:r>
            <a:r>
              <a:rPr kumimoji="1" lang="ja-JP" altLang="en-US" b="1" u="sng" dirty="0">
                <a:solidFill>
                  <a:srgbClr val="FF0000"/>
                </a:solidFill>
              </a:rPr>
              <a:t>計算機やメモは利用可</a:t>
            </a:r>
            <a:r>
              <a:rPr kumimoji="1" lang="ja-JP" altLang="en-US" b="1" dirty="0"/>
              <a:t>だが、辞書や外部情報は利用不可。</a:t>
            </a:r>
            <a:r>
              <a:rPr lang="ja-JP" altLang="en-US" b="1" dirty="0"/>
              <a:t>　　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2.</a:t>
            </a:r>
            <a:r>
              <a:rPr lang="ja-JP" altLang="en-US" b="1" dirty="0"/>
              <a:t>良い悪い</a:t>
            </a:r>
            <a:r>
              <a:rPr lang="ja-JP" altLang="en-US" b="1" dirty="0" err="1"/>
              <a:t>を</a:t>
            </a:r>
            <a:r>
              <a:rPr lang="ja-JP" altLang="en-US" b="1" dirty="0"/>
              <a:t>測定するテストではないため、自分を偽ることなく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ありのまま回答すること</a:t>
            </a:r>
            <a:r>
              <a:rPr lang="ja-JP" altLang="en-US" b="1" dirty="0">
                <a:solidFill>
                  <a:srgbClr val="FF0000"/>
                </a:solidFill>
              </a:rPr>
              <a:t>。</a:t>
            </a:r>
            <a:r>
              <a:rPr lang="ja-JP" altLang="en-US" b="1" dirty="0"/>
              <a:t>　</a:t>
            </a:r>
            <a:r>
              <a:rPr lang="ja-JP" altLang="en-US" dirty="0"/>
              <a:t>　　　　　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062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774350" y="2341420"/>
            <a:ext cx="7513637" cy="1314450"/>
          </a:xfrm>
        </p:spPr>
        <p:txBody>
          <a:bodyPr>
            <a:normAutofit/>
          </a:bodyPr>
          <a:lstStyle/>
          <a:p>
            <a:r>
              <a:rPr kumimoji="1" lang="ja-JP" altLang="en-US" sz="5400" b="1" dirty="0">
                <a:latin typeface="+mn-ea"/>
                <a:ea typeface="+mn-ea"/>
              </a:rPr>
              <a:t>実施手順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842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638199-1C78-40EE-AEFA-EE219197E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251085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24328" y="260648"/>
            <a:ext cx="14401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招待</a:t>
            </a:r>
            <a:r>
              <a:rPr kumimoji="1" lang="ja-JP" altLang="en-US" dirty="0"/>
              <a:t>メール画面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3068960"/>
            <a:ext cx="3635896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強調線吹き出し 1 (枠付き) 6"/>
          <p:cNvSpPr/>
          <p:nvPr/>
        </p:nvSpPr>
        <p:spPr>
          <a:xfrm>
            <a:off x="4788024" y="1916832"/>
            <a:ext cx="1872208" cy="648072"/>
          </a:xfrm>
          <a:prstGeom prst="accentBorderCallout1">
            <a:avLst>
              <a:gd name="adj1" fmla="val 45627"/>
              <a:gd name="adj2" fmla="val -2011"/>
              <a:gd name="adj3" fmla="val 203162"/>
              <a:gd name="adj4" fmla="val -81095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「アセスメントのお知らせ」メールに記載された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URL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をクリックしてください。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350947"/>
            <a:ext cx="3736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/>
              <a:t>　</a:t>
            </a:r>
            <a:r>
              <a:rPr lang="ja-JP" altLang="en-US" sz="2000" dirty="0">
                <a:latin typeface="+mj-lt"/>
              </a:rPr>
              <a:t>アセスメント招待メールを受信し</a:t>
            </a:r>
            <a:endParaRPr lang="en-US" altLang="ja-JP" sz="2000" dirty="0">
              <a:latin typeface="+mj-lt"/>
            </a:endParaRPr>
          </a:p>
          <a:p>
            <a:r>
              <a:rPr lang="ja-JP" altLang="en-US" sz="2000" dirty="0">
                <a:latin typeface="+mj-lt"/>
              </a:rPr>
              <a:t>　記載</a:t>
            </a:r>
            <a:r>
              <a:rPr lang="en-US" altLang="ja-JP" sz="2000" dirty="0">
                <a:latin typeface="+mj-lt"/>
              </a:rPr>
              <a:t>URL</a:t>
            </a:r>
            <a:r>
              <a:rPr lang="ja-JP" altLang="en-US" sz="2000" dirty="0">
                <a:latin typeface="+mj-lt"/>
              </a:rPr>
              <a:t>にアクセス</a:t>
            </a:r>
            <a:endParaRPr lang="en-US" altLang="ja-JP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407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417360"/>
            <a:ext cx="5810835" cy="6440640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192270" y="110455"/>
            <a:ext cx="6400800" cy="6223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000" dirty="0"/>
              <a:t>パスワードの設定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2055203" y="3153043"/>
            <a:ext cx="3257763" cy="130284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185768" y="2783412"/>
            <a:ext cx="1017805" cy="455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909815" y="1204686"/>
            <a:ext cx="5463442" cy="1494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強調線吹き出し 1 (枠付き) 6"/>
          <p:cNvSpPr/>
          <p:nvPr/>
        </p:nvSpPr>
        <p:spPr>
          <a:xfrm>
            <a:off x="6542424" y="3587983"/>
            <a:ext cx="1412068" cy="1158188"/>
          </a:xfrm>
          <a:prstGeom prst="accentBorderCallout1">
            <a:avLst>
              <a:gd name="adj1" fmla="val 45627"/>
              <a:gd name="adj2" fmla="val -2011"/>
              <a:gd name="adj3" fmla="val 27304"/>
              <a:gd name="adj4" fmla="val -99680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中断後に再開するためのパスワードは、</a:t>
            </a:r>
            <a:endParaRPr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最低</a:t>
            </a:r>
            <a:r>
              <a:rPr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kumimoji="1"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文字で設定が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必要です。</a:t>
            </a:r>
            <a:endParaRPr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「強い」</a:t>
            </a:r>
            <a:r>
              <a:rPr lang="en-US" altLang="ja-JP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r>
              <a: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「とても強い」になれば可</a:t>
            </a:r>
            <a:endParaRPr kumimoji="1" lang="en-US" altLang="ja-JP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8CFF1E-C8B3-4E07-A345-1124B390AFF6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D6AABA-B3A2-4DA9-A99A-4FDEBC8BC69C}"/>
              </a:ext>
            </a:extLst>
          </p:cNvPr>
          <p:cNvSpPr txBox="1"/>
          <p:nvPr/>
        </p:nvSpPr>
        <p:spPr>
          <a:xfrm>
            <a:off x="3497792" y="448644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※</a:t>
            </a:r>
            <a:r>
              <a:rPr kumimoji="1" lang="ja-JP" altLang="en-US" sz="1600" dirty="0">
                <a:solidFill>
                  <a:srgbClr val="FF0000"/>
                </a:solidFill>
              </a:rPr>
              <a:t>記号は以下のみ使用できます。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lang="en-US" altLang="ja-JP" sz="1600" b="0" i="0" dirty="0">
                <a:solidFill>
                  <a:srgbClr val="FF0000"/>
                </a:solidFill>
                <a:effectLst/>
                <a:latin typeface="Open Sans"/>
              </a:rPr>
              <a:t>""#$%&amp;'()*+[,-]./_`:;&lt;=&gt;?@{|}~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939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d2a911-04af-4728-8a4a-48cdad16d67e">
      <Terms xmlns="http://schemas.microsoft.com/office/infopath/2007/PartnerControls"/>
    </lcf76f155ced4ddcb4097134ff3c332f>
    <_x5951__x7d04__x66f8__x756a__x53f7_ xmlns="ecd2a911-04af-4728-8a4a-48cdad16d67e" xsi:nil="true"/>
    <TaxCatchAll xmlns="0cec52fe-58ff-46f5-99cb-620ef23623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A42336783F56D41ADBFF25E04B830F8" ma:contentTypeVersion="18" ma:contentTypeDescription="新しいドキュメントを作成します。" ma:contentTypeScope="" ma:versionID="3297854d51de735aa12d003c0ee11ba3">
  <xsd:schema xmlns:xsd="http://www.w3.org/2001/XMLSchema" xmlns:xs="http://www.w3.org/2001/XMLSchema" xmlns:p="http://schemas.microsoft.com/office/2006/metadata/properties" xmlns:ns2="ecd2a911-04af-4728-8a4a-48cdad16d67e" xmlns:ns3="0cec52fe-58ff-46f5-99cb-620ef23623c4" targetNamespace="http://schemas.microsoft.com/office/2006/metadata/properties" ma:root="true" ma:fieldsID="d65dece6cebea69de3a7ccbd6d4c1770" ns2:_="" ns3:_="">
    <xsd:import namespace="ecd2a911-04af-4728-8a4a-48cdad16d67e"/>
    <xsd:import namespace="0cec52fe-58ff-46f5-99cb-620ef2362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x5951__x7d04__x66f8__x756a__x53f7_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2a911-04af-4728-8a4a-48cdad16d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5951__x7d04__x66f8__x756a__x53f7_" ma:index="21" nillable="true" ma:displayName="Vimeo URL" ma:description="PWなし　限定公開のURLです。" ma:format="Dropdown" ma:internalName="_x5951__x7d04__x66f8__x756a__x53f7_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e44628f4-24c6-4305-8e41-3b91c20c1f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52fe-58ff-46f5-99cb-620ef2362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d4e38b3-ff04-49ed-8246-121a149f1efc}" ma:internalName="TaxCatchAll" ma:showField="CatchAllData" ma:web="0cec52fe-58ff-46f5-99cb-620ef2362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559A6C-2981-4BF7-B487-DAF70D443E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92DFBE-4C3D-4003-A522-E3AB814039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E0DAAA-B1DE-4CD6-AD39-7B6D338ED1B0}"/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748</Words>
  <Application>Microsoft Office PowerPoint</Application>
  <PresentationFormat>画面に合わせる (4:3)</PresentationFormat>
  <Paragraphs>124</Paragraphs>
  <Slides>27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3" baseType="lpstr">
      <vt:lpstr>ＭＳ Ｐゴシック</vt:lpstr>
      <vt:lpstr>Open Sans</vt:lpstr>
      <vt:lpstr>游明朝</vt:lpstr>
      <vt:lpstr>Arial</vt:lpstr>
      <vt:lpstr>Calibri</vt:lpstr>
      <vt:lpstr>1_Office Theme</vt:lpstr>
      <vt:lpstr>ProfileXT® 回答の手引き</vt:lpstr>
      <vt:lpstr>Agenda</vt:lpstr>
      <vt:lpstr>　アセスメントって何？</vt:lpstr>
      <vt:lpstr>PowerPoint プレゼンテーション</vt:lpstr>
      <vt:lpstr>ProfileXT®とは</vt:lpstr>
      <vt:lpstr>実施概要</vt:lpstr>
      <vt:lpstr>実施手順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Part４(１)事前説明ー回答の仕方ー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アセスメント終了確認画面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mizutani</dc:creator>
  <cp:lastModifiedBy>Baba Nanami</cp:lastModifiedBy>
  <cp:revision>118</cp:revision>
  <cp:lastPrinted>2016-10-03T08:15:23Z</cp:lastPrinted>
  <dcterms:created xsi:type="dcterms:W3CDTF">2016-07-05T03:30:54Z</dcterms:created>
  <dcterms:modified xsi:type="dcterms:W3CDTF">2020-10-13T05:29:04Z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0x010100BA42336783F56D41ADBFF25E04B830F8</vt:lpwstr>
  </property>
  <property fmtid="{D5CDD505-2E9C-101B-9397-08002B2CF9AE}" pid="3" name="Order">
    <vt:r8>10107400</vt:r8>
  </property>
</Properties>
</file>