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8"/>
  </p:notesMasterIdLst>
  <p:sldIdLst>
    <p:sldId id="2134806105" r:id="rId4"/>
    <p:sldId id="262" r:id="rId5"/>
    <p:sldId id="264" r:id="rId6"/>
    <p:sldId id="266" r:id="rId7"/>
    <p:sldId id="268" r:id="rId8"/>
    <p:sldId id="270" r:id="rId9"/>
    <p:sldId id="272" r:id="rId10"/>
    <p:sldId id="274" r:id="rId11"/>
    <p:sldId id="276" r:id="rId12"/>
    <p:sldId id="278" r:id="rId13"/>
    <p:sldId id="2134806107" r:id="rId14"/>
    <p:sldId id="281" r:id="rId15"/>
    <p:sldId id="287" r:id="rId16"/>
    <p:sldId id="283" r:id="rId17"/>
    <p:sldId id="285" r:id="rId18"/>
    <p:sldId id="289" r:id="rId19"/>
    <p:sldId id="291" r:id="rId20"/>
    <p:sldId id="293" r:id="rId21"/>
    <p:sldId id="295" r:id="rId22"/>
    <p:sldId id="297" r:id="rId23"/>
    <p:sldId id="2134806128" r:id="rId24"/>
    <p:sldId id="2134806129" r:id="rId25"/>
    <p:sldId id="2134806130" r:id="rId26"/>
    <p:sldId id="302" r:id="rId27"/>
    <p:sldId id="308" r:id="rId28"/>
    <p:sldId id="310" r:id="rId29"/>
    <p:sldId id="2134806058" r:id="rId30"/>
    <p:sldId id="2134806060" r:id="rId31"/>
    <p:sldId id="2134806062" r:id="rId32"/>
    <p:sldId id="2134806064" r:id="rId33"/>
    <p:sldId id="2134806066" r:id="rId34"/>
    <p:sldId id="2134806068" r:id="rId35"/>
    <p:sldId id="2134806132" r:id="rId36"/>
    <p:sldId id="2134806131"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8" d="100"/>
          <a:sy n="38" d="100"/>
        </p:scale>
        <p:origin x="5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kushima Ryuji" userId="428d680b-2ed7-452d-afa7-e3ee1b5a73bb" providerId="ADAL" clId="{B01DC147-66C2-45E7-B218-142F86CD0A3C}"/>
    <pc:docChg chg="custSel modSld sldOrd">
      <pc:chgData name="Fukushima Ryuji" userId="428d680b-2ed7-452d-afa7-e3ee1b5a73bb" providerId="ADAL" clId="{B01DC147-66C2-45E7-B218-142F86CD0A3C}" dt="2023-10-30T02:39:54.239" v="33" actId="1076"/>
      <pc:docMkLst>
        <pc:docMk/>
      </pc:docMkLst>
      <pc:sldChg chg="modSp mod">
        <pc:chgData name="Fukushima Ryuji" userId="428d680b-2ed7-452d-afa7-e3ee1b5a73bb" providerId="ADAL" clId="{B01DC147-66C2-45E7-B218-142F86CD0A3C}" dt="2023-10-30T02:39:35.069" v="32" actId="1076"/>
        <pc:sldMkLst>
          <pc:docMk/>
          <pc:sldMk cId="0" sldId="272"/>
        </pc:sldMkLst>
        <pc:spChg chg="mod">
          <ac:chgData name="Fukushima Ryuji" userId="428d680b-2ed7-452d-afa7-e3ee1b5a73bb" providerId="ADAL" clId="{B01DC147-66C2-45E7-B218-142F86CD0A3C}" dt="2023-10-30T02:39:35.069" v="32" actId="1076"/>
          <ac:spMkLst>
            <pc:docMk/>
            <pc:sldMk cId="0" sldId="272"/>
            <ac:spMk id="426" creationId="{00000000-0000-0000-0000-000000000000}"/>
          </ac:spMkLst>
        </pc:spChg>
        <pc:picChg chg="mod">
          <ac:chgData name="Fukushima Ryuji" userId="428d680b-2ed7-452d-afa7-e3ee1b5a73bb" providerId="ADAL" clId="{B01DC147-66C2-45E7-B218-142F86CD0A3C}" dt="2023-10-30T02:39:30.219" v="31" actId="1076"/>
          <ac:picMkLst>
            <pc:docMk/>
            <pc:sldMk cId="0" sldId="272"/>
            <ac:picMk id="425" creationId="{00000000-0000-0000-0000-000000000000}"/>
          </ac:picMkLst>
        </pc:picChg>
      </pc:sldChg>
      <pc:sldChg chg="addSp delSp modSp mod ord">
        <pc:chgData name="Fukushima Ryuji" userId="428d680b-2ed7-452d-afa7-e3ee1b5a73bb" providerId="ADAL" clId="{B01DC147-66C2-45E7-B218-142F86CD0A3C}" dt="2023-10-30T02:39:54.239" v="33" actId="1076"/>
        <pc:sldMkLst>
          <pc:docMk/>
          <pc:sldMk cId="0" sldId="287"/>
        </pc:sldMkLst>
        <pc:spChg chg="add mod">
          <ac:chgData name="Fukushima Ryuji" userId="428d680b-2ed7-452d-afa7-e3ee1b5a73bb" providerId="ADAL" clId="{B01DC147-66C2-45E7-B218-142F86CD0A3C}" dt="2023-10-30T00:50:12.600" v="27" actId="1076"/>
          <ac:spMkLst>
            <pc:docMk/>
            <pc:sldMk cId="0" sldId="287"/>
            <ac:spMk id="3" creationId="{2CF6F50B-BF58-73DB-19D3-6448D3F90FA0}"/>
          </ac:spMkLst>
        </pc:spChg>
        <pc:spChg chg="del">
          <ac:chgData name="Fukushima Ryuji" userId="428d680b-2ed7-452d-afa7-e3ee1b5a73bb" providerId="ADAL" clId="{B01DC147-66C2-45E7-B218-142F86CD0A3C}" dt="2023-10-30T00:50:09.155" v="26" actId="478"/>
          <ac:spMkLst>
            <pc:docMk/>
            <pc:sldMk cId="0" sldId="287"/>
            <ac:spMk id="673" creationId="{00000000-0000-0000-0000-000000000000}"/>
          </ac:spMkLst>
        </pc:spChg>
        <pc:spChg chg="mod">
          <ac:chgData name="Fukushima Ryuji" userId="428d680b-2ed7-452d-afa7-e3ee1b5a73bb" providerId="ADAL" clId="{B01DC147-66C2-45E7-B218-142F86CD0A3C}" dt="2023-10-30T00:49:07.545" v="4" actId="14100"/>
          <ac:spMkLst>
            <pc:docMk/>
            <pc:sldMk cId="0" sldId="287"/>
            <ac:spMk id="678" creationId="{00000000-0000-0000-0000-000000000000}"/>
          </ac:spMkLst>
        </pc:spChg>
        <pc:spChg chg="mod">
          <ac:chgData name="Fukushima Ryuji" userId="428d680b-2ed7-452d-afa7-e3ee1b5a73bb" providerId="ADAL" clId="{B01DC147-66C2-45E7-B218-142F86CD0A3C}" dt="2023-10-30T00:49:10.885" v="5" actId="1076"/>
          <ac:spMkLst>
            <pc:docMk/>
            <pc:sldMk cId="0" sldId="287"/>
            <ac:spMk id="679" creationId="{00000000-0000-0000-0000-000000000000}"/>
          </ac:spMkLst>
        </pc:spChg>
        <pc:spChg chg="mod">
          <ac:chgData name="Fukushima Ryuji" userId="428d680b-2ed7-452d-afa7-e3ee1b5a73bb" providerId="ADAL" clId="{B01DC147-66C2-45E7-B218-142F86CD0A3C}" dt="2023-10-30T00:48:29.726" v="0" actId="1076"/>
          <ac:spMkLst>
            <pc:docMk/>
            <pc:sldMk cId="0" sldId="287"/>
            <ac:spMk id="681" creationId="{00000000-0000-0000-0000-000000000000}"/>
          </ac:spMkLst>
        </pc:spChg>
        <pc:spChg chg="mod">
          <ac:chgData name="Fukushima Ryuji" userId="428d680b-2ed7-452d-afa7-e3ee1b5a73bb" providerId="ADAL" clId="{B01DC147-66C2-45E7-B218-142F86CD0A3C}" dt="2023-10-30T00:48:35.863" v="1" actId="1076"/>
          <ac:spMkLst>
            <pc:docMk/>
            <pc:sldMk cId="0" sldId="287"/>
            <ac:spMk id="682" creationId="{00000000-0000-0000-0000-000000000000}"/>
          </ac:spMkLst>
        </pc:spChg>
        <pc:spChg chg="mod">
          <ac:chgData name="Fukushima Ryuji" userId="428d680b-2ed7-452d-afa7-e3ee1b5a73bb" providerId="ADAL" clId="{B01DC147-66C2-45E7-B218-142F86CD0A3C}" dt="2023-10-30T00:49:44.307" v="14" actId="1076"/>
          <ac:spMkLst>
            <pc:docMk/>
            <pc:sldMk cId="0" sldId="287"/>
            <ac:spMk id="684" creationId="{00000000-0000-0000-0000-000000000000}"/>
          </ac:spMkLst>
        </pc:spChg>
        <pc:spChg chg="mod">
          <ac:chgData name="Fukushima Ryuji" userId="428d680b-2ed7-452d-afa7-e3ee1b5a73bb" providerId="ADAL" clId="{B01DC147-66C2-45E7-B218-142F86CD0A3C}" dt="2023-10-30T00:50:04.499" v="25" actId="255"/>
          <ac:spMkLst>
            <pc:docMk/>
            <pc:sldMk cId="0" sldId="287"/>
            <ac:spMk id="685" creationId="{00000000-0000-0000-0000-000000000000}"/>
          </ac:spMkLst>
        </pc:spChg>
        <pc:picChg chg="mod">
          <ac:chgData name="Fukushima Ryuji" userId="428d680b-2ed7-452d-afa7-e3ee1b5a73bb" providerId="ADAL" clId="{B01DC147-66C2-45E7-B218-142F86CD0A3C}" dt="2023-10-30T02:39:54.239" v="33" actId="1076"/>
          <ac:picMkLst>
            <pc:docMk/>
            <pc:sldMk cId="0" sldId="287"/>
            <ac:picMk id="68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E9D77-5F89-4FA6-AD65-90E60F18C29F}" type="datetimeFigureOut">
              <a:rPr kumimoji="1" lang="ja-JP" altLang="en-US" smtClean="0"/>
              <a:t>2023/10/30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FACC9-6E0D-4F57-86B3-FB1D55558167}" type="slidenum">
              <a:rPr kumimoji="1" lang="ja-JP" altLang="en-US" smtClean="0"/>
              <a:t>‹#›</a:t>
            </a:fld>
            <a:endParaRPr kumimoji="1" lang="ja-JP" altLang="en-US"/>
          </a:p>
        </p:txBody>
      </p:sp>
    </p:spTree>
    <p:extLst>
      <p:ext uri="{BB962C8B-B14F-4D97-AF65-F5344CB8AC3E}">
        <p14:creationId xmlns:p14="http://schemas.microsoft.com/office/powerpoint/2010/main" val="30476173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76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3D8A5-50B3-4D67-A101-FB4FA24A0B8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a:sym typeface="Arial"/>
            </a:endParaRPr>
          </a:p>
        </p:txBody>
      </p:sp>
    </p:spTree>
    <p:extLst>
      <p:ext uri="{BB962C8B-B14F-4D97-AF65-F5344CB8AC3E}">
        <p14:creationId xmlns:p14="http://schemas.microsoft.com/office/powerpoint/2010/main" val="1798765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419f5872aa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2419f5872aa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19f5872aa_3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g2419f5872aa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849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19f5872aa_3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g2419f5872aa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809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419f5872aa_3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2419f5872aa_3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07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altLang="ja-JP"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2" name="Google Shape;112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97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altLang="ja-JP"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gular1">
  <p:cSld name="Regular1">
    <p:spTree>
      <p:nvGrpSpPr>
        <p:cNvPr id="1" name="Shape 169"/>
        <p:cNvGrpSpPr/>
        <p:nvPr/>
      </p:nvGrpSpPr>
      <p:grpSpPr>
        <a:xfrm>
          <a:off x="0" y="0"/>
          <a:ext cx="0" cy="0"/>
          <a:chOff x="0" y="0"/>
          <a:chExt cx="0" cy="0"/>
        </a:xfrm>
      </p:grpSpPr>
      <p:cxnSp>
        <p:nvCxnSpPr>
          <p:cNvPr id="170" name="Google Shape;170;p64"/>
          <p:cNvCxnSpPr/>
          <p:nvPr/>
        </p:nvCxnSpPr>
        <p:spPr>
          <a:xfrm>
            <a:off x="0" y="792000"/>
            <a:ext cx="12192000" cy="0"/>
          </a:xfrm>
          <a:prstGeom prst="straightConnector1">
            <a:avLst/>
          </a:prstGeom>
          <a:noFill/>
          <a:ln w="9525" cap="flat" cmpd="sng">
            <a:solidFill>
              <a:srgbClr val="BFBFBF"/>
            </a:solidFill>
            <a:prstDash val="solid"/>
            <a:miter lim="800000"/>
            <a:headEnd type="none" w="sm" len="sm"/>
            <a:tailEnd type="none" w="sm" len="sm"/>
          </a:ln>
        </p:spPr>
      </p:cxnSp>
      <p:sp>
        <p:nvSpPr>
          <p:cNvPr id="171" name="Google Shape;171;p64"/>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400"/>
              <a:buFont typeface="Arial"/>
              <a:buNone/>
              <a:defRPr sz="24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64"/>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lvl1pPr marL="457200" lvl="0" indent="-228600" algn="l">
              <a:lnSpc>
                <a:spcPct val="100000"/>
              </a:lnSpc>
              <a:spcBef>
                <a:spcPts val="300"/>
              </a:spcBef>
              <a:spcAft>
                <a:spcPts val="0"/>
              </a:spcAft>
              <a:buClr>
                <a:schemeClr val="dk1"/>
              </a:buClr>
              <a:buSzPts val="1800"/>
              <a:buFont typeface="Arial"/>
              <a:buNone/>
              <a:defRPr sz="1800">
                <a:latin typeface="Arial"/>
                <a:ea typeface="Arial"/>
                <a:cs typeface="Arial"/>
                <a:sym typeface="Arial"/>
              </a:defRPr>
            </a:lvl1pPr>
            <a:lvl2pPr marL="914400" lvl="1" indent="-228600" algn="l">
              <a:lnSpc>
                <a:spcPct val="100000"/>
              </a:lnSpc>
              <a:spcBef>
                <a:spcPts val="300"/>
              </a:spcBef>
              <a:spcAft>
                <a:spcPts val="0"/>
              </a:spcAft>
              <a:buClr>
                <a:schemeClr val="dk1"/>
              </a:buClr>
              <a:buSzPts val="1800"/>
              <a:buFont typeface="Arial"/>
              <a:buNone/>
              <a:defRPr sz="1800">
                <a:latin typeface="Arial"/>
                <a:ea typeface="Arial"/>
                <a:cs typeface="Arial"/>
                <a:sym typeface="Arial"/>
              </a:defRPr>
            </a:lvl2pPr>
            <a:lvl3pPr marL="1371600" lvl="2" indent="-228600" algn="l">
              <a:lnSpc>
                <a:spcPct val="100000"/>
              </a:lnSpc>
              <a:spcBef>
                <a:spcPts val="300"/>
              </a:spcBef>
              <a:spcAft>
                <a:spcPts val="0"/>
              </a:spcAft>
              <a:buClr>
                <a:schemeClr val="dk1"/>
              </a:buClr>
              <a:buSzPts val="1200"/>
              <a:buFont typeface="Arial"/>
              <a:buNone/>
              <a:defRPr sz="1200"/>
            </a:lvl3pPr>
            <a:lvl4pPr marL="1828800" lvl="3" indent="-228600" algn="l">
              <a:lnSpc>
                <a:spcPct val="100000"/>
              </a:lnSpc>
              <a:spcBef>
                <a:spcPts val="300"/>
              </a:spcBef>
              <a:spcAft>
                <a:spcPts val="0"/>
              </a:spcAft>
              <a:buClr>
                <a:schemeClr val="dk1"/>
              </a:buClr>
              <a:buSzPts val="1100"/>
              <a:buFont typeface="Arial"/>
              <a:buNone/>
              <a:defRPr sz="1100"/>
            </a:lvl4pPr>
            <a:lvl5pPr marL="2286000" lvl="4" indent="-228600" algn="l">
              <a:lnSpc>
                <a:spcPct val="100000"/>
              </a:lnSpc>
              <a:spcBef>
                <a:spcPts val="300"/>
              </a:spcBef>
              <a:spcAft>
                <a:spcPts val="0"/>
              </a:spcAft>
              <a:buClr>
                <a:schemeClr val="dk1"/>
              </a:buClr>
              <a:buSzPts val="1050"/>
              <a:buFont typeface="Arial"/>
              <a:buNone/>
              <a:defRPr sz="10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64"/>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1246957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224"/>
        <p:cNvGrpSpPr/>
        <p:nvPr/>
      </p:nvGrpSpPr>
      <p:grpSpPr>
        <a:xfrm>
          <a:off x="0" y="0"/>
          <a:ext cx="0" cy="0"/>
          <a:chOff x="0" y="0"/>
          <a:chExt cx="0" cy="0"/>
        </a:xfrm>
      </p:grpSpPr>
      <p:sp>
        <p:nvSpPr>
          <p:cNvPr id="225" name="Google Shape;225;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83"/>
          <p:cNvSpPr>
            <a:spLocks noGrp="1"/>
          </p:cNvSpPr>
          <p:nvPr>
            <p:ph type="pic" idx="2"/>
          </p:nvPr>
        </p:nvSpPr>
        <p:spPr>
          <a:xfrm>
            <a:off x="5183188" y="987425"/>
            <a:ext cx="6172200" cy="4873625"/>
          </a:xfrm>
          <a:prstGeom prst="rect">
            <a:avLst/>
          </a:prstGeom>
          <a:noFill/>
          <a:ln>
            <a:noFill/>
          </a:ln>
        </p:spPr>
      </p:sp>
      <p:sp>
        <p:nvSpPr>
          <p:cNvPr id="227" name="Google Shape;227;p8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136247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231"/>
        <p:cNvGrpSpPr/>
        <p:nvPr/>
      </p:nvGrpSpPr>
      <p:grpSpPr>
        <a:xfrm>
          <a:off x="0" y="0"/>
          <a:ext cx="0" cy="0"/>
          <a:chOff x="0" y="0"/>
          <a:chExt cx="0" cy="0"/>
        </a:xfrm>
      </p:grpSpPr>
      <p:sp>
        <p:nvSpPr>
          <p:cNvPr id="232" name="Google Shape;232;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8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276208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237"/>
        <p:cNvGrpSpPr/>
        <p:nvPr/>
      </p:nvGrpSpPr>
      <p:grpSpPr>
        <a:xfrm>
          <a:off x="0" y="0"/>
          <a:ext cx="0" cy="0"/>
          <a:chOff x="0" y="0"/>
          <a:chExt cx="0" cy="0"/>
        </a:xfrm>
      </p:grpSpPr>
      <p:sp>
        <p:nvSpPr>
          <p:cNvPr id="238" name="Google Shape;238;p8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8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927325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egular1">
    <p:spTree>
      <p:nvGrpSpPr>
        <p:cNvPr id="1" name=""/>
        <p:cNvGrpSpPr/>
        <p:nvPr/>
      </p:nvGrpSpPr>
      <p:grpSpPr>
        <a:xfrm>
          <a:off x="0" y="0"/>
          <a:ext cx="0" cy="0"/>
          <a:chOff x="0" y="0"/>
          <a:chExt cx="0" cy="0"/>
        </a:xfrm>
      </p:grpSpPr>
      <p:cxnSp>
        <p:nvCxnSpPr>
          <p:cNvPr id="22" name="直線コネクタ 21"/>
          <p:cNvCxnSpPr/>
          <p:nvPr userDrawn="1"/>
        </p:nvCxnSpPr>
        <p:spPr>
          <a:xfrm>
            <a:off x="0" y="792000"/>
            <a:ext cx="12192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p:nvPr>
        </p:nvSpPr>
        <p:spPr>
          <a:xfrm>
            <a:off x="443077" y="387606"/>
            <a:ext cx="11307323" cy="332399"/>
          </a:xfrm>
          <a:prstGeom prst="rect">
            <a:avLst/>
          </a:prstGeom>
          <a:ln>
            <a:noFill/>
          </a:ln>
        </p:spPr>
        <p:txBody>
          <a:bodyPr lIns="0" tIns="0" rIns="0" bIns="0" anchor="b" anchorCtr="0">
            <a:noAutofit/>
          </a:bodyPr>
          <a:lstStyle>
            <a:lvl1pPr>
              <a:defRPr sz="1950" b="1">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9" name="テキスト プレースホルダ 10"/>
          <p:cNvSpPr>
            <a:spLocks noGrp="1"/>
          </p:cNvSpPr>
          <p:nvPr>
            <p:ph type="body" sz="quarter" idx="12"/>
          </p:nvPr>
        </p:nvSpPr>
        <p:spPr>
          <a:xfrm>
            <a:off x="416475" y="902976"/>
            <a:ext cx="11333927" cy="609026"/>
          </a:xfrm>
          <a:prstGeom prst="rect">
            <a:avLst/>
          </a:prstGeom>
        </p:spPr>
        <p:txBody>
          <a:bodyPr lIns="68415" tIns="34208" rIns="68415" bIns="34208"/>
          <a:lstStyle>
            <a:lvl1pPr marL="0" indent="0">
              <a:lnSpc>
                <a:spcPct val="100000"/>
              </a:lnSpc>
              <a:spcBef>
                <a:spcPts val="244"/>
              </a:spcBef>
              <a:buFontTx/>
              <a:buNone/>
              <a:defRPr sz="1463">
                <a:latin typeface="Meiryo UI" panose="020B0604030504040204" pitchFamily="50" charset="-128"/>
                <a:ea typeface="Meiryo UI" panose="020B0604030504040204" pitchFamily="50" charset="-128"/>
              </a:defRPr>
            </a:lvl1pPr>
            <a:lvl2pPr marL="216174" indent="0">
              <a:lnSpc>
                <a:spcPct val="100000"/>
              </a:lnSpc>
              <a:spcBef>
                <a:spcPts val="244"/>
              </a:spcBef>
              <a:buFontTx/>
              <a:buNone/>
              <a:defRPr sz="1463">
                <a:latin typeface="Meiryo UI" panose="020B0604030504040204" pitchFamily="50" charset="-128"/>
                <a:ea typeface="Meiryo UI" panose="020B0604030504040204" pitchFamily="50" charset="-128"/>
              </a:defRPr>
            </a:lvl2pPr>
            <a:lvl3pPr marL="440068" indent="0">
              <a:lnSpc>
                <a:spcPct val="100000"/>
              </a:lnSpc>
              <a:spcBef>
                <a:spcPts val="244"/>
              </a:spcBef>
              <a:buFontTx/>
              <a:buNone/>
              <a:defRPr sz="975"/>
            </a:lvl3pPr>
            <a:lvl4pPr marL="655277" indent="0">
              <a:lnSpc>
                <a:spcPct val="100000"/>
              </a:lnSpc>
              <a:spcBef>
                <a:spcPts val="244"/>
              </a:spcBef>
              <a:buFontTx/>
              <a:buNone/>
              <a:defRPr sz="894"/>
            </a:lvl4pPr>
            <a:lvl5pPr marL="871450" indent="0">
              <a:lnSpc>
                <a:spcPct val="100000"/>
              </a:lnSpc>
              <a:spcBef>
                <a:spcPts val="244"/>
              </a:spcBef>
              <a:buFontTx/>
              <a:buNone/>
              <a:defRPr sz="853"/>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14748156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egular1">
    <p:spTree>
      <p:nvGrpSpPr>
        <p:cNvPr id="1" name=""/>
        <p:cNvGrpSpPr/>
        <p:nvPr/>
      </p:nvGrpSpPr>
      <p:grpSpPr>
        <a:xfrm>
          <a:off x="0" y="0"/>
          <a:ext cx="0" cy="0"/>
          <a:chOff x="0" y="0"/>
          <a:chExt cx="0" cy="0"/>
        </a:xfrm>
      </p:grpSpPr>
      <p:cxnSp>
        <p:nvCxnSpPr>
          <p:cNvPr id="22" name="直線コネクタ 21"/>
          <p:cNvCxnSpPr/>
          <p:nvPr userDrawn="1"/>
        </p:nvCxnSpPr>
        <p:spPr>
          <a:xfrm>
            <a:off x="0" y="792000"/>
            <a:ext cx="12192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p:nvPr>
        </p:nvSpPr>
        <p:spPr>
          <a:xfrm>
            <a:off x="443077" y="387604"/>
            <a:ext cx="11307323" cy="332399"/>
          </a:xfrm>
          <a:prstGeom prst="rect">
            <a:avLst/>
          </a:prstGeom>
          <a:ln>
            <a:noFill/>
          </a:ln>
        </p:spPr>
        <p:txBody>
          <a:bodyPr lIns="0" tIns="0" rIns="0" bIns="0" anchor="b" anchorCtr="0">
            <a:noAutofit/>
          </a:bodyPr>
          <a:lstStyle>
            <a:lvl1pPr>
              <a:defRPr sz="2400" b="1">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9" name="テキスト プレースホルダ 10"/>
          <p:cNvSpPr>
            <a:spLocks noGrp="1"/>
          </p:cNvSpPr>
          <p:nvPr>
            <p:ph type="body" sz="quarter" idx="12"/>
          </p:nvPr>
        </p:nvSpPr>
        <p:spPr>
          <a:xfrm>
            <a:off x="416475" y="902976"/>
            <a:ext cx="11333927" cy="609026"/>
          </a:xfrm>
          <a:prstGeom prst="rect">
            <a:avLst/>
          </a:prstGeom>
        </p:spPr>
        <p:txBody>
          <a:bodyPr lIns="68415" tIns="34208" rIns="68415" bIns="34208"/>
          <a:lstStyle>
            <a:lvl1pPr marL="0" indent="0">
              <a:lnSpc>
                <a:spcPct val="100000"/>
              </a:lnSpc>
              <a:spcBef>
                <a:spcPts val="300"/>
              </a:spcBef>
              <a:buFontTx/>
              <a:buNone/>
              <a:defRPr sz="1800">
                <a:latin typeface="Meiryo UI" panose="020B0604030504040204" pitchFamily="50" charset="-128"/>
                <a:ea typeface="Meiryo UI" panose="020B0604030504040204" pitchFamily="50" charset="-128"/>
              </a:defRPr>
            </a:lvl1pPr>
            <a:lvl2pPr marL="266060" indent="0">
              <a:lnSpc>
                <a:spcPct val="100000"/>
              </a:lnSpc>
              <a:spcBef>
                <a:spcPts val="300"/>
              </a:spcBef>
              <a:buFontTx/>
              <a:buNone/>
              <a:defRPr sz="1800">
                <a:latin typeface="Meiryo UI" panose="020B0604030504040204" pitchFamily="50" charset="-128"/>
                <a:ea typeface="Meiryo UI" panose="020B0604030504040204" pitchFamily="50" charset="-128"/>
              </a:defRPr>
            </a:lvl2pPr>
            <a:lvl3pPr marL="541622" indent="0">
              <a:lnSpc>
                <a:spcPct val="100000"/>
              </a:lnSpc>
              <a:spcBef>
                <a:spcPts val="300"/>
              </a:spcBef>
              <a:buFontTx/>
              <a:buNone/>
              <a:defRPr sz="1200"/>
            </a:lvl3pPr>
            <a:lvl4pPr marL="806495" indent="0">
              <a:lnSpc>
                <a:spcPct val="100000"/>
              </a:lnSpc>
              <a:spcBef>
                <a:spcPts val="300"/>
              </a:spcBef>
              <a:buFontTx/>
              <a:buNone/>
              <a:defRPr sz="1100"/>
            </a:lvl4pPr>
            <a:lvl5pPr marL="1072554" indent="0">
              <a:lnSpc>
                <a:spcPct val="100000"/>
              </a:lnSpc>
              <a:spcBef>
                <a:spcPts val="300"/>
              </a:spcBef>
              <a:buFontTx/>
              <a:buNone/>
              <a:defRPr sz="105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a:extLst>
              <a:ext uri="{FF2B5EF4-FFF2-40B4-BE49-F238E27FC236}">
                <a16:creationId xmlns:a16="http://schemas.microsoft.com/office/drawing/2014/main" id="{FD806FCD-A913-7CD5-49E1-1546EC0198E1}"/>
              </a:ext>
            </a:extLst>
          </p:cNvPr>
          <p:cNvSpPr>
            <a:spLocks noGrp="1"/>
          </p:cNvSpPr>
          <p:nvPr>
            <p:ph type="sldNum" sz="quarter" idx="15"/>
          </p:nvPr>
        </p:nvSpPr>
        <p:spPr>
          <a:xfrm>
            <a:off x="9082548" y="6328957"/>
            <a:ext cx="2743200" cy="365125"/>
          </a:xfrm>
        </p:spPr>
        <p:txBody>
          <a:bodyPr/>
          <a:lstStyle/>
          <a:p>
            <a:fld id="{B13711F7-47D2-4297-8295-2983F6170E0C}" type="slidenum">
              <a:rPr kumimoji="1" lang="ja-JP" altLang="en-US" smtClean="0"/>
              <a:t>‹#›</a:t>
            </a:fld>
            <a:endParaRPr kumimoji="1" lang="ja-JP" altLang="en-US"/>
          </a:p>
        </p:txBody>
      </p:sp>
    </p:spTree>
    <p:extLst>
      <p:ext uri="{BB962C8B-B14F-4D97-AF65-F5344CB8AC3E}">
        <p14:creationId xmlns:p14="http://schemas.microsoft.com/office/powerpoint/2010/main" val="422524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174"/>
        <p:cNvGrpSpPr/>
        <p:nvPr/>
      </p:nvGrpSpPr>
      <p:grpSpPr>
        <a:xfrm>
          <a:off x="0" y="0"/>
          <a:ext cx="0" cy="0"/>
          <a:chOff x="0" y="0"/>
          <a:chExt cx="0" cy="0"/>
        </a:xfrm>
      </p:grpSpPr>
      <p:sp>
        <p:nvSpPr>
          <p:cNvPr id="175" name="Google Shape;17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148873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78"/>
        <p:cNvGrpSpPr/>
        <p:nvPr/>
      </p:nvGrpSpPr>
      <p:grpSpPr>
        <a:xfrm>
          <a:off x="0" y="0"/>
          <a:ext cx="0" cy="0"/>
          <a:chOff x="0" y="0"/>
          <a:chExt cx="0" cy="0"/>
        </a:xfrm>
      </p:grpSpPr>
      <p:sp>
        <p:nvSpPr>
          <p:cNvPr id="179" name="Google Shape;179;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1" name="Google Shape;181;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202348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184"/>
        <p:cNvGrpSpPr/>
        <p:nvPr/>
      </p:nvGrpSpPr>
      <p:grpSpPr>
        <a:xfrm>
          <a:off x="0" y="0"/>
          <a:ext cx="0" cy="0"/>
          <a:chOff x="0" y="0"/>
          <a:chExt cx="0" cy="0"/>
        </a:xfrm>
      </p:grpSpPr>
      <p:sp>
        <p:nvSpPr>
          <p:cNvPr id="185" name="Google Shape;185;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16471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190"/>
        <p:cNvGrpSpPr/>
        <p:nvPr/>
      </p:nvGrpSpPr>
      <p:grpSpPr>
        <a:xfrm>
          <a:off x="0" y="0"/>
          <a:ext cx="0" cy="0"/>
          <a:chOff x="0" y="0"/>
          <a:chExt cx="0" cy="0"/>
        </a:xfrm>
      </p:grpSpPr>
      <p:sp>
        <p:nvSpPr>
          <p:cNvPr id="191" name="Google Shape;191;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3" name="Google Shape;193;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379583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196"/>
        <p:cNvGrpSpPr/>
        <p:nvPr/>
      </p:nvGrpSpPr>
      <p:grpSpPr>
        <a:xfrm>
          <a:off x="0" y="0"/>
          <a:ext cx="0" cy="0"/>
          <a:chOff x="0" y="0"/>
          <a:chExt cx="0" cy="0"/>
        </a:xfrm>
      </p:grpSpPr>
      <p:sp>
        <p:nvSpPr>
          <p:cNvPr id="197" name="Google Shape;197;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96068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203"/>
        <p:cNvGrpSpPr/>
        <p:nvPr/>
      </p:nvGrpSpPr>
      <p:grpSpPr>
        <a:xfrm>
          <a:off x="0" y="0"/>
          <a:ext cx="0" cy="0"/>
          <a:chOff x="0" y="0"/>
          <a:chExt cx="0" cy="0"/>
        </a:xfrm>
      </p:grpSpPr>
      <p:sp>
        <p:nvSpPr>
          <p:cNvPr id="204" name="Google Shape;204;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8" name="Google Shape;208;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314498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212"/>
        <p:cNvGrpSpPr/>
        <p:nvPr/>
      </p:nvGrpSpPr>
      <p:grpSpPr>
        <a:xfrm>
          <a:off x="0" y="0"/>
          <a:ext cx="0" cy="0"/>
          <a:chOff x="0" y="0"/>
          <a:chExt cx="0" cy="0"/>
        </a:xfrm>
      </p:grpSpPr>
      <p:sp>
        <p:nvSpPr>
          <p:cNvPr id="213" name="Google Shape;213;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59045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217"/>
        <p:cNvGrpSpPr/>
        <p:nvPr/>
      </p:nvGrpSpPr>
      <p:grpSpPr>
        <a:xfrm>
          <a:off x="0" y="0"/>
          <a:ext cx="0" cy="0"/>
          <a:chOff x="0" y="0"/>
          <a:chExt cx="0" cy="0"/>
        </a:xfrm>
      </p:grpSpPr>
      <p:sp>
        <p:nvSpPr>
          <p:cNvPr id="218" name="Google Shape;218;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8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0" name="Google Shape;220;p8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186611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 name="Google Shape;165;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6" name="Google Shape;16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Google Shape;16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Tree>
    <p:extLst>
      <p:ext uri="{BB962C8B-B14F-4D97-AF65-F5344CB8AC3E}">
        <p14:creationId xmlns:p14="http://schemas.microsoft.com/office/powerpoint/2010/main" val="8585848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46"/>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en-US" altLang="ja-JP" dirty="0">
                <a:latin typeface="Meiryo UI" panose="020B0604030504040204" pitchFamily="50" charset="-128"/>
                <a:ea typeface="Meiryo UI" panose="020B0604030504040204" pitchFamily="50" charset="-128"/>
              </a:rPr>
              <a:t>ProfileXT</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の正しい理解</a:t>
            </a:r>
            <a:endParaRPr dirty="0">
              <a:latin typeface="Meiryo UI" panose="020B0604030504040204" pitchFamily="50" charset="-128"/>
              <a:ea typeface="Meiryo UI" panose="020B0604030504040204" pitchFamily="50" charset="-128"/>
            </a:endParaRPr>
          </a:p>
        </p:txBody>
      </p:sp>
      <p:sp>
        <p:nvSpPr>
          <p:cNvPr id="952" name="Google Shape;952;p46"/>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t>1</a:t>
            </a:fld>
            <a:endParaRPr kumimoji="0" sz="1200" b="0" i="0" u="none" strike="noStrike" kern="0" cap="none" spc="0" normalizeH="0" baseline="0" noProof="0">
              <a:ln>
                <a:noFill/>
              </a:ln>
              <a:solidFill>
                <a:srgbClr val="888888"/>
              </a:solidFill>
              <a:effectLst/>
              <a:uLnTx/>
              <a:uFillTx/>
              <a:latin typeface="Arial"/>
              <a:ea typeface="Arial"/>
              <a:cs typeface="Arial"/>
              <a:sym typeface="Arial"/>
            </a:endParaRPr>
          </a:p>
        </p:txBody>
      </p:sp>
      <p:sp>
        <p:nvSpPr>
          <p:cNvPr id="4" name="字幕 2">
            <a:extLst>
              <a:ext uri="{FF2B5EF4-FFF2-40B4-BE49-F238E27FC236}">
                <a16:creationId xmlns:a16="http://schemas.microsoft.com/office/drawing/2014/main" id="{9A8533C7-6C5D-FA1E-987B-AFBB5349DFB3}"/>
              </a:ext>
            </a:extLst>
          </p:cNvPr>
          <p:cNvSpPr txBox="1">
            <a:spLocks/>
          </p:cNvSpPr>
          <p:nvPr/>
        </p:nvSpPr>
        <p:spPr>
          <a:xfrm>
            <a:off x="886039" y="1848678"/>
            <a:ext cx="10394797" cy="4395080"/>
          </a:xfrm>
          <a:prstGeom prst="roundRect">
            <a:avLst>
              <a:gd name="adj" fmla="val 3538"/>
            </a:avLst>
          </a:prstGeom>
          <a:solidFill>
            <a:srgbClr val="76B0BD">
              <a:lumMod val="20000"/>
              <a:lumOff val="80000"/>
            </a:srgbClr>
          </a:solidFill>
          <a:ln w="12700" cap="flat" cmpd="sng" algn="ctr">
            <a:noFill/>
            <a:prstDash val="solid"/>
            <a:miter lim="800000"/>
          </a:ln>
          <a:effectLst/>
        </p:spPr>
        <p:txBody>
          <a:bodyPr vert="horz" lIns="180000" tIns="180000" rIns="180000" bIns="18000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1</a:t>
            </a:r>
            <a:r>
              <a:rPr kumimoji="1" lang="ja-JP" altLang="en-US" sz="2600" b="1"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から</a:t>
            </a:r>
            <a:r>
              <a:rPr kumimoji="1" lang="en-US" altLang="ja-JP" sz="2600" b="1"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10</a:t>
            </a:r>
            <a:r>
              <a:rPr kumimoji="1" lang="ja-JP" altLang="en-US" sz="2600" b="1"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のスコアに優劣はない</a:t>
            </a:r>
          </a:p>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それぞれのスコアに優劣はないため、評価やテストとして</a:t>
            </a:r>
            <a:br>
              <a:rPr kumimoji="1" lang="en-US" altLang="ja-JP"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br>
            <a:r>
              <a:rPr kumimoji="1" lang="ja-JP" altLang="en-US"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利用されるものではありません。</a:t>
            </a:r>
          </a:p>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スキル、行動ではなく、本来の特性を測定している</a:t>
            </a:r>
          </a:p>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スキルや発揮能力、経験値などを直接測定しているものではありません。</a:t>
            </a:r>
            <a:br>
              <a:rPr kumimoji="1" lang="en-US" altLang="ja-JP"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br>
            <a:r>
              <a:rPr kumimoji="1" lang="ja-JP" altLang="en-US"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自分が本来持ち合わせていて変化しにくい領域を測定しています。</a:t>
            </a:r>
          </a:p>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自分の強みに気づくための材料</a:t>
            </a:r>
          </a:p>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本来の自分を理解することで、隠された強みに気づき、</a:t>
            </a:r>
            <a:br>
              <a:rPr kumimoji="1" lang="en-US" altLang="ja-JP"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br>
            <a:r>
              <a:rPr kumimoji="1" lang="ja-JP" altLang="en-US" sz="1800" b="0" i="0" u="none" strike="noStrike" kern="1200" cap="none" spc="0" normalizeH="0" baseline="0" noProof="0" dirty="0">
                <a:ln>
                  <a:noFill/>
                </a:ln>
                <a:solidFill>
                  <a:srgbClr val="595959"/>
                </a:solidFill>
                <a:effectLst/>
                <a:uLnTx/>
                <a:uFillTx/>
                <a:latin typeface="游ゴシック" panose="020F0502020204030204"/>
                <a:ea typeface="Hiragino Kaku Gothic Pro W3" panose="020B0300000000000000"/>
                <a:cs typeface="+mn-cs"/>
              </a:rPr>
              <a:t>行動変容を導くための自己成長の材料です。</a:t>
            </a:r>
          </a:p>
        </p:txBody>
      </p:sp>
      <p:sp>
        <p:nvSpPr>
          <p:cNvPr id="5" name="Google Shape;327;p7">
            <a:extLst>
              <a:ext uri="{FF2B5EF4-FFF2-40B4-BE49-F238E27FC236}">
                <a16:creationId xmlns:a16="http://schemas.microsoft.com/office/drawing/2014/main" id="{1AC196B5-3269-FD5D-4425-C697EB335169}"/>
              </a:ext>
            </a:extLst>
          </p:cNvPr>
          <p:cNvSpPr txBox="1">
            <a:spLocks noGrp="1"/>
          </p:cNvSpPr>
          <p:nvPr>
            <p:ph type="body" idx="1"/>
          </p:nvPr>
        </p:nvSpPr>
        <p:spPr>
          <a:xfrm>
            <a:off x="416475" y="902976"/>
            <a:ext cx="11333927" cy="945702"/>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r>
              <a:rPr lang="ja-JP" dirty="0">
                <a:latin typeface="Meiryo UI" panose="020B0604030504040204" pitchFamily="50" charset="-128"/>
                <a:ea typeface="Meiryo UI" panose="020B0604030504040204" pitchFamily="50" charset="-128"/>
              </a:rPr>
              <a:t>ProfileXTは、</a:t>
            </a:r>
            <a:r>
              <a:rPr lang="ja-JP" altLang="en-US" dirty="0">
                <a:latin typeface="Meiryo UI" panose="020B0604030504040204" pitchFamily="50" charset="-128"/>
                <a:ea typeface="Meiryo UI" panose="020B0604030504040204" pitchFamily="50" charset="-128"/>
              </a:rPr>
              <a:t>人材の特性を測定する人材アセスメントです。自分自身への理解を深め、強みを知り、働きがいを見つけるための材料として生かすことが出来ます。</a:t>
            </a:r>
            <a:endParaRPr dirty="0"/>
          </a:p>
        </p:txBody>
      </p:sp>
    </p:spTree>
    <p:extLst>
      <p:ext uri="{BB962C8B-B14F-4D97-AF65-F5344CB8AC3E}">
        <p14:creationId xmlns:p14="http://schemas.microsoft.com/office/powerpoint/2010/main" val="353389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3"/>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エネルギー</a:t>
            </a:r>
            <a:endParaRPr lang="ja-JP" altLang="en-US">
              <a:latin typeface="Meiryo UI" panose="020B0604030504040204" pitchFamily="50" charset="-128"/>
              <a:ea typeface="Meiryo UI" panose="020B0604030504040204" pitchFamily="50" charset="-128"/>
            </a:endParaRPr>
          </a:p>
        </p:txBody>
      </p:sp>
      <p:sp>
        <p:nvSpPr>
          <p:cNvPr id="519" name="Google Shape;519;p23"/>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520" name="Google Shape;520;p23"/>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grpSp>
        <p:nvGrpSpPr>
          <p:cNvPr id="521" name="Google Shape;521;p23"/>
          <p:cNvGrpSpPr/>
          <p:nvPr/>
        </p:nvGrpSpPr>
        <p:grpSpPr>
          <a:xfrm>
            <a:off x="1487329" y="2463715"/>
            <a:ext cx="9463645" cy="4006681"/>
            <a:chOff x="2656114" y="1692945"/>
            <a:chExt cx="7031839" cy="2791156"/>
          </a:xfrm>
        </p:grpSpPr>
        <p:sp>
          <p:nvSpPr>
            <p:cNvPr id="522" name="Google Shape;522;p23"/>
            <p:cNvSpPr/>
            <p:nvPr/>
          </p:nvSpPr>
          <p:spPr>
            <a:xfrm>
              <a:off x="6087472" y="1752200"/>
              <a:ext cx="1278341" cy="2731901"/>
            </a:xfrm>
            <a:prstGeom prst="rect">
              <a:avLst/>
            </a:prstGeom>
            <a:solidFill>
              <a:srgbClr val="7FC1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3" name="Google Shape;523;p23"/>
            <p:cNvSpPr/>
            <p:nvPr/>
          </p:nvSpPr>
          <p:spPr>
            <a:xfrm>
              <a:off x="4795813" y="1752200"/>
              <a:ext cx="1300187" cy="2731901"/>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4" name="Google Shape;524;p23"/>
            <p:cNvSpPr/>
            <p:nvPr/>
          </p:nvSpPr>
          <p:spPr>
            <a:xfrm>
              <a:off x="7357427" y="1752200"/>
              <a:ext cx="2170929" cy="2731901"/>
            </a:xfrm>
            <a:prstGeom prst="rect">
              <a:avLst/>
            </a:prstGeom>
            <a:solidFill>
              <a:srgbClr val="02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5" name="Google Shape;525;p23"/>
            <p:cNvSpPr/>
            <p:nvPr/>
          </p:nvSpPr>
          <p:spPr>
            <a:xfrm>
              <a:off x="2656114" y="1752200"/>
              <a:ext cx="2165737" cy="2731901"/>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6" name="Google Shape;526;p23"/>
            <p:cNvSpPr txBox="1"/>
            <p:nvPr/>
          </p:nvSpPr>
          <p:spPr>
            <a:xfrm>
              <a:off x="2737387" y="2439035"/>
              <a:ext cx="2375850" cy="137752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着実にやり遂げる</a:t>
              </a:r>
              <a:endParaRPr kumimoji="0"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我慢強い</a:t>
              </a:r>
              <a:endParaRPr kumimoji="0"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ゆったり構え、</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リラックスしている</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印象を与える</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527" name="Google Shape;527;p23"/>
            <p:cNvSpPr txBox="1"/>
            <p:nvPr/>
          </p:nvSpPr>
          <p:spPr>
            <a:xfrm>
              <a:off x="7365813" y="2439035"/>
              <a:ext cx="2322140" cy="113631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マルチタスクを好む</a:t>
              </a:r>
              <a:endParaRPr kumimoji="0"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自分から積極的に</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仕事に取り組む</a:t>
              </a:r>
              <a:endParaRPr kumimoji="0"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鋭敏で自発的</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pic>
          <p:nvPicPr>
            <p:cNvPr id="528" name="Google Shape;528;p23"/>
            <p:cNvPicPr preferRelativeResize="0"/>
            <p:nvPr/>
          </p:nvPicPr>
          <p:blipFill rotWithShape="1">
            <a:blip r:embed="rId3">
              <a:alphaModFix/>
            </a:blip>
            <a:srcRect b="35467"/>
            <a:stretch/>
          </p:blipFill>
          <p:spPr>
            <a:xfrm>
              <a:off x="5079416" y="2265762"/>
              <a:ext cx="1953927" cy="2177567"/>
            </a:xfrm>
            <a:prstGeom prst="rect">
              <a:avLst/>
            </a:prstGeom>
            <a:noFill/>
            <a:ln>
              <a:noFill/>
            </a:ln>
          </p:spPr>
        </p:pic>
        <p:pic>
          <p:nvPicPr>
            <p:cNvPr id="529" name="Google Shape;529;p23"/>
            <p:cNvPicPr preferRelativeResize="0"/>
            <p:nvPr/>
          </p:nvPicPr>
          <p:blipFill rotWithShape="1">
            <a:blip r:embed="rId4">
              <a:alphaModFix/>
            </a:blip>
            <a:srcRect/>
            <a:stretch/>
          </p:blipFill>
          <p:spPr>
            <a:xfrm>
              <a:off x="2888917" y="1692945"/>
              <a:ext cx="6392396" cy="425892"/>
            </a:xfrm>
            <a:prstGeom prst="rect">
              <a:avLst/>
            </a:prstGeom>
            <a:noFill/>
            <a:ln>
              <a:noFill/>
            </a:ln>
          </p:spPr>
        </p:pic>
      </p:grpSp>
      <p:sp>
        <p:nvSpPr>
          <p:cNvPr id="530" name="Google Shape;530;p23"/>
          <p:cNvSpPr txBox="1"/>
          <p:nvPr/>
        </p:nvSpPr>
        <p:spPr>
          <a:xfrm>
            <a:off x="2293989" y="1748443"/>
            <a:ext cx="7578898" cy="432518"/>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ja-JP" altLang="en-US" sz="2400" b="0" i="0" u="none" strike="noStrike" kern="0" cap="none" spc="0" normalizeH="0" baseline="0" noProof="0">
                <a:ln>
                  <a:noFill/>
                </a:ln>
                <a:solidFill>
                  <a:srgbClr val="000000"/>
                </a:solidFill>
                <a:effectLst/>
                <a:uLnTx/>
                <a:uFillTx/>
                <a:latin typeface="Arial"/>
                <a:ea typeface="Arial"/>
                <a:cs typeface="Arial"/>
                <a:sym typeface="Arial"/>
              </a:rPr>
              <a:t>タスクを実行するペースの度合い</a:t>
            </a: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3"/>
          <p:cNvSpPr txBox="1"/>
          <p:nvPr/>
        </p:nvSpPr>
        <p:spPr>
          <a:xfrm>
            <a:off x="2185341" y="831059"/>
            <a:ext cx="7578898" cy="747034"/>
          </a:xfrm>
          <a:prstGeom prst="rect">
            <a:avLst/>
          </a:prstGeom>
          <a:noFill/>
          <a:ln>
            <a:noFill/>
          </a:ln>
        </p:spPr>
        <p:txBody>
          <a:bodyPr spcFirstLastPara="1" wrap="square" lIns="91425" tIns="45700" rIns="91425" bIns="45700" anchor="b" anchorCtr="0">
            <a:normAutofit/>
          </a:bodyPr>
          <a:lstStyle/>
          <a:p>
            <a:pPr marL="0" marR="0" lvl="0" indent="0" algn="ctr" defTabSz="914400" rtl="0" eaLnBrk="1" fontAlgn="auto" latinLnBrk="0" hangingPunct="1">
              <a:lnSpc>
                <a:spcPct val="90000"/>
              </a:lnSpc>
              <a:spcBef>
                <a:spcPts val="0"/>
              </a:spcBef>
              <a:spcAft>
                <a:spcPts val="0"/>
              </a:spcAft>
              <a:buClr>
                <a:srgbClr val="00B074"/>
              </a:buClr>
              <a:buSzPts val="3000"/>
              <a:buFont typeface="MS Gothic"/>
              <a:buNone/>
              <a:tabLst/>
              <a:defRPr/>
            </a:pPr>
            <a:r>
              <a:rPr kumimoji="0" lang="ja-JP" altLang="en-US" sz="3200" b="1" i="0" u="none" strike="noStrike" kern="0" cap="none" spc="0" normalizeH="0" baseline="0" noProof="0">
                <a:ln>
                  <a:noFill/>
                </a:ln>
                <a:solidFill>
                  <a:srgbClr val="00B074"/>
                </a:solidFill>
                <a:effectLst/>
                <a:uLnTx/>
                <a:uFillTx/>
                <a:latin typeface="MS Gothic"/>
                <a:ea typeface="MS Gothic"/>
                <a:cs typeface="MS Gothic"/>
                <a:sym typeface="MS Gothic"/>
              </a:rPr>
              <a:t>エネルギー</a:t>
            </a: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F5DA45B-50D4-3C90-8EF3-EFCCE6E8B280}"/>
              </a:ext>
            </a:extLst>
          </p:cNvPr>
          <p:cNvPicPr>
            <a:picLocks noChangeAspect="1"/>
          </p:cNvPicPr>
          <p:nvPr/>
        </p:nvPicPr>
        <p:blipFill>
          <a:blip r:embed="rId3"/>
          <a:stretch>
            <a:fillRect/>
          </a:stretch>
        </p:blipFill>
        <p:spPr>
          <a:xfrm>
            <a:off x="1796218" y="1174290"/>
            <a:ext cx="8599563" cy="4290075"/>
          </a:xfrm>
          <a:prstGeom prst="rect">
            <a:avLst/>
          </a:prstGeom>
        </p:spPr>
      </p:pic>
      <p:sp>
        <p:nvSpPr>
          <p:cNvPr id="2" name="タイトル 1">
            <a:extLst>
              <a:ext uri="{FF2B5EF4-FFF2-40B4-BE49-F238E27FC236}">
                <a16:creationId xmlns:a16="http://schemas.microsoft.com/office/drawing/2014/main" id="{538957D6-322F-CB9D-0FFA-73227DFFB578}"/>
              </a:ext>
            </a:extLst>
          </p:cNvPr>
          <p:cNvSpPr>
            <a:spLocks noGrp="1"/>
          </p:cNvSpPr>
          <p:nvPr>
            <p:ph type="title"/>
          </p:nvPr>
        </p:nvSpPr>
        <p:spPr/>
        <p:txBody>
          <a:bodyPr/>
          <a:lstStyle/>
          <a:p>
            <a:r>
              <a:rPr lang="en-US" altLang="ja-JP" sz="2800" dirty="0">
                <a:latin typeface="Meiryo UI" panose="020B0604030504040204" pitchFamily="50" charset="-128"/>
                <a:ea typeface="Meiryo UI" panose="020B0604030504040204" pitchFamily="50" charset="-128"/>
              </a:rPr>
              <a:t>ProfileXT</a:t>
            </a:r>
            <a:r>
              <a:rPr lang="en-US" altLang="ja-JP" sz="2800" baseline="30000" dirty="0">
                <a:latin typeface="Meiryo UI" panose="020B0604030504040204" pitchFamily="50" charset="-128"/>
                <a:ea typeface="Meiryo UI" panose="020B0604030504040204" pitchFamily="50" charset="-128"/>
              </a:rPr>
              <a:t>®</a:t>
            </a:r>
            <a:r>
              <a:rPr kumimoji="1" lang="ja-JP" altLang="en-US" sz="2400" dirty="0"/>
              <a:t>を活用したストレスマネジメント</a:t>
            </a:r>
          </a:p>
        </p:txBody>
      </p:sp>
      <p:sp>
        <p:nvSpPr>
          <p:cNvPr id="3" name="テキスト プレースホルダー 2">
            <a:extLst>
              <a:ext uri="{FF2B5EF4-FFF2-40B4-BE49-F238E27FC236}">
                <a16:creationId xmlns:a16="http://schemas.microsoft.com/office/drawing/2014/main" id="{18B8A2E7-DB18-42DE-CB36-01C810C23CA9}"/>
              </a:ext>
            </a:extLst>
          </p:cNvPr>
          <p:cNvSpPr>
            <a:spLocks noGrp="1"/>
          </p:cNvSpPr>
          <p:nvPr>
            <p:ph type="body" sz="quarter" idx="12"/>
          </p:nvPr>
        </p:nvSpPr>
        <p:spPr/>
        <p:txBody>
          <a:bodyPr>
            <a:normAutofit lnSpcReduction="10000"/>
          </a:bodyPr>
          <a:lstStyle/>
          <a:p>
            <a:r>
              <a:rPr kumimoji="1" lang="ja-JP" altLang="en-US" sz="1800" dirty="0"/>
              <a:t>⾃⼰認識を高めることで、どのような状況や要因によってストレスを感じるのかを理解できるようになります。これにより、要因に対処するための適切な⽅法を見つたり、備えたりできるため、ストレス軽減に繋がります。</a:t>
            </a:r>
          </a:p>
        </p:txBody>
      </p:sp>
      <p:sp>
        <p:nvSpPr>
          <p:cNvPr id="16" name="正方形/長方形 1">
            <a:extLst>
              <a:ext uri="{FF2B5EF4-FFF2-40B4-BE49-F238E27FC236}">
                <a16:creationId xmlns:a16="http://schemas.microsoft.com/office/drawing/2014/main" id="{D1E1804E-C6CF-74E3-C2B9-E338FC1854A8}"/>
              </a:ext>
            </a:extLst>
          </p:cNvPr>
          <p:cNvSpPr>
            <a:spLocks noChangeArrowheads="1"/>
          </p:cNvSpPr>
          <p:nvPr/>
        </p:nvSpPr>
        <p:spPr bwMode="auto">
          <a:xfrm>
            <a:off x="1024421" y="5639397"/>
            <a:ext cx="101180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1" lang="ja-JP" altLang="en-US" sz="2400" b="1" i="0" u="none" strike="noStrike" kern="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ストレス要因になり得ることを知ることは、</a:t>
            </a:r>
            <a:br>
              <a:rPr kumimoji="1" lang="ja-JP" altLang="en-US" sz="2400" b="1" i="0" u="none" strike="noStrike" kern="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br>
            <a:r>
              <a:rPr kumimoji="1" lang="ja-JP" altLang="en-US" sz="2400" b="1" i="0" u="none" strike="noStrike" kern="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適応の方法を学んだり、備えたりできるので、ストレス軽減に役立ちます</a:t>
            </a:r>
          </a:p>
        </p:txBody>
      </p:sp>
    </p:spTree>
    <p:extLst>
      <p:ext uri="{BB962C8B-B14F-4D97-AF65-F5344CB8AC3E}">
        <p14:creationId xmlns:p14="http://schemas.microsoft.com/office/powerpoint/2010/main" val="164687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sz="2400">
                <a:latin typeface="Meiryo UI" panose="020B0604030504040204" pitchFamily="50" charset="-128"/>
                <a:ea typeface="Meiryo UI" panose="020B0604030504040204" pitchFamily="50" charset="-128"/>
              </a:rPr>
              <a:t>主張性</a:t>
            </a:r>
            <a:endParaRPr sz="2400">
              <a:latin typeface="Meiryo UI" panose="020B0604030504040204" pitchFamily="50" charset="-128"/>
              <a:ea typeface="Meiryo UI" panose="020B0604030504040204" pitchFamily="50" charset="-128"/>
            </a:endParaRPr>
          </a:p>
        </p:txBody>
      </p:sp>
      <p:sp>
        <p:nvSpPr>
          <p:cNvPr id="571" name="Google Shape;571;p26"/>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573" name="Google Shape;573;p26"/>
          <p:cNvSpPr/>
          <p:nvPr/>
        </p:nvSpPr>
        <p:spPr>
          <a:xfrm>
            <a:off x="5804214" y="2917011"/>
            <a:ext cx="1684921" cy="3482350"/>
          </a:xfrm>
          <a:prstGeom prst="rect">
            <a:avLst/>
          </a:prstGeom>
          <a:solidFill>
            <a:srgbClr val="7FC1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4" name="Google Shape;574;p26"/>
          <p:cNvSpPr/>
          <p:nvPr/>
        </p:nvSpPr>
        <p:spPr>
          <a:xfrm>
            <a:off x="4354006" y="2917011"/>
            <a:ext cx="1713714" cy="34823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5" name="Google Shape;575;p26"/>
          <p:cNvSpPr/>
          <p:nvPr/>
        </p:nvSpPr>
        <p:spPr>
          <a:xfrm>
            <a:off x="7230053" y="2917011"/>
            <a:ext cx="2861398" cy="3482350"/>
          </a:xfrm>
          <a:prstGeom prst="rect">
            <a:avLst/>
          </a:prstGeom>
          <a:solidFill>
            <a:srgbClr val="02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6" name="Google Shape;576;p26"/>
          <p:cNvSpPr/>
          <p:nvPr/>
        </p:nvSpPr>
        <p:spPr>
          <a:xfrm>
            <a:off x="1951664" y="2917011"/>
            <a:ext cx="2854555" cy="348235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7" name="Google Shape;577;p26"/>
          <p:cNvSpPr txBox="1"/>
          <p:nvPr/>
        </p:nvSpPr>
        <p:spPr>
          <a:xfrm>
            <a:off x="2100549" y="3511853"/>
            <a:ext cx="3131495" cy="197742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他人の意見を</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受け止める</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人を率いるより</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従うことを好む</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許容的</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578" name="Google Shape;578;p26"/>
          <p:cNvSpPr txBox="1"/>
          <p:nvPr/>
        </p:nvSpPr>
        <p:spPr>
          <a:xfrm>
            <a:off x="7237945" y="3511853"/>
            <a:ext cx="3060702" cy="197742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意見を発することを</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好む</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人に従うより</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自ら導きたい</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達成志向</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pic>
        <p:nvPicPr>
          <p:cNvPr id="579" name="Google Shape;579;p26"/>
          <p:cNvPicPr preferRelativeResize="0"/>
          <p:nvPr/>
        </p:nvPicPr>
        <p:blipFill rotWithShape="1">
          <a:blip r:embed="rId3">
            <a:alphaModFix/>
          </a:blip>
          <a:srcRect/>
          <a:stretch/>
        </p:blipFill>
        <p:spPr>
          <a:xfrm>
            <a:off x="1951664" y="2570560"/>
            <a:ext cx="8139787" cy="581187"/>
          </a:xfrm>
          <a:prstGeom prst="rect">
            <a:avLst/>
          </a:prstGeom>
          <a:noFill/>
          <a:ln>
            <a:noFill/>
          </a:ln>
        </p:spPr>
      </p:pic>
      <p:sp>
        <p:nvSpPr>
          <p:cNvPr id="580" name="Google Shape;580;p26"/>
          <p:cNvSpPr txBox="1"/>
          <p:nvPr/>
        </p:nvSpPr>
        <p:spPr>
          <a:xfrm>
            <a:off x="1463407" y="1877617"/>
            <a:ext cx="9265185" cy="33283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ja-JP" altLang="en-US" sz="2400" b="0" i="0" u="none" strike="noStrike" kern="0" cap="none" spc="0" normalizeH="0" baseline="0" noProof="0">
                <a:ln>
                  <a:noFill/>
                </a:ln>
                <a:solidFill>
                  <a:srgbClr val="000000"/>
                </a:solidFill>
                <a:effectLst/>
                <a:uLnTx/>
                <a:uFillTx/>
                <a:latin typeface="Arial"/>
                <a:ea typeface="Arial"/>
                <a:cs typeface="Arial"/>
                <a:sym typeface="Arial"/>
              </a:rPr>
              <a:t>自らの意見を表現したい度合い</a:t>
            </a:r>
            <a:r>
              <a:rPr kumimoji="0" lang="ja-JP" altLang="en-US" sz="2400" b="0" i="0" u="none" strike="noStrike" kern="0" cap="none" spc="0" normalizeH="0" baseline="0" noProof="0">
                <a:ln>
                  <a:noFill/>
                </a:ln>
                <a:solidFill>
                  <a:srgbClr val="000000"/>
                </a:solidFill>
                <a:effectLst/>
                <a:uLnTx/>
                <a:uFillTx/>
                <a:latin typeface="Arial"/>
                <a:cs typeface="Arial"/>
                <a:sym typeface="Arial"/>
              </a:rPr>
              <a:t>、</a:t>
            </a:r>
            <a:r>
              <a:rPr kumimoji="0" lang="ja-JP" altLang="en-US" sz="2400" b="0" i="0" u="none" strike="noStrike" kern="0" cap="none" spc="0" normalizeH="0" baseline="0" noProof="0">
                <a:ln>
                  <a:noFill/>
                </a:ln>
                <a:solidFill>
                  <a:srgbClr val="000000"/>
                </a:solidFill>
                <a:effectLst/>
                <a:uLnTx/>
                <a:uFillTx/>
                <a:latin typeface="Arial"/>
                <a:ea typeface="Arial"/>
                <a:cs typeface="Arial"/>
                <a:sym typeface="Arial"/>
              </a:rPr>
              <a:t>コントロールへの関心度合い</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6"/>
          <p:cNvSpPr txBox="1"/>
          <p:nvPr/>
        </p:nvSpPr>
        <p:spPr>
          <a:xfrm>
            <a:off x="2233536" y="777324"/>
            <a:ext cx="7699805" cy="747987"/>
          </a:xfrm>
          <a:prstGeom prst="rect">
            <a:avLst/>
          </a:prstGeom>
          <a:noFill/>
          <a:ln>
            <a:noFill/>
          </a:ln>
        </p:spPr>
        <p:txBody>
          <a:bodyPr spcFirstLastPara="1" wrap="square" lIns="0" tIns="0" rIns="0" bIns="0" anchor="b" anchorCtr="0">
            <a:normAutofit/>
          </a:bodyPr>
          <a:lstStyle/>
          <a:p>
            <a:pPr marL="0" marR="0" lvl="0" indent="0" algn="ctr" defTabSz="914400" rtl="0" eaLnBrk="1" fontAlgn="auto" latinLnBrk="0" hangingPunct="1">
              <a:lnSpc>
                <a:spcPct val="90000"/>
              </a:lnSpc>
              <a:spcBef>
                <a:spcPts val="0"/>
              </a:spcBef>
              <a:spcAft>
                <a:spcPts val="0"/>
              </a:spcAft>
              <a:buClr>
                <a:srgbClr val="00B074"/>
              </a:buClr>
              <a:buSzPts val="3000"/>
              <a:buFont typeface="MS Gothic"/>
              <a:buNone/>
              <a:tabLst/>
              <a:defRPr/>
            </a:pPr>
            <a:r>
              <a:rPr kumimoji="0" lang="ja-JP" altLang="en-US" sz="3000" b="1" i="0" u="none" strike="noStrike" kern="0" cap="none" spc="0" normalizeH="0" baseline="0" noProof="0">
                <a:ln>
                  <a:noFill/>
                </a:ln>
                <a:solidFill>
                  <a:srgbClr val="00B074"/>
                </a:solidFill>
                <a:effectLst/>
                <a:uLnTx/>
                <a:uFillTx/>
                <a:latin typeface="MS Gothic"/>
                <a:ea typeface="MS Gothic"/>
                <a:cs typeface="MS Gothic"/>
                <a:sym typeface="MS Gothic"/>
              </a:rPr>
              <a:t>主張性</a:t>
            </a:r>
            <a:endParaRPr kumimoji="0" sz="3000" b="1" i="0" u="none" strike="noStrike" kern="0" cap="none" spc="0" normalizeH="0" baseline="0" noProof="0">
              <a:ln>
                <a:noFill/>
              </a:ln>
              <a:solidFill>
                <a:srgbClr val="00B074"/>
              </a:solidFill>
              <a:effectLst/>
              <a:uLnTx/>
              <a:uFillTx/>
              <a:latin typeface="MS Gothic"/>
              <a:ea typeface="MS Gothic"/>
              <a:cs typeface="MS Gothic"/>
              <a:sym typeface="MS Gothic"/>
            </a:endParaRPr>
          </a:p>
        </p:txBody>
      </p:sp>
      <p:pic>
        <p:nvPicPr>
          <p:cNvPr id="582" name="Google Shape;582;p26"/>
          <p:cNvPicPr preferRelativeResize="0"/>
          <p:nvPr/>
        </p:nvPicPr>
        <p:blipFill rotWithShape="1">
          <a:blip r:embed="rId4">
            <a:alphaModFix/>
          </a:blip>
          <a:srcRect/>
          <a:stretch/>
        </p:blipFill>
        <p:spPr>
          <a:xfrm>
            <a:off x="4802063" y="3498199"/>
            <a:ext cx="2192512" cy="27724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4" name="Google Shape;674;p32"/>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676" name="Google Shape;676;p32"/>
          <p:cNvSpPr/>
          <p:nvPr/>
        </p:nvSpPr>
        <p:spPr>
          <a:xfrm>
            <a:off x="5814596" y="2712163"/>
            <a:ext cx="1858257" cy="3758231"/>
          </a:xfrm>
          <a:prstGeom prst="rect">
            <a:avLst/>
          </a:prstGeom>
          <a:solidFill>
            <a:srgbClr val="7FC1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7" name="Google Shape;677;p32"/>
          <p:cNvSpPr/>
          <p:nvPr/>
        </p:nvSpPr>
        <p:spPr>
          <a:xfrm>
            <a:off x="4192525" y="2712163"/>
            <a:ext cx="1890013" cy="3758231"/>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8" name="Google Shape;678;p32"/>
          <p:cNvSpPr/>
          <p:nvPr/>
        </p:nvSpPr>
        <p:spPr>
          <a:xfrm>
            <a:off x="7409412" y="2712163"/>
            <a:ext cx="4528588" cy="3758231"/>
          </a:xfrm>
          <a:prstGeom prst="rect">
            <a:avLst/>
          </a:prstGeom>
          <a:solidFill>
            <a:srgbClr val="02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9" name="Google Shape;679;p32"/>
          <p:cNvSpPr/>
          <p:nvPr/>
        </p:nvSpPr>
        <p:spPr>
          <a:xfrm>
            <a:off x="254000" y="2712162"/>
            <a:ext cx="4653697" cy="3758231"/>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80" name="Google Shape;680;p32"/>
          <p:cNvPicPr preferRelativeResize="0"/>
          <p:nvPr/>
        </p:nvPicPr>
        <p:blipFill rotWithShape="1">
          <a:blip r:embed="rId3">
            <a:alphaModFix/>
          </a:blip>
          <a:srcRect/>
          <a:stretch/>
        </p:blipFill>
        <p:spPr>
          <a:xfrm>
            <a:off x="1436394" y="2138497"/>
            <a:ext cx="9292287" cy="585893"/>
          </a:xfrm>
          <a:prstGeom prst="rect">
            <a:avLst/>
          </a:prstGeom>
          <a:noFill/>
          <a:ln>
            <a:noFill/>
          </a:ln>
        </p:spPr>
      </p:pic>
      <p:sp>
        <p:nvSpPr>
          <p:cNvPr id="681" name="Google Shape;681;p32"/>
          <p:cNvSpPr txBox="1"/>
          <p:nvPr/>
        </p:nvSpPr>
        <p:spPr>
          <a:xfrm>
            <a:off x="1661412" y="893682"/>
            <a:ext cx="8612310" cy="465847"/>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ja-JP" altLang="en-US" sz="2400" b="0" i="0" u="none" strike="noStrike" kern="0" cap="none" spc="0" normalizeH="0" baseline="0" noProof="0" dirty="0">
                <a:ln>
                  <a:noFill/>
                </a:ln>
                <a:solidFill>
                  <a:srgbClr val="000000"/>
                </a:solidFill>
                <a:effectLst/>
                <a:uLnTx/>
                <a:uFillTx/>
                <a:latin typeface="Arial"/>
                <a:ea typeface="Arial"/>
                <a:cs typeface="Arial"/>
                <a:sym typeface="Arial"/>
              </a:rPr>
              <a:t>他者と交流することへの関心度合い</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682" name="Google Shape;682;p32"/>
          <p:cNvSpPr txBox="1"/>
          <p:nvPr/>
        </p:nvSpPr>
        <p:spPr>
          <a:xfrm>
            <a:off x="1789845" y="-63390"/>
            <a:ext cx="8612310" cy="804599"/>
          </a:xfrm>
          <a:prstGeom prst="rect">
            <a:avLst/>
          </a:prstGeom>
          <a:noFill/>
          <a:ln>
            <a:noFill/>
          </a:ln>
        </p:spPr>
        <p:txBody>
          <a:bodyPr spcFirstLastPara="1" wrap="square" lIns="0" tIns="0" rIns="0" bIns="0" anchor="b" anchorCtr="0">
            <a:normAutofit/>
          </a:bodyPr>
          <a:lstStyle/>
          <a:p>
            <a:pPr marL="0" marR="0" lvl="0" indent="0" algn="ctr" defTabSz="914400" rtl="0" eaLnBrk="1" fontAlgn="auto" latinLnBrk="0" hangingPunct="1">
              <a:lnSpc>
                <a:spcPct val="90000"/>
              </a:lnSpc>
              <a:spcBef>
                <a:spcPts val="0"/>
              </a:spcBef>
              <a:spcAft>
                <a:spcPts val="0"/>
              </a:spcAft>
              <a:buClr>
                <a:srgbClr val="00B074"/>
              </a:buClr>
              <a:buSzPts val="3000"/>
              <a:buFont typeface="MS Gothic"/>
              <a:buNone/>
              <a:tabLst/>
              <a:defRPr/>
            </a:pPr>
            <a:r>
              <a:rPr kumimoji="0" lang="ja-JP" altLang="en-US" sz="3000" b="1" i="0" u="none" strike="noStrike" kern="0" cap="none" spc="0" normalizeH="0" baseline="0" noProof="0" dirty="0">
                <a:ln>
                  <a:noFill/>
                </a:ln>
                <a:solidFill>
                  <a:srgbClr val="00B074"/>
                </a:solidFill>
                <a:effectLst/>
                <a:uLnTx/>
                <a:uFillTx/>
                <a:latin typeface="MS Gothic"/>
                <a:ea typeface="MS Gothic"/>
                <a:cs typeface="MS Gothic"/>
                <a:sym typeface="MS Gothic"/>
              </a:rPr>
              <a:t>社交性</a:t>
            </a:r>
            <a:endParaRPr kumimoji="0" sz="3000" b="1" i="0" u="none" strike="noStrike" kern="0" cap="none" spc="0" normalizeH="0" baseline="0" noProof="0" dirty="0">
              <a:ln>
                <a:noFill/>
              </a:ln>
              <a:solidFill>
                <a:srgbClr val="00B074"/>
              </a:solidFill>
              <a:effectLst/>
              <a:uLnTx/>
              <a:uFillTx/>
              <a:latin typeface="MS Gothic"/>
              <a:ea typeface="MS Gothic"/>
              <a:cs typeface="MS Gothic"/>
              <a:sym typeface="MS Gothic"/>
            </a:endParaRPr>
          </a:p>
        </p:txBody>
      </p:sp>
      <p:pic>
        <p:nvPicPr>
          <p:cNvPr id="683" name="Google Shape;683;p32"/>
          <p:cNvPicPr preferRelativeResize="0"/>
          <p:nvPr/>
        </p:nvPicPr>
        <p:blipFill rotWithShape="1">
          <a:blip r:embed="rId4">
            <a:alphaModFix/>
          </a:blip>
          <a:srcRect/>
          <a:stretch/>
        </p:blipFill>
        <p:spPr>
          <a:xfrm>
            <a:off x="4361712" y="3728363"/>
            <a:ext cx="3211710" cy="2353962"/>
          </a:xfrm>
          <a:prstGeom prst="rect">
            <a:avLst/>
          </a:prstGeom>
          <a:noFill/>
          <a:ln>
            <a:noFill/>
          </a:ln>
        </p:spPr>
      </p:pic>
      <p:sp>
        <p:nvSpPr>
          <p:cNvPr id="684" name="Google Shape;684;p32"/>
          <p:cNvSpPr txBox="1"/>
          <p:nvPr/>
        </p:nvSpPr>
        <p:spPr>
          <a:xfrm>
            <a:off x="416475" y="3767073"/>
            <a:ext cx="4099063" cy="2092840"/>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2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ビジネスの話から脱線しない</a:t>
            </a:r>
            <a:endParaRPr kumimoji="0"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2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無駄話を避ける</a:t>
            </a:r>
            <a:endParaRPr kumimoji="0"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2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一人の環境で苦も無く仕事を行うことが出来る</a:t>
            </a:r>
            <a:endParaRPr kumimoji="0"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685" name="Google Shape;685;p32"/>
          <p:cNvSpPr txBox="1"/>
          <p:nvPr/>
        </p:nvSpPr>
        <p:spPr>
          <a:xfrm>
            <a:off x="7672853" y="3832075"/>
            <a:ext cx="4265147" cy="143881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22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人に関心を持ち会話を楽しむ</a:t>
            </a:r>
            <a:endParaRPr kumimoji="0" sz="2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22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新しい人と接点を持つことを</a:t>
            </a:r>
            <a:br>
              <a:rPr kumimoji="0" lang="ja-JP" altLang="en-US" sz="22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22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ためらわないグループ志向</a:t>
            </a:r>
            <a:endParaRPr kumimoji="0" sz="2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3" name="タイトル 2">
            <a:extLst>
              <a:ext uri="{FF2B5EF4-FFF2-40B4-BE49-F238E27FC236}">
                <a16:creationId xmlns:a16="http://schemas.microsoft.com/office/drawing/2014/main" id="{2CF6F50B-BF58-73DB-19D3-6448D3F90FA0}"/>
              </a:ext>
            </a:extLst>
          </p:cNvPr>
          <p:cNvSpPr>
            <a:spLocks noGrp="1"/>
          </p:cNvSpPr>
          <p:nvPr>
            <p:ph type="title"/>
          </p:nvPr>
        </p:nvSpPr>
        <p:spPr>
          <a:xfrm>
            <a:off x="443079" y="348707"/>
            <a:ext cx="11307323" cy="332399"/>
          </a:xfrm>
        </p:spPr>
        <p:txBody>
          <a:bodyPr/>
          <a:lstStyle/>
          <a:p>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sz="2400">
                <a:latin typeface="Meiryo UI" panose="020B0604030504040204" pitchFamily="50" charset="-128"/>
                <a:ea typeface="Meiryo UI" panose="020B0604030504040204" pitchFamily="50" charset="-128"/>
              </a:rPr>
              <a:t>PXTスコアが教えてくれる、あなたのユニークポイント/その①</a:t>
            </a:r>
            <a:endParaRPr sz="2400">
              <a:latin typeface="Meiryo UI" panose="020B0604030504040204" pitchFamily="50" charset="-128"/>
              <a:ea typeface="Meiryo UI" panose="020B0604030504040204" pitchFamily="50" charset="-128"/>
            </a:endParaRPr>
          </a:p>
        </p:txBody>
      </p:sp>
      <p:sp>
        <p:nvSpPr>
          <p:cNvPr id="606" name="Google Shape;606;p28"/>
          <p:cNvSpPr txBox="1">
            <a:spLocks noGrp="1"/>
          </p:cNvSpPr>
          <p:nvPr>
            <p:ph type="body" idx="1"/>
          </p:nvPr>
        </p:nvSpPr>
        <p:spPr>
          <a:prstGeom prst="rect">
            <a:avLst/>
          </a:prstGeom>
          <a:noFill/>
          <a:ln>
            <a:noFill/>
          </a:ln>
        </p:spPr>
        <p:txBody>
          <a:bodyPr spcFirstLastPara="1" wrap="square" lIns="68400" tIns="34200" rIns="68400" bIns="34200" anchor="t" anchorCtr="0">
            <a:noAutofit/>
          </a:bodyPr>
          <a:lstStyle/>
          <a:p>
            <a:pPr marL="0" lvl="0" indent="0" algn="l" rtl="0">
              <a:lnSpc>
                <a:spcPct val="100000"/>
              </a:lnSpc>
              <a:spcBef>
                <a:spcPts val="0"/>
              </a:spcBef>
              <a:spcAft>
                <a:spcPts val="0"/>
              </a:spcAft>
              <a:buClr>
                <a:schemeClr val="dk1"/>
              </a:buClr>
              <a:buSzPts val="1400"/>
              <a:buFont typeface="Arial"/>
              <a:buNone/>
            </a:pPr>
            <a:r>
              <a:rPr lang="ja-JP" altLang="en-US" sz="1800">
                <a:latin typeface="Meiryo UI" panose="020B0604030504040204" pitchFamily="50" charset="-128"/>
                <a:ea typeface="Meiryo UI" panose="020B0604030504040204" pitchFamily="50" charset="-128"/>
              </a:rPr>
              <a:t>主張性</a:t>
            </a:r>
            <a:r>
              <a:rPr lang="en-US" altLang="ja-JP" sz="1800">
                <a:latin typeface="Meiryo UI" panose="020B0604030504040204" pitchFamily="50" charset="-128"/>
                <a:ea typeface="Meiryo UI" panose="020B0604030504040204" pitchFamily="50" charset="-128"/>
              </a:rPr>
              <a:t>9</a:t>
            </a:r>
            <a:r>
              <a:rPr lang="ja-JP" altLang="en-US" sz="1800">
                <a:latin typeface="Meiryo UI" panose="020B0604030504040204" pitchFamily="50" charset="-128"/>
                <a:ea typeface="Meiryo UI" panose="020B0604030504040204" pitchFamily="50" charset="-128"/>
              </a:rPr>
              <a:t>は「</a:t>
            </a:r>
            <a:r>
              <a:rPr lang="en-US" altLang="ja-JP" sz="1800">
                <a:latin typeface="Meiryo UI" panose="020B0604030504040204" pitchFamily="50" charset="-128"/>
                <a:ea typeface="Meiryo UI" panose="020B0604030504040204" pitchFamily="50" charset="-128"/>
              </a:rPr>
              <a:t>4.5%</a:t>
            </a:r>
            <a:r>
              <a:rPr lang="ja-JP" altLang="en-US" sz="1800">
                <a:latin typeface="Meiryo UI" panose="020B0604030504040204" pitchFamily="50" charset="-128"/>
                <a:ea typeface="Meiryo UI" panose="020B0604030504040204" pitchFamily="50" charset="-128"/>
              </a:rPr>
              <a:t>＋</a:t>
            </a:r>
            <a:r>
              <a:rPr lang="en-US" altLang="ja-JP" sz="1800">
                <a:latin typeface="Meiryo UI" panose="020B0604030504040204" pitchFamily="50" charset="-128"/>
                <a:ea typeface="Meiryo UI" panose="020B0604030504040204" pitchFamily="50" charset="-128"/>
              </a:rPr>
              <a:t>2.5</a:t>
            </a:r>
            <a:r>
              <a:rPr lang="ja-JP" altLang="en-US" sz="1800">
                <a:latin typeface="Meiryo UI" panose="020B0604030504040204" pitchFamily="50" charset="-128"/>
                <a:ea typeface="Meiryo UI" panose="020B0604030504040204" pitchFamily="50" charset="-128"/>
              </a:rPr>
              <a:t>％＝</a:t>
            </a:r>
            <a:r>
              <a:rPr lang="en-US" altLang="ja-JP" sz="1800">
                <a:latin typeface="Meiryo UI" panose="020B0604030504040204" pitchFamily="50" charset="-128"/>
                <a:ea typeface="Meiryo UI" panose="020B0604030504040204" pitchFamily="50" charset="-128"/>
              </a:rPr>
              <a:t>7</a:t>
            </a:r>
            <a:r>
              <a:rPr lang="ja-JP" altLang="en-US" sz="1800">
                <a:latin typeface="Meiryo UI" panose="020B0604030504040204" pitchFamily="50" charset="-128"/>
                <a:ea typeface="Meiryo UI" panose="020B0604030504040204" pitchFamily="50" charset="-128"/>
              </a:rPr>
              <a:t>％」のユニークさを表わしています。と、同時に「</a:t>
            </a:r>
            <a:r>
              <a:rPr lang="en-US" altLang="ja-JP" sz="1800">
                <a:latin typeface="Meiryo UI" panose="020B0604030504040204" pitchFamily="50" charset="-128"/>
                <a:ea typeface="Meiryo UI" panose="020B0604030504040204" pitchFamily="50" charset="-128"/>
              </a:rPr>
              <a:t>100</a:t>
            </a:r>
            <a:r>
              <a:rPr lang="ja-JP" altLang="en-US" sz="1800">
                <a:latin typeface="Meiryo UI" panose="020B0604030504040204" pitchFamily="50" charset="-128"/>
                <a:ea typeface="Meiryo UI" panose="020B0604030504040204" pitchFamily="50" charset="-128"/>
              </a:rPr>
              <a:t>％－</a:t>
            </a:r>
            <a:r>
              <a:rPr lang="en-US" altLang="ja-JP" sz="1800">
                <a:latin typeface="Meiryo UI" panose="020B0604030504040204" pitchFamily="50" charset="-128"/>
                <a:ea typeface="Meiryo UI" panose="020B0604030504040204" pitchFamily="50" charset="-128"/>
              </a:rPr>
              <a:t>7</a:t>
            </a:r>
            <a:r>
              <a:rPr lang="ja-JP" altLang="en-US" sz="1800">
                <a:latin typeface="Meiryo UI" panose="020B0604030504040204" pitchFamily="50" charset="-128"/>
                <a:ea typeface="Meiryo UI" panose="020B0604030504040204" pitchFamily="50" charset="-128"/>
              </a:rPr>
              <a:t>％＝</a:t>
            </a:r>
            <a:r>
              <a:rPr lang="en-US" altLang="ja-JP" sz="1800">
                <a:latin typeface="Meiryo UI" panose="020B0604030504040204" pitchFamily="50" charset="-128"/>
                <a:ea typeface="Meiryo UI" panose="020B0604030504040204" pitchFamily="50" charset="-128"/>
              </a:rPr>
              <a:t>93</a:t>
            </a:r>
            <a:r>
              <a:rPr lang="ja-JP" altLang="en-US" sz="1800">
                <a:latin typeface="Meiryo UI" panose="020B0604030504040204" pitchFamily="50" charset="-128"/>
                <a:ea typeface="Meiryo UI" panose="020B0604030504040204" pitchFamily="50" charset="-128"/>
              </a:rPr>
              <a:t>％」であり、自分以外の多くの方は、主張性が抑え気味であるということを教えてくれます。</a:t>
            </a:r>
          </a:p>
        </p:txBody>
      </p:sp>
      <p:sp>
        <p:nvSpPr>
          <p:cNvPr id="617" name="Google Shape;617;p28"/>
          <p:cNvSpPr/>
          <p:nvPr/>
        </p:nvSpPr>
        <p:spPr>
          <a:xfrm>
            <a:off x="936073" y="5687050"/>
            <a:ext cx="10471425"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6600"/>
              </a:buClr>
              <a:buSzPts val="2400"/>
              <a:buFont typeface="Arial"/>
              <a:buNone/>
              <a:tabLst/>
              <a:defRPr/>
            </a:pP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主張性</a:t>
            </a:r>
            <a:r>
              <a:rPr kumimoji="0" lang="en-US" altLang="ja-JP"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9</a:t>
            </a: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の人は、</a:t>
            </a:r>
            <a:r>
              <a:rPr kumimoji="0" lang="en-US" altLang="ja-JP"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7%</a:t>
            </a: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の主張型であると同時に、</a:t>
            </a:r>
            <a:endParaRPr kumimoji="0"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FF6600"/>
              </a:buClr>
              <a:buSzPts val="2400"/>
              <a:buFont typeface="Arial"/>
              <a:buNone/>
              <a:tabLst/>
              <a:defRPr/>
            </a:pPr>
            <a:r>
              <a:rPr kumimoji="0" lang="ja-JP" altLang="en-US" sz="2400" b="1" i="0" u="none" strike="noStrike" kern="0" cap="none" spc="0" normalizeH="0" baseline="0" noProof="0">
                <a:ln>
                  <a:noFill/>
                </a:ln>
                <a:solidFill>
                  <a:srgbClr val="FF6600"/>
                </a:solidFill>
                <a:effectLst/>
                <a:uLnTx/>
                <a:uFillTx/>
                <a:latin typeface="Meiryo UI"/>
                <a:ea typeface="Meiryo UI"/>
                <a:cs typeface="Arial"/>
                <a:sym typeface="Arial"/>
              </a:rPr>
              <a:t>自分以外の</a:t>
            </a:r>
            <a:r>
              <a:rPr kumimoji="0" lang="en-US" altLang="ja-JP" sz="2400" b="1" i="0" u="none" strike="noStrike" kern="0" cap="none" spc="0" normalizeH="0" baseline="0" noProof="0">
                <a:ln>
                  <a:noFill/>
                </a:ln>
                <a:solidFill>
                  <a:srgbClr val="FF6600"/>
                </a:solidFill>
                <a:effectLst/>
                <a:uLnTx/>
                <a:uFillTx/>
                <a:latin typeface="Meiryo UI"/>
                <a:ea typeface="Meiryo UI"/>
                <a:cs typeface="Arial"/>
                <a:sym typeface="Arial"/>
              </a:rPr>
              <a:t>93%</a:t>
            </a:r>
            <a:r>
              <a:rPr kumimoji="0" lang="ja-JP" altLang="en-US" sz="2400" b="1" i="0" u="none" strike="noStrike" kern="0" cap="none" spc="0" normalizeH="0" baseline="0" noProof="0">
                <a:ln>
                  <a:noFill/>
                </a:ln>
                <a:solidFill>
                  <a:srgbClr val="FF6600"/>
                </a:solidFill>
                <a:effectLst/>
                <a:uLnTx/>
                <a:uFillTx/>
                <a:latin typeface="Meiryo UI"/>
                <a:ea typeface="Meiryo UI"/>
                <a:cs typeface="Arial"/>
                <a:sym typeface="Arial"/>
              </a:rPr>
              <a:t>は自分よりも主張は抑え気味（≒聴き手に回れる）と言えます</a:t>
            </a:r>
            <a:endParaRPr kumimoji="0" sz="2400" b="1" i="0" u="none" strike="noStrike" kern="0" cap="none" spc="0" normalizeH="0" baseline="0" noProof="0">
              <a:ln>
                <a:noFill/>
              </a:ln>
              <a:solidFill>
                <a:srgbClr val="FF6600"/>
              </a:solidFill>
              <a:effectLst/>
              <a:uLnTx/>
              <a:uFillTx/>
              <a:latin typeface="Meiryo UI"/>
              <a:ea typeface="Meiryo UI"/>
              <a:cs typeface="Arial"/>
              <a:sym typeface="Arial"/>
            </a:endParaRPr>
          </a:p>
        </p:txBody>
      </p:sp>
      <p:pic>
        <p:nvPicPr>
          <p:cNvPr id="4" name="図 3">
            <a:extLst>
              <a:ext uri="{FF2B5EF4-FFF2-40B4-BE49-F238E27FC236}">
                <a16:creationId xmlns:a16="http://schemas.microsoft.com/office/drawing/2014/main" id="{9839ACCE-FD6F-C351-7B70-EEFAFD48A81B}"/>
              </a:ext>
            </a:extLst>
          </p:cNvPr>
          <p:cNvPicPr>
            <a:picLocks noChangeAspect="1"/>
          </p:cNvPicPr>
          <p:nvPr/>
        </p:nvPicPr>
        <p:blipFill>
          <a:blip r:embed="rId3"/>
          <a:stretch>
            <a:fillRect/>
          </a:stretch>
        </p:blipFill>
        <p:spPr>
          <a:xfrm>
            <a:off x="2785073" y="1580398"/>
            <a:ext cx="6621854" cy="41045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en-US" altLang="ja-JP" sz="2400">
                <a:latin typeface="Meiryo UI" panose="020B0604030504040204" pitchFamily="50" charset="-128"/>
                <a:ea typeface="Meiryo UI" panose="020B0604030504040204" pitchFamily="50" charset="-128"/>
              </a:rPr>
              <a:t>PXT</a:t>
            </a:r>
            <a:r>
              <a:rPr lang="ja-JP" altLang="en-US" sz="2400">
                <a:latin typeface="Meiryo UI" panose="020B0604030504040204" pitchFamily="50" charset="-128"/>
                <a:ea typeface="Meiryo UI" panose="020B0604030504040204" pitchFamily="50" charset="-128"/>
              </a:rPr>
              <a:t>スコアが教えてくれる、あなたのユニークポイント</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その②</a:t>
            </a:r>
          </a:p>
        </p:txBody>
      </p:sp>
      <p:sp>
        <p:nvSpPr>
          <p:cNvPr id="640" name="Google Shape;640;p30"/>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00"/>
              <a:buFont typeface="Arial"/>
              <a:buNone/>
            </a:pPr>
            <a:r>
              <a:rPr lang="ja-JP" sz="1800">
                <a:latin typeface="Meiryo UI"/>
                <a:ea typeface="Meiryo UI"/>
              </a:rPr>
              <a:t>すべて「4-7」となっているから特徴がない、ということではありません。</a:t>
            </a:r>
            <a:r>
              <a:rPr lang="ja-JP" altLang="en-US" sz="1800">
                <a:latin typeface="Meiryo UI"/>
                <a:ea typeface="Meiryo UI"/>
              </a:rPr>
              <a:t>全て</a:t>
            </a:r>
            <a:r>
              <a:rPr lang="ja-JP" sz="1800">
                <a:latin typeface="Meiryo UI"/>
                <a:ea typeface="Meiryo UI"/>
              </a:rPr>
              <a:t>のスコア</a:t>
            </a:r>
            <a:r>
              <a:rPr lang="ja-JP" altLang="en-US" sz="1800">
                <a:latin typeface="Meiryo UI"/>
                <a:ea typeface="Meiryo UI"/>
              </a:rPr>
              <a:t>が</a:t>
            </a:r>
            <a:r>
              <a:rPr lang="ja-JP" sz="1800">
                <a:latin typeface="Meiryo UI"/>
                <a:ea typeface="Meiryo UI"/>
              </a:rPr>
              <a:t>68％に収まる、という</a:t>
            </a:r>
            <a:r>
              <a:rPr lang="ja-JP" altLang="en-US" sz="1800">
                <a:latin typeface="Meiryo UI"/>
                <a:ea typeface="Meiryo UI"/>
              </a:rPr>
              <a:t>特徴</a:t>
            </a:r>
            <a:r>
              <a:rPr lang="ja-JP" sz="1800">
                <a:latin typeface="Meiryo UI"/>
                <a:ea typeface="Meiryo UI"/>
              </a:rPr>
              <a:t>もユニークです。</a:t>
            </a:r>
            <a:endParaRPr sz="1800">
              <a:latin typeface="Meiryo UI"/>
              <a:ea typeface="Meiryo UI"/>
            </a:endParaRPr>
          </a:p>
        </p:txBody>
      </p:sp>
      <p:sp>
        <p:nvSpPr>
          <p:cNvPr id="643" name="Google Shape;643;p30"/>
          <p:cNvSpPr/>
          <p:nvPr/>
        </p:nvSpPr>
        <p:spPr>
          <a:xfrm>
            <a:off x="0" y="5743661"/>
            <a:ext cx="12192000"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6600"/>
              </a:buClr>
              <a:buSzPts val="2400"/>
              <a:buFont typeface="Arial"/>
              <a:buNone/>
              <a:tabLst/>
              <a:defRPr/>
            </a:pP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すべて「</a:t>
            </a:r>
            <a:r>
              <a:rPr kumimoji="0" lang="en-US" altLang="ja-JP"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4-7</a:t>
            </a: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」のスコアに収まる確率は約</a:t>
            </a:r>
            <a:r>
              <a:rPr kumimoji="0" lang="en-US" altLang="ja-JP"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2.5</a:t>
            </a: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％です。</a:t>
            </a:r>
            <a:endParaRPr kumimoji="0"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FF6600"/>
              </a:buClr>
              <a:buSzPts val="2400"/>
              <a:buFont typeface="Arial"/>
              <a:buNone/>
              <a:tabLst/>
              <a:defRPr/>
            </a:pP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もしも、スコアが</a:t>
            </a:r>
            <a:r>
              <a:rPr kumimoji="0" lang="en-US" altLang="ja-JP"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4-7</a:t>
            </a:r>
            <a:r>
              <a:rPr kumimoji="0" lang="ja-JP" altLang="en-US"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rPr>
              <a:t>であった場合はバランス型で成果を導いているでしょう。</a:t>
            </a:r>
            <a:endParaRPr kumimoji="0" sz="2400" b="1" i="0" u="none" strike="noStrike" kern="0" cap="none" spc="0" normalizeH="0" baseline="0" noProof="0">
              <a:ln>
                <a:noFill/>
              </a:ln>
              <a:solidFill>
                <a:srgbClr val="FF6600"/>
              </a:solidFill>
              <a:effectLst/>
              <a:uLnTx/>
              <a:uFillTx/>
              <a:latin typeface="Meiryo UI" panose="020B0604030504040204" pitchFamily="50" charset="-128"/>
              <a:ea typeface="Meiryo UI" panose="020B0604030504040204" pitchFamily="50" charset="-128"/>
              <a:cs typeface="Arial"/>
              <a:sym typeface="Arial"/>
            </a:endParaRPr>
          </a:p>
        </p:txBody>
      </p:sp>
      <p:pic>
        <p:nvPicPr>
          <p:cNvPr id="4" name="図 3">
            <a:extLst>
              <a:ext uri="{FF2B5EF4-FFF2-40B4-BE49-F238E27FC236}">
                <a16:creationId xmlns:a16="http://schemas.microsoft.com/office/drawing/2014/main" id="{17325B07-9F54-597B-B184-11E5F8BC8CB2}"/>
              </a:ext>
            </a:extLst>
          </p:cNvPr>
          <p:cNvPicPr>
            <a:picLocks noChangeAspect="1"/>
          </p:cNvPicPr>
          <p:nvPr/>
        </p:nvPicPr>
        <p:blipFill>
          <a:blip r:embed="rId3"/>
          <a:stretch>
            <a:fillRect/>
          </a:stretch>
        </p:blipFill>
        <p:spPr>
          <a:xfrm>
            <a:off x="1455496" y="1242957"/>
            <a:ext cx="8734345" cy="43720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altLang="en-US" sz="2400" dirty="0">
                <a:latin typeface="Meiryo UI" panose="020B0604030504040204" pitchFamily="50" charset="-128"/>
                <a:ea typeface="Meiryo UI" panose="020B0604030504040204" pitchFamily="50" charset="-128"/>
              </a:rPr>
              <a:t>期待に沿った行動発揮</a:t>
            </a:r>
          </a:p>
        </p:txBody>
      </p:sp>
      <p:sp>
        <p:nvSpPr>
          <p:cNvPr id="709" name="Google Shape;709;p34"/>
          <p:cNvSpPr txBox="1">
            <a:spLocks noGrp="1"/>
          </p:cNvSpPr>
          <p:nvPr>
            <p:ph type="body" idx="1"/>
          </p:nvPr>
        </p:nvSpPr>
        <p:spPr>
          <a:prstGeom prst="rect">
            <a:avLst/>
          </a:prstGeom>
          <a:noFill/>
          <a:ln>
            <a:noFill/>
          </a:ln>
        </p:spPr>
        <p:txBody>
          <a:bodyPr spcFirstLastPara="1" wrap="square" lIns="68400" tIns="34200" rIns="68400" bIns="34200" anchor="t" anchorCtr="0">
            <a:normAutofit lnSpcReduction="10000"/>
          </a:bodyPr>
          <a:lstStyle/>
          <a:p>
            <a:pPr marL="0" lvl="0" indent="0" algn="l" rtl="0">
              <a:lnSpc>
                <a:spcPct val="100000"/>
              </a:lnSpc>
              <a:spcBef>
                <a:spcPts val="0"/>
              </a:spcBef>
              <a:spcAft>
                <a:spcPts val="0"/>
              </a:spcAft>
              <a:buClr>
                <a:schemeClr val="dk1"/>
              </a:buClr>
              <a:buSzPts val="1400"/>
              <a:buFont typeface="Arial"/>
              <a:buNone/>
            </a:pPr>
            <a:r>
              <a:rPr lang="ja-JP" altLang="en-US" sz="1800" dirty="0">
                <a:latin typeface="Meiryo UI" panose="020B0604030504040204" pitchFamily="50" charset="-128"/>
                <a:ea typeface="Meiryo UI" panose="020B0604030504040204" pitchFamily="50" charset="-128"/>
              </a:rPr>
              <a:t>例え、自分の特性が期待される行動と違いがあっても、習慣付けたり、スキルを身に付けることで行動として発揮することは可能です。</a:t>
            </a:r>
          </a:p>
        </p:txBody>
      </p:sp>
      <p:pic>
        <p:nvPicPr>
          <p:cNvPr id="6" name="図 5">
            <a:extLst>
              <a:ext uri="{FF2B5EF4-FFF2-40B4-BE49-F238E27FC236}">
                <a16:creationId xmlns:a16="http://schemas.microsoft.com/office/drawing/2014/main" id="{019A1F17-9A62-C004-9FBF-1436963EFE28}"/>
              </a:ext>
            </a:extLst>
          </p:cNvPr>
          <p:cNvPicPr>
            <a:picLocks noChangeAspect="1"/>
          </p:cNvPicPr>
          <p:nvPr/>
        </p:nvPicPr>
        <p:blipFill>
          <a:blip r:embed="rId3"/>
          <a:stretch>
            <a:fillRect/>
          </a:stretch>
        </p:blipFill>
        <p:spPr>
          <a:xfrm>
            <a:off x="3132608" y="1512002"/>
            <a:ext cx="5758003" cy="51424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sz="2800">
                <a:latin typeface="Meiryo UI" panose="020B0604030504040204" pitchFamily="50" charset="-128"/>
                <a:ea typeface="Meiryo UI" panose="020B0604030504040204" pitchFamily="50" charset="-128"/>
              </a:rPr>
              <a:t>組織従順性</a:t>
            </a:r>
            <a:endParaRPr sz="2800">
              <a:latin typeface="Meiryo UI" panose="020B0604030504040204" pitchFamily="50" charset="-128"/>
              <a:ea typeface="Meiryo UI" panose="020B0604030504040204" pitchFamily="50" charset="-128"/>
            </a:endParaRPr>
          </a:p>
        </p:txBody>
      </p:sp>
      <p:sp>
        <p:nvSpPr>
          <p:cNvPr id="748" name="Google Shape;748;p36"/>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750" name="Google Shape;750;p36"/>
          <p:cNvSpPr/>
          <p:nvPr/>
        </p:nvSpPr>
        <p:spPr>
          <a:xfrm>
            <a:off x="5739494" y="2739680"/>
            <a:ext cx="1761983" cy="3730714"/>
          </a:xfrm>
          <a:prstGeom prst="rect">
            <a:avLst/>
          </a:prstGeom>
          <a:solidFill>
            <a:srgbClr val="7FC1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1" name="Google Shape;751;p36"/>
          <p:cNvSpPr/>
          <p:nvPr/>
        </p:nvSpPr>
        <p:spPr>
          <a:xfrm>
            <a:off x="4289338" y="2739680"/>
            <a:ext cx="1792095" cy="3730714"/>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2" name="Google Shape;752;p36"/>
          <p:cNvSpPr/>
          <p:nvPr/>
        </p:nvSpPr>
        <p:spPr>
          <a:xfrm>
            <a:off x="7165281" y="2739680"/>
            <a:ext cx="2992269" cy="3730714"/>
          </a:xfrm>
          <a:prstGeom prst="rect">
            <a:avLst/>
          </a:prstGeom>
          <a:solidFill>
            <a:srgbClr val="02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3" name="Google Shape;753;p36"/>
          <p:cNvSpPr/>
          <p:nvPr/>
        </p:nvSpPr>
        <p:spPr>
          <a:xfrm>
            <a:off x="1887083" y="2739680"/>
            <a:ext cx="2985113" cy="3730714"/>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4" name="Google Shape;754;p36"/>
          <p:cNvSpPr txBox="1"/>
          <p:nvPr/>
        </p:nvSpPr>
        <p:spPr>
          <a:xfrm>
            <a:off x="1876019" y="3517467"/>
            <a:ext cx="3524871" cy="207296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6250"/>
              </a:lnSpc>
              <a:spcBef>
                <a:spcPts val="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「物事のやり方」に</a:t>
            </a:r>
            <a:b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疑問を抱く傾向がある</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06250"/>
              </a:lnSpc>
              <a:spcBef>
                <a:spcPts val="60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既存の仕組みに</a:t>
            </a:r>
            <a:b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とらわれない</a:t>
            </a:r>
            <a:b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枠外思考ができる</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06250"/>
              </a:lnSpc>
              <a:spcBef>
                <a:spcPts val="60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もし納得できなければ　　</a:t>
            </a:r>
            <a:br>
              <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関係者に聞き出す</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755" name="Google Shape;755;p36"/>
          <p:cNvSpPr txBox="1"/>
          <p:nvPr/>
        </p:nvSpPr>
        <p:spPr>
          <a:xfrm>
            <a:off x="7501477" y="3520553"/>
            <a:ext cx="3288369" cy="200781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6250"/>
              </a:lnSpc>
              <a:spcBef>
                <a:spcPts val="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ルールを守って</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仕事をする</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0625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決められた仕組みに</a:t>
            </a:r>
            <a:br>
              <a:rPr kumimoji="0" lang="en-US" altLang="ja-JP"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対して協力的で</a:t>
            </a:r>
            <a:b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前向き</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06250"/>
              </a:lnSpc>
              <a:spcBef>
                <a:spcPts val="600"/>
              </a:spcBef>
              <a:spcAft>
                <a:spcPts val="0"/>
              </a:spcAft>
              <a:buClr>
                <a:srgbClr val="FFFFFF"/>
              </a:buClr>
              <a:buSzPts val="16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権威を受け入れる</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pic>
        <p:nvPicPr>
          <p:cNvPr id="756" name="Google Shape;756;p36"/>
          <p:cNvPicPr preferRelativeResize="0"/>
          <p:nvPr/>
        </p:nvPicPr>
        <p:blipFill rotWithShape="1">
          <a:blip r:embed="rId3">
            <a:alphaModFix/>
          </a:blip>
          <a:srcRect/>
          <a:stretch/>
        </p:blipFill>
        <p:spPr>
          <a:xfrm>
            <a:off x="1675998" y="2496325"/>
            <a:ext cx="8810869" cy="581603"/>
          </a:xfrm>
          <a:prstGeom prst="rect">
            <a:avLst/>
          </a:prstGeom>
          <a:noFill/>
          <a:ln>
            <a:noFill/>
          </a:ln>
        </p:spPr>
      </p:pic>
      <p:sp>
        <p:nvSpPr>
          <p:cNvPr id="757" name="Google Shape;757;p36"/>
          <p:cNvSpPr txBox="1"/>
          <p:nvPr/>
        </p:nvSpPr>
        <p:spPr>
          <a:xfrm>
            <a:off x="2299680" y="1809332"/>
            <a:ext cx="7699528" cy="450005"/>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ja-JP" altLang="en-US" sz="2400" b="0" i="0" u="none" strike="noStrike" kern="0" cap="none" spc="0" normalizeH="0" baseline="0" noProof="0">
                <a:ln>
                  <a:noFill/>
                </a:ln>
                <a:solidFill>
                  <a:srgbClr val="000000"/>
                </a:solidFill>
                <a:effectLst/>
                <a:uLnTx/>
                <a:uFillTx/>
                <a:latin typeface="Arial"/>
                <a:ea typeface="Arial"/>
                <a:cs typeface="Arial"/>
                <a:sym typeface="Arial"/>
              </a:rPr>
              <a:t>権限を持つ人が定めた規則への反応度合い</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txBox="1"/>
          <p:nvPr/>
        </p:nvSpPr>
        <p:spPr>
          <a:xfrm>
            <a:off x="2233674" y="752627"/>
            <a:ext cx="7699528" cy="777236"/>
          </a:xfrm>
          <a:prstGeom prst="rect">
            <a:avLst/>
          </a:prstGeom>
          <a:noFill/>
          <a:ln>
            <a:noFill/>
          </a:ln>
        </p:spPr>
        <p:txBody>
          <a:bodyPr spcFirstLastPara="1" wrap="square" lIns="0" tIns="0" rIns="0" bIns="0" anchor="b" anchorCtr="0">
            <a:normAutofit/>
          </a:bodyPr>
          <a:lstStyle/>
          <a:p>
            <a:pPr marL="0" marR="0" lvl="0" indent="0" algn="ctr" defTabSz="914400" rtl="0" eaLnBrk="1" fontAlgn="auto" latinLnBrk="0" hangingPunct="1">
              <a:lnSpc>
                <a:spcPct val="90000"/>
              </a:lnSpc>
              <a:spcBef>
                <a:spcPts val="0"/>
              </a:spcBef>
              <a:spcAft>
                <a:spcPts val="0"/>
              </a:spcAft>
              <a:buClr>
                <a:srgbClr val="00B074"/>
              </a:buClr>
              <a:buSzPts val="3000"/>
              <a:buFont typeface="MS Gothic"/>
              <a:buNone/>
              <a:tabLst/>
              <a:defRPr/>
            </a:pPr>
            <a:r>
              <a:rPr kumimoji="0" lang="ja-JP" altLang="en-US" sz="3000" b="1" i="0" u="none" strike="noStrike" kern="0" cap="none" spc="0" normalizeH="0" baseline="0" noProof="0">
                <a:ln>
                  <a:noFill/>
                </a:ln>
                <a:solidFill>
                  <a:srgbClr val="00B074"/>
                </a:solidFill>
                <a:effectLst/>
                <a:uLnTx/>
                <a:uFillTx/>
                <a:latin typeface="MS Gothic"/>
                <a:ea typeface="MS Gothic"/>
                <a:cs typeface="MS Gothic"/>
                <a:sym typeface="MS Gothic"/>
              </a:rPr>
              <a:t>組織従順性</a:t>
            </a:r>
            <a:endParaRPr kumimoji="0" sz="3000" b="1" i="0" u="none" strike="noStrike" kern="0" cap="none" spc="0" normalizeH="0" baseline="0" noProof="0">
              <a:ln>
                <a:noFill/>
              </a:ln>
              <a:solidFill>
                <a:srgbClr val="00B074"/>
              </a:solidFill>
              <a:effectLst/>
              <a:uLnTx/>
              <a:uFillTx/>
              <a:latin typeface="MS Gothic"/>
              <a:ea typeface="MS Gothic"/>
              <a:cs typeface="MS Gothic"/>
              <a:sym typeface="MS Gothic"/>
            </a:endParaRPr>
          </a:p>
        </p:txBody>
      </p:sp>
      <p:pic>
        <p:nvPicPr>
          <p:cNvPr id="759" name="Google Shape;759;p36"/>
          <p:cNvPicPr preferRelativeResize="0"/>
          <p:nvPr/>
        </p:nvPicPr>
        <p:blipFill rotWithShape="1">
          <a:blip r:embed="rId4">
            <a:alphaModFix/>
          </a:blip>
          <a:srcRect/>
          <a:stretch/>
        </p:blipFill>
        <p:spPr>
          <a:xfrm>
            <a:off x="4774406" y="3510894"/>
            <a:ext cx="2619523" cy="24649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sz="2800">
                <a:latin typeface="Meiryo UI" panose="020B0604030504040204" pitchFamily="50" charset="-128"/>
                <a:ea typeface="Meiryo UI" panose="020B0604030504040204" pitchFamily="50" charset="-128"/>
              </a:rPr>
              <a:t>態度</a:t>
            </a:r>
            <a:endParaRPr sz="2800">
              <a:latin typeface="Meiryo UI" panose="020B0604030504040204" pitchFamily="50" charset="-128"/>
              <a:ea typeface="Meiryo UI" panose="020B0604030504040204" pitchFamily="50" charset="-128"/>
            </a:endParaRPr>
          </a:p>
        </p:txBody>
      </p:sp>
      <p:sp>
        <p:nvSpPr>
          <p:cNvPr id="783" name="Google Shape;783;p38"/>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785" name="Google Shape;785;p38"/>
          <p:cNvSpPr/>
          <p:nvPr/>
        </p:nvSpPr>
        <p:spPr>
          <a:xfrm>
            <a:off x="5876880" y="2778600"/>
            <a:ext cx="1726720" cy="3624179"/>
          </a:xfrm>
          <a:prstGeom prst="rect">
            <a:avLst/>
          </a:prstGeom>
          <a:solidFill>
            <a:srgbClr val="7FC1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4362837" y="2778600"/>
            <a:ext cx="1756228" cy="3624179"/>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7" name="Google Shape;787;p38"/>
          <p:cNvSpPr/>
          <p:nvPr/>
        </p:nvSpPr>
        <p:spPr>
          <a:xfrm>
            <a:off x="7365482" y="2778600"/>
            <a:ext cx="2932384" cy="3624179"/>
          </a:xfrm>
          <a:prstGeom prst="rect">
            <a:avLst/>
          </a:prstGeom>
          <a:solidFill>
            <a:srgbClr val="02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8" name="Google Shape;788;p38"/>
          <p:cNvSpPr/>
          <p:nvPr/>
        </p:nvSpPr>
        <p:spPr>
          <a:xfrm>
            <a:off x="1854747" y="2778600"/>
            <a:ext cx="2925371" cy="3624179"/>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9" name="Google Shape;789;p38"/>
          <p:cNvSpPr txBox="1"/>
          <p:nvPr/>
        </p:nvSpPr>
        <p:spPr>
          <a:xfrm>
            <a:off x="1937247" y="3439152"/>
            <a:ext cx="3209181" cy="178506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健全に疑い、その　</a:t>
            </a:r>
            <a:b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疑問を投げかける</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潜んでいるリスクに</a:t>
            </a:r>
            <a:b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敏感に反応できる</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「グラスはすでに半分空だ」</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790" name="Google Shape;790;p38"/>
          <p:cNvSpPr txBox="1"/>
          <p:nvPr/>
        </p:nvSpPr>
        <p:spPr>
          <a:xfrm>
            <a:off x="7365482" y="3439127"/>
            <a:ext cx="3136633" cy="147728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25000"/>
              </a:lnSpc>
              <a:spcBef>
                <a:spcPts val="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他人を信用する</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希望的な観測をもつ</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ct val="125000"/>
              </a:lnSpc>
              <a:spcBef>
                <a:spcPts val="600"/>
              </a:spcBef>
              <a:spcAft>
                <a:spcPts val="0"/>
              </a:spcAft>
              <a:buClr>
                <a:srgbClr val="FFFFFF"/>
              </a:buClr>
              <a:buSzPts val="1600"/>
              <a:buFont typeface="Arial"/>
              <a:buChar char="•"/>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「グラスにまだ</a:t>
            </a:r>
            <a:br>
              <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b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 半分も残っている」</a:t>
            </a:r>
            <a:endParaRPr kumimoji="0"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pic>
        <p:nvPicPr>
          <p:cNvPr id="791" name="Google Shape;791;p38"/>
          <p:cNvPicPr preferRelativeResize="0"/>
          <p:nvPr/>
        </p:nvPicPr>
        <p:blipFill rotWithShape="1">
          <a:blip r:embed="rId3">
            <a:alphaModFix/>
          </a:blip>
          <a:srcRect/>
          <a:stretch/>
        </p:blipFill>
        <p:spPr>
          <a:xfrm>
            <a:off x="1766170" y="2553139"/>
            <a:ext cx="8634533" cy="564994"/>
          </a:xfrm>
          <a:prstGeom prst="rect">
            <a:avLst/>
          </a:prstGeom>
          <a:noFill/>
          <a:ln>
            <a:noFill/>
          </a:ln>
        </p:spPr>
      </p:pic>
      <p:sp>
        <p:nvSpPr>
          <p:cNvPr id="792" name="Google Shape;792;p38"/>
          <p:cNvSpPr txBox="1"/>
          <p:nvPr/>
        </p:nvSpPr>
        <p:spPr>
          <a:xfrm>
            <a:off x="2177142" y="1821157"/>
            <a:ext cx="8038735" cy="472518"/>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ja-JP" altLang="en-US" sz="2400" b="0" i="0" u="none" strike="noStrike" kern="0" cap="none" spc="0" normalizeH="0" baseline="0" noProof="0">
                <a:ln>
                  <a:noFill/>
                </a:ln>
                <a:solidFill>
                  <a:srgbClr val="000000"/>
                </a:solidFill>
                <a:effectLst/>
                <a:uLnTx/>
                <a:uFillTx/>
                <a:latin typeface="Arial"/>
                <a:ea typeface="Arial"/>
                <a:cs typeface="Arial"/>
                <a:sym typeface="Arial"/>
              </a:rPr>
              <a:t>人や物事に対する期待や信頼の度合い</a:t>
            </a: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8"/>
          <p:cNvSpPr txBox="1"/>
          <p:nvPr/>
        </p:nvSpPr>
        <p:spPr>
          <a:xfrm>
            <a:off x="2064070" y="695881"/>
            <a:ext cx="8038735" cy="816120"/>
          </a:xfrm>
          <a:prstGeom prst="rect">
            <a:avLst/>
          </a:prstGeom>
          <a:noFill/>
          <a:ln>
            <a:noFill/>
          </a:ln>
        </p:spPr>
        <p:txBody>
          <a:bodyPr spcFirstLastPara="1" wrap="square" lIns="0" tIns="0" rIns="0" bIns="0" anchor="b" anchorCtr="0">
            <a:normAutofit/>
          </a:bodyPr>
          <a:lstStyle/>
          <a:p>
            <a:pPr marL="0" marR="0" lvl="0" indent="0" algn="ctr" defTabSz="914400" rtl="0" eaLnBrk="1" fontAlgn="auto" latinLnBrk="0" hangingPunct="1">
              <a:lnSpc>
                <a:spcPct val="90000"/>
              </a:lnSpc>
              <a:spcBef>
                <a:spcPts val="0"/>
              </a:spcBef>
              <a:spcAft>
                <a:spcPts val="0"/>
              </a:spcAft>
              <a:buClr>
                <a:srgbClr val="00B074"/>
              </a:buClr>
              <a:buSzPts val="3000"/>
              <a:buFont typeface="MS Gothic"/>
              <a:buNone/>
              <a:tabLst/>
              <a:defRPr/>
            </a:pPr>
            <a:r>
              <a:rPr kumimoji="0" lang="ja-JP" altLang="en-US" sz="3000" b="1" i="0" u="none" strike="noStrike" kern="0" cap="none" spc="0" normalizeH="0" baseline="0" noProof="0">
                <a:ln>
                  <a:noFill/>
                </a:ln>
                <a:solidFill>
                  <a:srgbClr val="00B074"/>
                </a:solidFill>
                <a:effectLst/>
                <a:uLnTx/>
                <a:uFillTx/>
                <a:latin typeface="MS Gothic"/>
                <a:ea typeface="MS Gothic"/>
                <a:cs typeface="MS Gothic"/>
                <a:sym typeface="MS Gothic"/>
              </a:rPr>
              <a:t>態度</a:t>
            </a:r>
            <a:endParaRPr kumimoji="0" sz="3000" b="1" i="0" u="none" strike="noStrike" kern="0" cap="none" spc="0" normalizeH="0" baseline="0" noProof="0">
              <a:ln>
                <a:noFill/>
              </a:ln>
              <a:solidFill>
                <a:srgbClr val="00B074"/>
              </a:solidFill>
              <a:effectLst/>
              <a:uLnTx/>
              <a:uFillTx/>
              <a:latin typeface="MS Gothic"/>
              <a:ea typeface="MS Gothic"/>
              <a:cs typeface="MS Gothic"/>
              <a:sym typeface="MS Gothic"/>
            </a:endParaRPr>
          </a:p>
        </p:txBody>
      </p:sp>
      <p:pic>
        <p:nvPicPr>
          <p:cNvPr id="794" name="Google Shape;794;p38"/>
          <p:cNvPicPr preferRelativeResize="0"/>
          <p:nvPr/>
        </p:nvPicPr>
        <p:blipFill rotWithShape="1">
          <a:blip r:embed="rId4">
            <a:alphaModFix/>
          </a:blip>
          <a:srcRect/>
          <a:stretch/>
        </p:blipFill>
        <p:spPr>
          <a:xfrm>
            <a:off x="5049637" y="3663548"/>
            <a:ext cx="2913187" cy="26969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sz="2400">
                <a:latin typeface="Meiryo UI" panose="020B0604030504040204" pitchFamily="50" charset="-128"/>
                <a:ea typeface="Meiryo UI" panose="020B0604030504040204" pitchFamily="50" charset="-128"/>
              </a:rPr>
              <a:t>ブラインドスポットを克服する</a:t>
            </a:r>
            <a:endParaRPr sz="2400">
              <a:latin typeface="Meiryo UI" panose="020B0604030504040204" pitchFamily="50" charset="-128"/>
              <a:ea typeface="Meiryo UI" panose="020B0604030504040204" pitchFamily="50" charset="-128"/>
            </a:endParaRPr>
          </a:p>
        </p:txBody>
      </p:sp>
      <p:sp>
        <p:nvSpPr>
          <p:cNvPr id="818" name="Google Shape;818;p40"/>
          <p:cNvSpPr txBox="1">
            <a:spLocks noGrp="1"/>
          </p:cNvSpPr>
          <p:nvPr>
            <p:ph type="body" idx="1"/>
          </p:nvPr>
        </p:nvSpPr>
        <p:spPr>
          <a:prstGeom prst="rect">
            <a:avLst/>
          </a:prstGeom>
          <a:noFill/>
          <a:ln>
            <a:noFill/>
          </a:ln>
        </p:spPr>
        <p:txBody>
          <a:bodyPr spcFirstLastPara="1" wrap="square" lIns="68400" tIns="34200" rIns="68400" bIns="34200" anchor="t" anchorCtr="0">
            <a:noAutofit/>
          </a:bodyPr>
          <a:lstStyle/>
          <a:p>
            <a:pPr marL="0" lvl="0" indent="0" algn="l" rtl="0">
              <a:lnSpc>
                <a:spcPct val="100000"/>
              </a:lnSpc>
              <a:spcBef>
                <a:spcPts val="0"/>
              </a:spcBef>
              <a:spcAft>
                <a:spcPts val="0"/>
              </a:spcAft>
              <a:buClr>
                <a:schemeClr val="dk1"/>
              </a:buClr>
              <a:buSzPts val="1400"/>
              <a:buFont typeface="Arial"/>
              <a:buNone/>
            </a:pPr>
            <a:r>
              <a:rPr lang="ja-JP" sz="1800">
                <a:latin typeface="Meiryo UI" panose="020B0604030504040204" pitchFamily="50" charset="-128"/>
                <a:ea typeface="Meiryo UI" panose="020B0604030504040204" pitchFamily="50" charset="-128"/>
              </a:rPr>
              <a:t>人と働くことで起きるストレスは、特性の違いが生んでるかもしれません。</a:t>
            </a:r>
            <a:endParaRPr sz="1800">
              <a:latin typeface="Meiryo UI" panose="020B0604030504040204" pitchFamily="50" charset="-128"/>
              <a:ea typeface="Meiryo UI" panose="020B0604030504040204" pitchFamily="50" charset="-128"/>
            </a:endParaRPr>
          </a:p>
          <a:p>
            <a:pPr marL="0" lvl="0" indent="0" algn="l" rtl="0">
              <a:lnSpc>
                <a:spcPct val="100000"/>
              </a:lnSpc>
              <a:spcBef>
                <a:spcPts val="244"/>
              </a:spcBef>
              <a:spcAft>
                <a:spcPts val="0"/>
              </a:spcAft>
              <a:buClr>
                <a:schemeClr val="dk1"/>
              </a:buClr>
              <a:buSzPts val="1400"/>
              <a:buFont typeface="Arial"/>
              <a:buNone/>
            </a:pPr>
            <a:r>
              <a:rPr lang="ja-JP" sz="1800">
                <a:latin typeface="Meiryo UI" panose="020B0604030504040204" pitchFamily="50" charset="-128"/>
                <a:ea typeface="Meiryo UI" panose="020B0604030504040204" pitchFamily="50" charset="-128"/>
              </a:rPr>
              <a:t>自分の立ち位置からだけでなく、山の向こうの相手の立ち位置を想像することが、克服の第一歩です。</a:t>
            </a:r>
            <a:endParaRPr sz="180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86B69DCE-09A5-6558-E16F-775B3EAD95EE}"/>
              </a:ext>
            </a:extLst>
          </p:cNvPr>
          <p:cNvPicPr>
            <a:picLocks noChangeAspect="1"/>
          </p:cNvPicPr>
          <p:nvPr/>
        </p:nvPicPr>
        <p:blipFill>
          <a:blip r:embed="rId3"/>
          <a:stretch>
            <a:fillRect/>
          </a:stretch>
        </p:blipFill>
        <p:spPr>
          <a:xfrm>
            <a:off x="966959" y="1686971"/>
            <a:ext cx="10103843" cy="51063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en-US" altLang="ja-JP" dirty="0">
                <a:latin typeface="Meiryo UI" panose="020B0604030504040204" pitchFamily="50" charset="-128"/>
                <a:ea typeface="Meiryo UI" panose="020B0604030504040204" pitchFamily="50" charset="-128"/>
              </a:rPr>
              <a:t>ProfileXT</a:t>
            </a:r>
            <a:r>
              <a:rPr lang="en-US" altLang="ja-JP" baseline="30000" dirty="0">
                <a:latin typeface="Meiryo UI" panose="020B0604030504040204" pitchFamily="50" charset="-128"/>
                <a:ea typeface="Meiryo UI" panose="020B0604030504040204" pitchFamily="50" charset="-128"/>
              </a:rPr>
              <a:t>®</a:t>
            </a:r>
            <a:r>
              <a:rPr lang="ja-JP" dirty="0">
                <a:latin typeface="Meiryo UI" panose="020B0604030504040204" pitchFamily="50" charset="-128"/>
                <a:ea typeface="Meiryo UI" panose="020B0604030504040204" pitchFamily="50" charset="-128"/>
              </a:rPr>
              <a:t>の測定領域</a:t>
            </a:r>
            <a:endParaRPr dirty="0">
              <a:latin typeface="Meiryo UI" panose="020B0604030504040204" pitchFamily="50" charset="-128"/>
              <a:ea typeface="Meiryo UI" panose="020B0604030504040204" pitchFamily="50" charset="-128"/>
            </a:endParaRPr>
          </a:p>
        </p:txBody>
      </p:sp>
      <p:sp>
        <p:nvSpPr>
          <p:cNvPr id="327" name="Google Shape;327;p7"/>
          <p:cNvSpPr txBox="1">
            <a:spLocks noGrp="1"/>
          </p:cNvSpPr>
          <p:nvPr>
            <p:ph type="body" idx="1"/>
          </p:nvPr>
        </p:nvSpPr>
        <p:spPr>
          <a:xfrm>
            <a:off x="416475" y="902976"/>
            <a:ext cx="11333927" cy="945702"/>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r>
              <a:rPr lang="ja-JP" dirty="0">
                <a:latin typeface="Meiryo UI" panose="020B0604030504040204" pitchFamily="50" charset="-128"/>
                <a:ea typeface="Meiryo UI" panose="020B0604030504040204" pitchFamily="50" charset="-128"/>
              </a:rPr>
              <a:t>ProfileXTは、「思考スタイル」・「行動特性」・「仕事への興味」で測定されます。結果は、個人毎に数値化され、回答者は正規分布の形で表現されます。結果そのものに良い、悪いはなく、あくまでそれぞれの特性が示されます。</a:t>
            </a:r>
            <a:endParaRPr dirty="0">
              <a:latin typeface="Meiryo UI" panose="020B0604030504040204" pitchFamily="50" charset="-128"/>
              <a:ea typeface="Meiryo UI" panose="020B0604030504040204" pitchFamily="50" charset="-128"/>
            </a:endParaRPr>
          </a:p>
          <a:p>
            <a:pPr marL="0" lvl="0" indent="0" algn="l" rtl="0">
              <a:lnSpc>
                <a:spcPct val="100000"/>
              </a:lnSpc>
              <a:spcBef>
                <a:spcPts val="300"/>
              </a:spcBef>
              <a:spcAft>
                <a:spcPts val="0"/>
              </a:spcAft>
              <a:buClr>
                <a:schemeClr val="dk1"/>
              </a:buClr>
              <a:buSzPts val="1800"/>
              <a:buFont typeface="Arial"/>
              <a:buNone/>
            </a:pPr>
            <a:endParaRPr dirty="0"/>
          </a:p>
        </p:txBody>
      </p:sp>
      <p:sp>
        <p:nvSpPr>
          <p:cNvPr id="328" name="Google Shape;328;p7"/>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pic>
        <p:nvPicPr>
          <p:cNvPr id="329" name="Google Shape;329;p7"/>
          <p:cNvPicPr preferRelativeResize="0"/>
          <p:nvPr/>
        </p:nvPicPr>
        <p:blipFill rotWithShape="1">
          <a:blip r:embed="rId3">
            <a:alphaModFix/>
          </a:blip>
          <a:srcRect/>
          <a:stretch/>
        </p:blipFill>
        <p:spPr>
          <a:xfrm>
            <a:off x="575352" y="1734545"/>
            <a:ext cx="8221658" cy="4856795"/>
          </a:xfrm>
          <a:prstGeom prst="rect">
            <a:avLst/>
          </a:prstGeom>
          <a:noFill/>
          <a:ln>
            <a:noFill/>
          </a:ln>
        </p:spPr>
      </p:pic>
      <p:sp>
        <p:nvSpPr>
          <p:cNvPr id="330" name="Google Shape;330;p7"/>
          <p:cNvSpPr/>
          <p:nvPr/>
        </p:nvSpPr>
        <p:spPr>
          <a:xfrm>
            <a:off x="9133018" y="2811545"/>
            <a:ext cx="2867198" cy="1815841"/>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ja-JP" altLang="en-US" sz="1600" b="1" i="0" u="none" strike="noStrike" kern="0" cap="none" spc="0" normalizeH="0" baseline="0" noProof="0">
                <a:ln>
                  <a:noFill/>
                </a:ln>
                <a:solidFill>
                  <a:srgbClr val="000000"/>
                </a:solidFill>
                <a:effectLst/>
                <a:uLnTx/>
                <a:uFillTx/>
                <a:latin typeface="MS PGothic"/>
                <a:ea typeface="MS PGothic"/>
                <a:cs typeface="MS PGothic"/>
                <a:sym typeface="MS PGothic"/>
              </a:rPr>
              <a:t>スコアは標準的な人口分布全体の中で示されます</a:t>
            </a:r>
            <a:endParaRPr kumimoji="0" sz="1600" b="1" i="0" u="none" strike="noStrike" kern="0" cap="none" spc="0" normalizeH="0" baseline="0" noProof="0">
              <a:ln>
                <a:noFill/>
              </a:ln>
              <a:solidFill>
                <a:srgbClr val="000000"/>
              </a:solidFill>
              <a:effectLst/>
              <a:uLnTx/>
              <a:uFillTx/>
              <a:latin typeface="MS PGothic"/>
              <a:ea typeface="MS PGothic"/>
              <a:cs typeface="MS PGothic"/>
              <a:sym typeface="MS PGothic"/>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ja-JP" altLang="en-US" sz="1600" b="1" i="0" u="none" strike="noStrike" kern="0" cap="none" spc="0" normalizeH="0" baseline="0" noProof="0">
                <a:ln>
                  <a:noFill/>
                </a:ln>
                <a:solidFill>
                  <a:srgbClr val="000000"/>
                </a:solidFill>
                <a:effectLst/>
                <a:uLnTx/>
                <a:uFillTx/>
                <a:latin typeface="MS PGothic"/>
                <a:ea typeface="MS PGothic"/>
                <a:cs typeface="MS PGothic"/>
                <a:sym typeface="MS PGothic"/>
              </a:rPr>
              <a:t>回答者のスコア</a:t>
            </a:r>
            <a:r>
              <a:rPr kumimoji="0" lang="en-US" altLang="ja-JP" sz="1600" b="1" i="0" u="none" strike="noStrike" kern="0" cap="none" spc="0" normalizeH="0" baseline="0" noProof="0">
                <a:ln>
                  <a:noFill/>
                </a:ln>
                <a:solidFill>
                  <a:srgbClr val="000000"/>
                </a:solidFill>
                <a:effectLst/>
                <a:uLnTx/>
                <a:uFillTx/>
                <a:latin typeface="MS PGothic"/>
                <a:ea typeface="MS PGothic"/>
                <a:cs typeface="MS PGothic"/>
                <a:sym typeface="MS PGothic"/>
              </a:rPr>
              <a:t>10</a:t>
            </a:r>
            <a:r>
              <a:rPr kumimoji="0" lang="ja-JP" altLang="en-US" sz="1600" b="1" i="0" u="none" strike="noStrike" kern="0" cap="none" spc="0" normalizeH="0" baseline="0" noProof="0">
                <a:ln>
                  <a:noFill/>
                </a:ln>
                <a:solidFill>
                  <a:srgbClr val="000000"/>
                </a:solidFill>
                <a:effectLst/>
                <a:uLnTx/>
                <a:uFillTx/>
                <a:latin typeface="MS PGothic"/>
                <a:ea typeface="MS PGothic"/>
                <a:cs typeface="MS PGothic"/>
                <a:sym typeface="MS PGothic"/>
              </a:rPr>
              <a:t>の場合、その指標の度合いが</a:t>
            </a:r>
            <a:r>
              <a:rPr kumimoji="0" lang="en-US" altLang="ja-JP" sz="1600" b="1" i="0" u="none" strike="noStrike" kern="0" cap="none" spc="0" normalizeH="0" baseline="0" noProof="0">
                <a:ln>
                  <a:noFill/>
                </a:ln>
                <a:solidFill>
                  <a:srgbClr val="000000"/>
                </a:solidFill>
                <a:effectLst/>
                <a:uLnTx/>
                <a:uFillTx/>
                <a:latin typeface="MS PGothic"/>
                <a:ea typeface="MS PGothic"/>
                <a:cs typeface="MS PGothic"/>
                <a:sym typeface="MS PGothic"/>
              </a:rPr>
              <a:t>2.5%</a:t>
            </a:r>
            <a:r>
              <a:rPr kumimoji="0" lang="ja-JP" altLang="en-US" sz="1600" b="1" i="0" u="none" strike="noStrike" kern="0" cap="none" spc="0" normalizeH="0" baseline="0" noProof="0">
                <a:ln>
                  <a:noFill/>
                </a:ln>
                <a:solidFill>
                  <a:srgbClr val="000000"/>
                </a:solidFill>
                <a:effectLst/>
                <a:uLnTx/>
                <a:uFillTx/>
                <a:latin typeface="MS PGothic"/>
                <a:ea typeface="MS PGothic"/>
                <a:cs typeface="MS PGothic"/>
                <a:sym typeface="MS PGothic"/>
              </a:rPr>
              <a:t>の範囲に位置することを意味します。</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MS PGothic"/>
              <a:ea typeface="MS PGothic"/>
              <a:cs typeface="MS PGothic"/>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2419f5872aa_3_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altLang="en-US" sz="2800">
                <a:latin typeface="Meiryo UI" panose="020B0604030504040204" pitchFamily="50" charset="-128"/>
                <a:ea typeface="Meiryo UI" panose="020B0604030504040204" pitchFamily="50" charset="-128"/>
              </a:rPr>
              <a:t>決断性</a:t>
            </a:r>
            <a:endParaRPr sz="2800">
              <a:latin typeface="Meiryo UI" panose="020B0604030504040204" pitchFamily="50" charset="-128"/>
              <a:ea typeface="Meiryo UI" panose="020B0604030504040204" pitchFamily="50" charset="-128"/>
            </a:endParaRPr>
          </a:p>
        </p:txBody>
      </p:sp>
      <p:sp>
        <p:nvSpPr>
          <p:cNvPr id="848" name="Google Shape;848;g2419f5872aa_3_0"/>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19" name="正方形/長方形 18">
            <a:extLst>
              <a:ext uri="{FF2B5EF4-FFF2-40B4-BE49-F238E27FC236}">
                <a16:creationId xmlns:a16="http://schemas.microsoft.com/office/drawing/2014/main" id="{F599FA5A-FF4D-2876-786B-E1E351E58C26}"/>
              </a:ext>
            </a:extLst>
          </p:cNvPr>
          <p:cNvSpPr/>
          <p:nvPr/>
        </p:nvSpPr>
        <p:spPr>
          <a:xfrm>
            <a:off x="5546589" y="2611413"/>
            <a:ext cx="2308438" cy="3519883"/>
          </a:xfrm>
          <a:prstGeom prst="rect">
            <a:avLst/>
          </a:prstGeom>
          <a:solidFill>
            <a:srgbClr val="7FC1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20" name="正方形/長方形 19">
            <a:extLst>
              <a:ext uri="{FF2B5EF4-FFF2-40B4-BE49-F238E27FC236}">
                <a16:creationId xmlns:a16="http://schemas.microsoft.com/office/drawing/2014/main" id="{A8025EDE-A263-6365-6297-131F706EDAEA}"/>
              </a:ext>
            </a:extLst>
          </p:cNvPr>
          <p:cNvSpPr/>
          <p:nvPr/>
        </p:nvSpPr>
        <p:spPr>
          <a:xfrm>
            <a:off x="4078658" y="2611413"/>
            <a:ext cx="1836001" cy="3519883"/>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21" name="正方形/長方形 20">
            <a:extLst>
              <a:ext uri="{FF2B5EF4-FFF2-40B4-BE49-F238E27FC236}">
                <a16:creationId xmlns:a16="http://schemas.microsoft.com/office/drawing/2014/main" id="{38FE2BA6-CF3D-15AF-49CB-B9ECC6B7F546}"/>
              </a:ext>
            </a:extLst>
          </p:cNvPr>
          <p:cNvSpPr/>
          <p:nvPr/>
        </p:nvSpPr>
        <p:spPr>
          <a:xfrm>
            <a:off x="7564904" y="2611413"/>
            <a:ext cx="2511865" cy="3519883"/>
          </a:xfrm>
          <a:prstGeom prst="rect">
            <a:avLst/>
          </a:prstGeom>
          <a:solidFill>
            <a:srgbClr val="02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22" name="正方形/長方形 21">
            <a:extLst>
              <a:ext uri="{FF2B5EF4-FFF2-40B4-BE49-F238E27FC236}">
                <a16:creationId xmlns:a16="http://schemas.microsoft.com/office/drawing/2014/main" id="{540E4811-404B-9A1B-EEE4-0A388316F27E}"/>
              </a:ext>
            </a:extLst>
          </p:cNvPr>
          <p:cNvSpPr/>
          <p:nvPr/>
        </p:nvSpPr>
        <p:spPr>
          <a:xfrm>
            <a:off x="1773022" y="2611413"/>
            <a:ext cx="2421916" cy="3519883"/>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23" name="テキスト ボックス 22">
            <a:extLst>
              <a:ext uri="{FF2B5EF4-FFF2-40B4-BE49-F238E27FC236}">
                <a16:creationId xmlns:a16="http://schemas.microsoft.com/office/drawing/2014/main" id="{ED0909DB-8126-435E-9361-78702C3B1F16}"/>
              </a:ext>
            </a:extLst>
          </p:cNvPr>
          <p:cNvSpPr txBox="1"/>
          <p:nvPr/>
        </p:nvSpPr>
        <p:spPr>
          <a:xfrm>
            <a:off x="1904319" y="3228644"/>
            <a:ext cx="3354950" cy="177811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時間をかけ、　　　　　　</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じっくり考える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注意深く、たいてい</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衝動的ではない</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あらゆる選択肢を　　</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分析する</a:t>
            </a:r>
          </a:p>
        </p:txBody>
      </p:sp>
      <p:sp>
        <p:nvSpPr>
          <p:cNvPr id="24" name="テキスト ボックス 23">
            <a:extLst>
              <a:ext uri="{FF2B5EF4-FFF2-40B4-BE49-F238E27FC236}">
                <a16:creationId xmlns:a16="http://schemas.microsoft.com/office/drawing/2014/main" id="{065DEB4C-A70C-76C8-DDE5-1F46C37CBE03}"/>
              </a:ext>
            </a:extLst>
          </p:cNvPr>
          <p:cNvSpPr txBox="1"/>
          <p:nvPr/>
        </p:nvSpPr>
        <p:spPr>
          <a:xfrm>
            <a:off x="7564904" y="3199908"/>
            <a:ext cx="3279106" cy="204158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素早く行動に移す</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多くの決定でリスクを</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取る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たとえ時間があっても、</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さらなる情報を</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集めるニーズは</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感じない</a:t>
            </a:r>
          </a:p>
        </p:txBody>
      </p:sp>
      <p:pic>
        <p:nvPicPr>
          <p:cNvPr id="25" name="図 24">
            <a:extLst>
              <a:ext uri="{FF2B5EF4-FFF2-40B4-BE49-F238E27FC236}">
                <a16:creationId xmlns:a16="http://schemas.microsoft.com/office/drawing/2014/main" id="{12CF7814-7DD9-D199-F307-405DF24DF0C1}"/>
              </a:ext>
            </a:extLst>
          </p:cNvPr>
          <p:cNvPicPr>
            <a:picLocks noChangeAspect="1"/>
          </p:cNvPicPr>
          <p:nvPr/>
        </p:nvPicPr>
        <p:blipFill>
          <a:blip r:embed="rId3"/>
          <a:stretch>
            <a:fillRect/>
          </a:stretch>
        </p:blipFill>
        <p:spPr>
          <a:xfrm>
            <a:off x="1750389" y="2334041"/>
            <a:ext cx="8326380" cy="554743"/>
          </a:xfrm>
          <a:prstGeom prst="rect">
            <a:avLst/>
          </a:prstGeom>
        </p:spPr>
      </p:pic>
      <p:sp>
        <p:nvSpPr>
          <p:cNvPr id="26" name="タイトル 1">
            <a:extLst>
              <a:ext uri="{FF2B5EF4-FFF2-40B4-BE49-F238E27FC236}">
                <a16:creationId xmlns:a16="http://schemas.microsoft.com/office/drawing/2014/main" id="{1318CE28-EFFA-7A4F-D93C-18565F4D449B}"/>
              </a:ext>
            </a:extLst>
          </p:cNvPr>
          <p:cNvSpPr txBox="1">
            <a:spLocks/>
          </p:cNvSpPr>
          <p:nvPr/>
        </p:nvSpPr>
        <p:spPr>
          <a:xfrm>
            <a:off x="1334718" y="1800892"/>
            <a:ext cx="9684217" cy="480864"/>
          </a:xfrm>
          <a:prstGeom prst="rect">
            <a:avLst/>
          </a:prstGeom>
          <a:noFill/>
        </p:spPr>
        <p:txBody>
          <a:bodyPr vert="horz" lIns="91440" tIns="45720" rIns="91440" bIns="45720" rtlCol="0" anchor="t">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MS Gothic" panose="020B0609070205080204" pitchFamily="49" charset="-128"/>
                <a:cs typeface="+mj-cs"/>
                <a:sym typeface="Arial"/>
              </a:rPr>
              <a:t>意思決定のスピードと注意深さの度合い</a:t>
            </a:r>
          </a:p>
        </p:txBody>
      </p:sp>
      <p:sp>
        <p:nvSpPr>
          <p:cNvPr id="27" name="タイトル 1">
            <a:extLst>
              <a:ext uri="{FF2B5EF4-FFF2-40B4-BE49-F238E27FC236}">
                <a16:creationId xmlns:a16="http://schemas.microsoft.com/office/drawing/2014/main" id="{14E3BBC8-57BE-E090-10A9-1AD86F99670D}"/>
              </a:ext>
            </a:extLst>
          </p:cNvPr>
          <p:cNvSpPr txBox="1">
            <a:spLocks/>
          </p:cNvSpPr>
          <p:nvPr/>
        </p:nvSpPr>
        <p:spPr>
          <a:xfrm>
            <a:off x="1253891" y="724025"/>
            <a:ext cx="9684217" cy="830536"/>
          </a:xfrm>
          <a:prstGeom prst="rect">
            <a:avLst/>
          </a:prstGeom>
          <a:noFill/>
        </p:spPr>
        <p:txBody>
          <a:bodyPr vert="horz" lIns="91440" tIns="45720" rIns="91440" bIns="45720" rtlCol="0" anchor="b">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rPr>
              <a:t>決断性</a:t>
            </a:r>
          </a:p>
        </p:txBody>
      </p:sp>
      <p:pic>
        <p:nvPicPr>
          <p:cNvPr id="28" name="図 27">
            <a:extLst>
              <a:ext uri="{FF2B5EF4-FFF2-40B4-BE49-F238E27FC236}">
                <a16:creationId xmlns:a16="http://schemas.microsoft.com/office/drawing/2014/main" id="{BCBA208F-AAD4-9D63-DA1D-5089842EB6E2}"/>
              </a:ext>
            </a:extLst>
          </p:cNvPr>
          <p:cNvPicPr>
            <a:picLocks noChangeAspect="1"/>
          </p:cNvPicPr>
          <p:nvPr/>
        </p:nvPicPr>
        <p:blipFill>
          <a:blip r:embed="rId4"/>
          <a:stretch>
            <a:fillRect/>
          </a:stretch>
        </p:blipFill>
        <p:spPr>
          <a:xfrm>
            <a:off x="4279128" y="3228644"/>
            <a:ext cx="2779215" cy="21475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2419f5872aa_3_1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altLang="en-US" sz="2800">
                <a:latin typeface="Meiryo UI" panose="020B0604030504040204" pitchFamily="50" charset="-128"/>
                <a:ea typeface="Meiryo UI" panose="020B0604030504040204" pitchFamily="50" charset="-128"/>
              </a:rPr>
              <a:t>協調性</a:t>
            </a:r>
            <a:endParaRPr sz="2800">
              <a:latin typeface="Meiryo UI" panose="020B0604030504040204" pitchFamily="50" charset="-128"/>
              <a:ea typeface="Meiryo UI" panose="020B0604030504040204" pitchFamily="50" charset="-128"/>
            </a:endParaRPr>
          </a:p>
        </p:txBody>
      </p:sp>
      <p:sp>
        <p:nvSpPr>
          <p:cNvPr id="866" name="Google Shape;866;g2419f5872aa_3_17"/>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43" name="正方形/長方形 42">
            <a:extLst>
              <a:ext uri="{FF2B5EF4-FFF2-40B4-BE49-F238E27FC236}">
                <a16:creationId xmlns:a16="http://schemas.microsoft.com/office/drawing/2014/main" id="{D38EA3CE-7191-529A-9186-992D181D7138}"/>
              </a:ext>
            </a:extLst>
          </p:cNvPr>
          <p:cNvSpPr/>
          <p:nvPr/>
        </p:nvSpPr>
        <p:spPr>
          <a:xfrm>
            <a:off x="5953824" y="2649261"/>
            <a:ext cx="1814712" cy="3635153"/>
          </a:xfrm>
          <a:prstGeom prst="rect">
            <a:avLst/>
          </a:prstGeom>
          <a:solidFill>
            <a:srgbClr val="7FC1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44" name="正方形/長方形 43">
            <a:extLst>
              <a:ext uri="{FF2B5EF4-FFF2-40B4-BE49-F238E27FC236}">
                <a16:creationId xmlns:a16="http://schemas.microsoft.com/office/drawing/2014/main" id="{67112991-5EE0-DADB-6781-1BBB3F837B9E}"/>
              </a:ext>
            </a:extLst>
          </p:cNvPr>
          <p:cNvSpPr/>
          <p:nvPr/>
        </p:nvSpPr>
        <p:spPr>
          <a:xfrm>
            <a:off x="4441825" y="2649261"/>
            <a:ext cx="1671285" cy="3635153"/>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45" name="正方形/長方形 44">
            <a:extLst>
              <a:ext uri="{FF2B5EF4-FFF2-40B4-BE49-F238E27FC236}">
                <a16:creationId xmlns:a16="http://schemas.microsoft.com/office/drawing/2014/main" id="{F52B8835-3950-3F4B-ED1B-EADBE1EB4494}"/>
              </a:ext>
            </a:extLst>
          </p:cNvPr>
          <p:cNvSpPr/>
          <p:nvPr/>
        </p:nvSpPr>
        <p:spPr>
          <a:xfrm>
            <a:off x="7772804" y="2649261"/>
            <a:ext cx="2597187" cy="3635153"/>
          </a:xfrm>
          <a:prstGeom prst="rect">
            <a:avLst/>
          </a:prstGeom>
          <a:solidFill>
            <a:srgbClr val="02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46" name="正方形/長方形 45">
            <a:extLst>
              <a:ext uri="{FF2B5EF4-FFF2-40B4-BE49-F238E27FC236}">
                <a16:creationId xmlns:a16="http://schemas.microsoft.com/office/drawing/2014/main" id="{67E3274C-6BC7-8637-88CA-4302D3434A96}"/>
              </a:ext>
            </a:extLst>
          </p:cNvPr>
          <p:cNvSpPr/>
          <p:nvPr/>
        </p:nvSpPr>
        <p:spPr>
          <a:xfrm>
            <a:off x="1864073" y="2649261"/>
            <a:ext cx="2577751" cy="3635153"/>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47" name="テキスト ボックス 46">
            <a:extLst>
              <a:ext uri="{FF2B5EF4-FFF2-40B4-BE49-F238E27FC236}">
                <a16:creationId xmlns:a16="http://schemas.microsoft.com/office/drawing/2014/main" id="{D43B9E01-EB9F-05F1-4B12-C58E90966888}"/>
              </a:ext>
            </a:extLst>
          </p:cNvPr>
          <p:cNvSpPr txBox="1"/>
          <p:nvPr/>
        </p:nvSpPr>
        <p:spPr>
          <a:xfrm>
            <a:off x="1929548" y="3755408"/>
            <a:ext cx="3053963" cy="126515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ぐらつかない、</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直接的</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不同意もいとわない</a:t>
            </a:r>
            <a:endPar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信念を貫く</a:t>
            </a:r>
            <a:endPar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p:txBody>
      </p:sp>
      <p:sp>
        <p:nvSpPr>
          <p:cNvPr id="48" name="テキスト ボックス 47">
            <a:extLst>
              <a:ext uri="{FF2B5EF4-FFF2-40B4-BE49-F238E27FC236}">
                <a16:creationId xmlns:a16="http://schemas.microsoft.com/office/drawing/2014/main" id="{ED0C0A10-C3B7-4654-A9B9-1845FF63FAB5}"/>
              </a:ext>
            </a:extLst>
          </p:cNvPr>
          <p:cNvSpPr txBox="1"/>
          <p:nvPr/>
        </p:nvSpPr>
        <p:spPr>
          <a:xfrm>
            <a:off x="7902246" y="3755409"/>
            <a:ext cx="2984924" cy="126515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自説を守るより</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調和を重んじる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他者と衝突しない</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協力的で愛想がよい</a:t>
            </a:r>
          </a:p>
        </p:txBody>
      </p:sp>
      <p:sp>
        <p:nvSpPr>
          <p:cNvPr id="49" name="タイトル 1">
            <a:extLst>
              <a:ext uri="{FF2B5EF4-FFF2-40B4-BE49-F238E27FC236}">
                <a16:creationId xmlns:a16="http://schemas.microsoft.com/office/drawing/2014/main" id="{F59767F0-35A6-36F4-4988-6C72008097A3}"/>
              </a:ext>
            </a:extLst>
          </p:cNvPr>
          <p:cNvSpPr txBox="1">
            <a:spLocks/>
          </p:cNvSpPr>
          <p:nvPr/>
        </p:nvSpPr>
        <p:spPr>
          <a:xfrm>
            <a:off x="1688297" y="1745990"/>
            <a:ext cx="8815405" cy="496612"/>
          </a:xfrm>
          <a:prstGeom prst="rect">
            <a:avLst/>
          </a:prstGeom>
          <a:noFill/>
        </p:spPr>
        <p:txBody>
          <a:bodyPr vert="horz" lIns="91440" tIns="45720" rIns="91440" bIns="45720" rtlCol="0" anchor="t">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MS Gothic" panose="020B0609070205080204" pitchFamily="49" charset="-128"/>
                <a:cs typeface="+mj-cs"/>
                <a:sym typeface="Arial"/>
              </a:rPr>
              <a:t>他人のニーズや考えを汲み取る意欲</a:t>
            </a:r>
          </a:p>
        </p:txBody>
      </p:sp>
      <p:sp>
        <p:nvSpPr>
          <p:cNvPr id="50" name="タイトル 1">
            <a:extLst>
              <a:ext uri="{FF2B5EF4-FFF2-40B4-BE49-F238E27FC236}">
                <a16:creationId xmlns:a16="http://schemas.microsoft.com/office/drawing/2014/main" id="{CDF32009-D8EF-EDCA-F652-728A86CE2F7F}"/>
              </a:ext>
            </a:extLst>
          </p:cNvPr>
          <p:cNvSpPr txBox="1">
            <a:spLocks/>
          </p:cNvSpPr>
          <p:nvPr/>
        </p:nvSpPr>
        <p:spPr>
          <a:xfrm>
            <a:off x="1675772" y="913731"/>
            <a:ext cx="8815405" cy="643892"/>
          </a:xfrm>
          <a:prstGeom prst="rect">
            <a:avLst/>
          </a:prstGeom>
          <a:noFill/>
        </p:spPr>
        <p:txBody>
          <a:bodyPr vert="horz" lIns="91440" tIns="45720" rIns="91440" bIns="45720" rtlCol="0" anchor="b">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rPr>
              <a:t>協調性</a:t>
            </a:r>
            <a:endParaRPr kumimoji="1" lang="ja-JP" altLang="en-US" sz="3000" b="1" i="0" u="none" strike="noStrike" kern="1200" cap="none" spc="30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endParaRPr>
          </a:p>
        </p:txBody>
      </p:sp>
      <p:pic>
        <p:nvPicPr>
          <p:cNvPr id="51" name="図 50">
            <a:extLst>
              <a:ext uri="{FF2B5EF4-FFF2-40B4-BE49-F238E27FC236}">
                <a16:creationId xmlns:a16="http://schemas.microsoft.com/office/drawing/2014/main" id="{A87934F5-B27B-6FED-21CC-271F4014E72B}"/>
              </a:ext>
            </a:extLst>
          </p:cNvPr>
          <p:cNvPicPr>
            <a:picLocks noChangeAspect="1"/>
          </p:cNvPicPr>
          <p:nvPr/>
        </p:nvPicPr>
        <p:blipFill>
          <a:blip r:embed="rId3"/>
          <a:stretch>
            <a:fillRect/>
          </a:stretch>
        </p:blipFill>
        <p:spPr>
          <a:xfrm>
            <a:off x="3143367" y="2999381"/>
            <a:ext cx="5682922" cy="2955643"/>
          </a:xfrm>
          <a:prstGeom prst="rect">
            <a:avLst/>
          </a:prstGeom>
        </p:spPr>
      </p:pic>
      <p:pic>
        <p:nvPicPr>
          <p:cNvPr id="52" name="図 51">
            <a:extLst>
              <a:ext uri="{FF2B5EF4-FFF2-40B4-BE49-F238E27FC236}">
                <a16:creationId xmlns:a16="http://schemas.microsoft.com/office/drawing/2014/main" id="{14477E71-FED5-618D-E768-B95DC472B011}"/>
              </a:ext>
            </a:extLst>
          </p:cNvPr>
          <p:cNvPicPr>
            <a:picLocks noChangeAspect="1"/>
          </p:cNvPicPr>
          <p:nvPr/>
        </p:nvPicPr>
        <p:blipFill>
          <a:blip r:embed="rId4"/>
          <a:stretch>
            <a:fillRect/>
          </a:stretch>
        </p:blipFill>
        <p:spPr>
          <a:xfrm>
            <a:off x="1864073" y="2242602"/>
            <a:ext cx="8505919" cy="566705"/>
          </a:xfrm>
          <a:prstGeom prst="rect">
            <a:avLst/>
          </a:prstGeom>
        </p:spPr>
      </p:pic>
    </p:spTree>
    <p:extLst>
      <p:ext uri="{BB962C8B-B14F-4D97-AF65-F5344CB8AC3E}">
        <p14:creationId xmlns:p14="http://schemas.microsoft.com/office/powerpoint/2010/main" val="239076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2419f5872aa_3_1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altLang="en-US" sz="2400">
                <a:latin typeface="Meiryo UI" panose="020B0604030504040204" pitchFamily="50" charset="-128"/>
                <a:ea typeface="Meiryo UI" panose="020B0604030504040204" pitchFamily="50" charset="-128"/>
              </a:rPr>
              <a:t>独立性</a:t>
            </a:r>
            <a:endParaRPr sz="2400">
              <a:latin typeface="Meiryo UI" panose="020B0604030504040204" pitchFamily="50" charset="-128"/>
              <a:ea typeface="Meiryo UI" panose="020B0604030504040204" pitchFamily="50" charset="-128"/>
            </a:endParaRPr>
          </a:p>
        </p:txBody>
      </p:sp>
      <p:sp>
        <p:nvSpPr>
          <p:cNvPr id="866" name="Google Shape;866;g2419f5872aa_3_17"/>
          <p:cNvSpPr txBox="1">
            <a:spLocks noGrp="1"/>
          </p:cNvSpPr>
          <p:nvPr>
            <p:ph type="body" idx="1"/>
          </p:nvPr>
        </p:nvSpPr>
        <p:spPr>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63"/>
              <a:buFont typeface="Arial"/>
              <a:buNone/>
            </a:pPr>
            <a:endParaRPr/>
          </a:p>
        </p:txBody>
      </p:sp>
      <p:sp>
        <p:nvSpPr>
          <p:cNvPr id="13" name="正方形/長方形 12">
            <a:extLst>
              <a:ext uri="{FF2B5EF4-FFF2-40B4-BE49-F238E27FC236}">
                <a16:creationId xmlns:a16="http://schemas.microsoft.com/office/drawing/2014/main" id="{64790AF1-0E6F-AF99-A6EE-CA2B2A9901D6}"/>
              </a:ext>
            </a:extLst>
          </p:cNvPr>
          <p:cNvSpPr/>
          <p:nvPr/>
        </p:nvSpPr>
        <p:spPr>
          <a:xfrm>
            <a:off x="5667385" y="2377437"/>
            <a:ext cx="2110522" cy="3577587"/>
          </a:xfrm>
          <a:prstGeom prst="rect">
            <a:avLst/>
          </a:prstGeom>
          <a:solidFill>
            <a:srgbClr val="7FC1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4" name="正方形/長方形 13">
            <a:extLst>
              <a:ext uri="{FF2B5EF4-FFF2-40B4-BE49-F238E27FC236}">
                <a16:creationId xmlns:a16="http://schemas.microsoft.com/office/drawing/2014/main" id="{C066DF02-7905-D382-476C-DAC4C1CFB12D}"/>
              </a:ext>
            </a:extLst>
          </p:cNvPr>
          <p:cNvSpPr/>
          <p:nvPr/>
        </p:nvSpPr>
        <p:spPr>
          <a:xfrm>
            <a:off x="4375726" y="2377437"/>
            <a:ext cx="1717472" cy="3577587"/>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5" name="正方形/長方形 14">
            <a:extLst>
              <a:ext uri="{FF2B5EF4-FFF2-40B4-BE49-F238E27FC236}">
                <a16:creationId xmlns:a16="http://schemas.microsoft.com/office/drawing/2014/main" id="{B21F7F54-8453-87CA-7103-7FB81D81AE0C}"/>
              </a:ext>
            </a:extLst>
          </p:cNvPr>
          <p:cNvSpPr/>
          <p:nvPr/>
        </p:nvSpPr>
        <p:spPr>
          <a:xfrm>
            <a:off x="7777908" y="2377437"/>
            <a:ext cx="2537282" cy="3577587"/>
          </a:xfrm>
          <a:prstGeom prst="rect">
            <a:avLst/>
          </a:prstGeom>
          <a:solidFill>
            <a:srgbClr val="02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6" name="正方形/長方形 15">
            <a:extLst>
              <a:ext uri="{FF2B5EF4-FFF2-40B4-BE49-F238E27FC236}">
                <a16:creationId xmlns:a16="http://schemas.microsoft.com/office/drawing/2014/main" id="{36BCEEE3-A9B0-7814-595D-DCCD5B9C43A0}"/>
              </a:ext>
            </a:extLst>
          </p:cNvPr>
          <p:cNvSpPr/>
          <p:nvPr/>
        </p:nvSpPr>
        <p:spPr>
          <a:xfrm>
            <a:off x="1871205" y="2377437"/>
            <a:ext cx="2594052" cy="357758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7" name="テキスト ボックス 16">
            <a:extLst>
              <a:ext uri="{FF2B5EF4-FFF2-40B4-BE49-F238E27FC236}">
                <a16:creationId xmlns:a16="http://schemas.microsoft.com/office/drawing/2014/main" id="{70B1E67C-9ACE-691A-496D-057405969918}"/>
              </a:ext>
            </a:extLst>
          </p:cNvPr>
          <p:cNvSpPr txBox="1"/>
          <p:nvPr/>
        </p:nvSpPr>
        <p:spPr>
          <a:xfrm>
            <a:off x="2043241" y="3238050"/>
            <a:ext cx="3315186" cy="177811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上からの監督を</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苦も無く受け入れる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支援と励ましを</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歓迎する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ガイドラインのある</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状況で働くことを好む</a:t>
            </a:r>
          </a:p>
        </p:txBody>
      </p:sp>
      <p:sp>
        <p:nvSpPr>
          <p:cNvPr id="18" name="テキスト ボックス 17">
            <a:extLst>
              <a:ext uri="{FF2B5EF4-FFF2-40B4-BE49-F238E27FC236}">
                <a16:creationId xmlns:a16="http://schemas.microsoft.com/office/drawing/2014/main" id="{7340DEAF-67BF-F61A-2CDE-0EFC5CB72809}"/>
              </a:ext>
            </a:extLst>
          </p:cNvPr>
          <p:cNvSpPr txBox="1"/>
          <p:nvPr/>
        </p:nvSpPr>
        <p:spPr>
          <a:xfrm>
            <a:off x="7982186" y="3244013"/>
            <a:ext cx="3067413" cy="152163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上からの強い</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監督を好まない</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冒険好き</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独自の方向性を　　　　　　　定めるのを好む</a:t>
            </a:r>
          </a:p>
        </p:txBody>
      </p:sp>
      <p:pic>
        <p:nvPicPr>
          <p:cNvPr id="19" name="図 18">
            <a:extLst>
              <a:ext uri="{FF2B5EF4-FFF2-40B4-BE49-F238E27FC236}">
                <a16:creationId xmlns:a16="http://schemas.microsoft.com/office/drawing/2014/main" id="{DDB2E2EE-0D2E-B17F-521E-AB9DB28E114D}"/>
              </a:ext>
            </a:extLst>
          </p:cNvPr>
          <p:cNvPicPr>
            <a:picLocks noChangeAspect="1"/>
          </p:cNvPicPr>
          <p:nvPr/>
        </p:nvPicPr>
        <p:blipFill>
          <a:blip r:embed="rId3"/>
          <a:stretch>
            <a:fillRect/>
          </a:stretch>
        </p:blipFill>
        <p:spPr>
          <a:xfrm>
            <a:off x="1871205" y="2302314"/>
            <a:ext cx="8443986" cy="562579"/>
          </a:xfrm>
          <a:prstGeom prst="rect">
            <a:avLst/>
          </a:prstGeom>
        </p:spPr>
      </p:pic>
      <p:sp>
        <p:nvSpPr>
          <p:cNvPr id="20" name="タイトル 1">
            <a:extLst>
              <a:ext uri="{FF2B5EF4-FFF2-40B4-BE49-F238E27FC236}">
                <a16:creationId xmlns:a16="http://schemas.microsoft.com/office/drawing/2014/main" id="{015B66C0-4B49-CFF0-1EE2-2E218982FCC1}"/>
              </a:ext>
            </a:extLst>
          </p:cNvPr>
          <p:cNvSpPr txBox="1">
            <a:spLocks/>
          </p:cNvSpPr>
          <p:nvPr/>
        </p:nvSpPr>
        <p:spPr>
          <a:xfrm>
            <a:off x="1566489" y="1612431"/>
            <a:ext cx="9059022" cy="488747"/>
          </a:xfrm>
          <a:prstGeom prst="rect">
            <a:avLst/>
          </a:prstGeom>
          <a:noFill/>
        </p:spPr>
        <p:txBody>
          <a:bodyPr vert="horz" lIns="91440" tIns="45720" rIns="91440" bIns="45720" rtlCol="0" anchor="t">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MS Gothic" panose="020B0609070205080204" pitchFamily="49" charset="-128"/>
                <a:cs typeface="+mj-cs"/>
                <a:sym typeface="Arial"/>
              </a:rPr>
              <a:t>他者からの指示監督の受け入れ度合い</a:t>
            </a:r>
          </a:p>
        </p:txBody>
      </p:sp>
      <p:sp>
        <p:nvSpPr>
          <p:cNvPr id="21" name="タイトル 1">
            <a:extLst>
              <a:ext uri="{FF2B5EF4-FFF2-40B4-BE49-F238E27FC236}">
                <a16:creationId xmlns:a16="http://schemas.microsoft.com/office/drawing/2014/main" id="{0B8920C0-16CD-1A61-65CB-40A9AEA6ABA6}"/>
              </a:ext>
            </a:extLst>
          </p:cNvPr>
          <p:cNvSpPr txBox="1">
            <a:spLocks/>
          </p:cNvSpPr>
          <p:nvPr/>
        </p:nvSpPr>
        <p:spPr>
          <a:xfrm>
            <a:off x="1566489" y="720006"/>
            <a:ext cx="9059022" cy="844151"/>
          </a:xfrm>
          <a:prstGeom prst="rect">
            <a:avLst/>
          </a:prstGeom>
          <a:noFill/>
        </p:spPr>
        <p:txBody>
          <a:bodyPr vert="horz" lIns="91440" tIns="45720" rIns="91440" bIns="45720" rtlCol="0" anchor="b">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rPr>
              <a:t>独立性</a:t>
            </a:r>
            <a:endParaRPr kumimoji="1" lang="ja-JP" altLang="en-US" sz="3000" b="1" i="0" u="none" strike="noStrike" kern="1200" cap="none" spc="30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endParaRPr>
          </a:p>
        </p:txBody>
      </p:sp>
      <p:pic>
        <p:nvPicPr>
          <p:cNvPr id="22" name="図 21">
            <a:extLst>
              <a:ext uri="{FF2B5EF4-FFF2-40B4-BE49-F238E27FC236}">
                <a16:creationId xmlns:a16="http://schemas.microsoft.com/office/drawing/2014/main" id="{90440863-9D2D-FBD9-9D5B-24C9E308F088}"/>
              </a:ext>
            </a:extLst>
          </p:cNvPr>
          <p:cNvPicPr>
            <a:picLocks noChangeAspect="1"/>
          </p:cNvPicPr>
          <p:nvPr/>
        </p:nvPicPr>
        <p:blipFill>
          <a:blip r:embed="rId4"/>
          <a:stretch>
            <a:fillRect/>
          </a:stretch>
        </p:blipFill>
        <p:spPr>
          <a:xfrm>
            <a:off x="4847611" y="2988490"/>
            <a:ext cx="2899729" cy="2277234"/>
          </a:xfrm>
          <a:prstGeom prst="rect">
            <a:avLst/>
          </a:prstGeom>
        </p:spPr>
      </p:pic>
    </p:spTree>
    <p:extLst>
      <p:ext uri="{BB962C8B-B14F-4D97-AF65-F5344CB8AC3E}">
        <p14:creationId xmlns:p14="http://schemas.microsoft.com/office/powerpoint/2010/main" val="342604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2419f5872aa_3_5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900"/>
              <a:buFont typeface="Arial"/>
              <a:buNone/>
            </a:pPr>
            <a:r>
              <a:rPr lang="ja-JP" altLang="en-US" sz="2400">
                <a:latin typeface="Meiryo UI" panose="020B0604030504040204" pitchFamily="50" charset="-128"/>
                <a:ea typeface="Meiryo UI" panose="020B0604030504040204" pitchFamily="50" charset="-128"/>
              </a:rPr>
              <a:t>判断の客観性</a:t>
            </a:r>
            <a:endParaRPr sz="24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5700DE0-C89C-D1EF-572E-5844AF3288CD}"/>
              </a:ext>
            </a:extLst>
          </p:cNvPr>
          <p:cNvSpPr/>
          <p:nvPr/>
        </p:nvSpPr>
        <p:spPr>
          <a:xfrm>
            <a:off x="6119473" y="2545311"/>
            <a:ext cx="1818126" cy="3712272"/>
          </a:xfrm>
          <a:prstGeom prst="rect">
            <a:avLst/>
          </a:prstGeom>
          <a:solidFill>
            <a:srgbClr val="7FC1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3" name="正方形/長方形 12">
            <a:extLst>
              <a:ext uri="{FF2B5EF4-FFF2-40B4-BE49-F238E27FC236}">
                <a16:creationId xmlns:a16="http://schemas.microsoft.com/office/drawing/2014/main" id="{2FB55BEA-3542-A8F0-2F93-6E7D37ECC331}"/>
              </a:ext>
            </a:extLst>
          </p:cNvPr>
          <p:cNvSpPr/>
          <p:nvPr/>
        </p:nvSpPr>
        <p:spPr>
          <a:xfrm>
            <a:off x="4237796" y="2545311"/>
            <a:ext cx="1877349" cy="3712272"/>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4" name="正方形/長方形 13">
            <a:extLst>
              <a:ext uri="{FF2B5EF4-FFF2-40B4-BE49-F238E27FC236}">
                <a16:creationId xmlns:a16="http://schemas.microsoft.com/office/drawing/2014/main" id="{95BA6726-AB95-E590-B5AA-6AB27D4BD464}"/>
              </a:ext>
            </a:extLst>
          </p:cNvPr>
          <p:cNvSpPr/>
          <p:nvPr/>
        </p:nvSpPr>
        <p:spPr>
          <a:xfrm>
            <a:off x="7932145" y="2545311"/>
            <a:ext cx="2695584" cy="3712272"/>
          </a:xfrm>
          <a:prstGeom prst="rect">
            <a:avLst/>
          </a:prstGeom>
          <a:solidFill>
            <a:srgbClr val="02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5" name="正方形/長方形 14">
            <a:extLst>
              <a:ext uri="{FF2B5EF4-FFF2-40B4-BE49-F238E27FC236}">
                <a16:creationId xmlns:a16="http://schemas.microsoft.com/office/drawing/2014/main" id="{A3369F8A-969A-FCF8-156D-E43A784C962B}"/>
              </a:ext>
            </a:extLst>
          </p:cNvPr>
          <p:cNvSpPr/>
          <p:nvPr/>
        </p:nvSpPr>
        <p:spPr>
          <a:xfrm>
            <a:off x="1564272" y="2545311"/>
            <a:ext cx="2673524" cy="3712272"/>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Arial"/>
              <a:sym typeface="Arial"/>
            </a:endParaRPr>
          </a:p>
        </p:txBody>
      </p:sp>
      <p:sp>
        <p:nvSpPr>
          <p:cNvPr id="16" name="テキスト ボックス 15">
            <a:extLst>
              <a:ext uri="{FF2B5EF4-FFF2-40B4-BE49-F238E27FC236}">
                <a16:creationId xmlns:a16="http://schemas.microsoft.com/office/drawing/2014/main" id="{5659673C-5F38-DE11-B73E-DD732720B55F}"/>
              </a:ext>
            </a:extLst>
          </p:cNvPr>
          <p:cNvSpPr txBox="1"/>
          <p:nvPr/>
        </p:nvSpPr>
        <p:spPr>
          <a:xfrm>
            <a:off x="1739811" y="3284337"/>
            <a:ext cx="3379063" cy="177811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主観的</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予感に従って</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行動する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過度に系統的な　</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思考スタイルは</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好まない</a:t>
            </a:r>
          </a:p>
        </p:txBody>
      </p:sp>
      <p:sp>
        <p:nvSpPr>
          <p:cNvPr id="17" name="テキスト ボックス 16">
            <a:extLst>
              <a:ext uri="{FF2B5EF4-FFF2-40B4-BE49-F238E27FC236}">
                <a16:creationId xmlns:a16="http://schemas.microsoft.com/office/drawing/2014/main" id="{BD5B8180-3028-E483-8B24-5C4FD888F588}"/>
              </a:ext>
            </a:extLst>
          </p:cNvPr>
          <p:cNvSpPr txBox="1"/>
          <p:nvPr/>
        </p:nvSpPr>
        <p:spPr>
          <a:xfrm>
            <a:off x="7937599" y="3284337"/>
            <a:ext cx="3302673" cy="1521635"/>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「頭脳」と事実を</a:t>
            </a:r>
            <a:br>
              <a:rPr kumimoji="1" lang="en-US" altLang="ja-JP"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b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重視する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合理的で細部にまで　　　　気を配る</a:t>
            </a:r>
          </a:p>
          <a:p>
            <a:pPr marL="285750" marR="0" lvl="0" indent="-285750" algn="l" defTabSz="9144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感情を排した思考</a:t>
            </a:r>
          </a:p>
        </p:txBody>
      </p:sp>
      <p:sp>
        <p:nvSpPr>
          <p:cNvPr id="18" name="タイトル 1">
            <a:extLst>
              <a:ext uri="{FF2B5EF4-FFF2-40B4-BE49-F238E27FC236}">
                <a16:creationId xmlns:a16="http://schemas.microsoft.com/office/drawing/2014/main" id="{F9F96298-76EA-52B6-D586-131D7D0317DF}"/>
              </a:ext>
            </a:extLst>
          </p:cNvPr>
          <p:cNvSpPr txBox="1">
            <a:spLocks/>
          </p:cNvSpPr>
          <p:nvPr/>
        </p:nvSpPr>
        <p:spPr>
          <a:xfrm>
            <a:off x="443077" y="1686016"/>
            <a:ext cx="11334000" cy="507147"/>
          </a:xfrm>
          <a:prstGeom prst="rect">
            <a:avLst/>
          </a:prstGeom>
          <a:noFill/>
        </p:spPr>
        <p:txBody>
          <a:bodyPr vert="horz" lIns="91440" tIns="45720" rIns="91440" bIns="45720" rtlCol="0" anchor="t">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MS Gothic" panose="020B0609070205080204" pitchFamily="49" charset="-128"/>
                <a:cs typeface="+mj-cs"/>
                <a:sym typeface="Arial"/>
              </a:rPr>
              <a:t>意思決定をする上での判断基準</a:t>
            </a:r>
          </a:p>
        </p:txBody>
      </p:sp>
      <p:sp>
        <p:nvSpPr>
          <p:cNvPr id="19" name="タイトル 1">
            <a:extLst>
              <a:ext uri="{FF2B5EF4-FFF2-40B4-BE49-F238E27FC236}">
                <a16:creationId xmlns:a16="http://schemas.microsoft.com/office/drawing/2014/main" id="{14EEAEFD-AAAF-5213-F190-D854A793036A}"/>
              </a:ext>
            </a:extLst>
          </p:cNvPr>
          <p:cNvSpPr txBox="1">
            <a:spLocks/>
          </p:cNvSpPr>
          <p:nvPr/>
        </p:nvSpPr>
        <p:spPr>
          <a:xfrm>
            <a:off x="1143411" y="903040"/>
            <a:ext cx="9753820" cy="617493"/>
          </a:xfrm>
          <a:prstGeom prst="rect">
            <a:avLst/>
          </a:prstGeom>
          <a:noFill/>
        </p:spPr>
        <p:txBody>
          <a:bodyPr vert="horz" lIns="91440" tIns="45720" rIns="91440" bIns="45720" rtlCol="0" anchor="b">
            <a:normAutofit/>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rPr>
              <a:t>判断の客観性</a:t>
            </a:r>
            <a:endParaRPr kumimoji="1" lang="ja-JP" altLang="en-US" sz="3000" b="1" i="0" u="none" strike="noStrike" kern="1200" cap="none" spc="300" normalizeH="0" baseline="0" noProof="0">
              <a:ln>
                <a:noFill/>
              </a:ln>
              <a:solidFill>
                <a:srgbClr val="00B074"/>
              </a:solidFill>
              <a:effectLst/>
              <a:uLnTx/>
              <a:uFillTx/>
              <a:latin typeface="MS Gothic" panose="020B0609070205080204" pitchFamily="49" charset="-128"/>
              <a:ea typeface="MS Gothic" panose="020B0609070205080204" pitchFamily="49" charset="-128"/>
              <a:cs typeface="+mj-cs"/>
              <a:sym typeface="Arial"/>
            </a:endParaRPr>
          </a:p>
        </p:txBody>
      </p:sp>
      <p:pic>
        <p:nvPicPr>
          <p:cNvPr id="20" name="図 19">
            <a:extLst>
              <a:ext uri="{FF2B5EF4-FFF2-40B4-BE49-F238E27FC236}">
                <a16:creationId xmlns:a16="http://schemas.microsoft.com/office/drawing/2014/main" id="{66AFBC8F-BB79-358A-7CF5-A6A4C5C22230}"/>
              </a:ext>
            </a:extLst>
          </p:cNvPr>
          <p:cNvPicPr>
            <a:picLocks noChangeAspect="1"/>
          </p:cNvPicPr>
          <p:nvPr/>
        </p:nvPicPr>
        <p:blipFill>
          <a:blip r:embed="rId3"/>
          <a:stretch>
            <a:fillRect/>
          </a:stretch>
        </p:blipFill>
        <p:spPr>
          <a:xfrm>
            <a:off x="4624018" y="3094290"/>
            <a:ext cx="2870779" cy="2987304"/>
          </a:xfrm>
          <a:prstGeom prst="rect">
            <a:avLst/>
          </a:prstGeom>
        </p:spPr>
      </p:pic>
      <p:pic>
        <p:nvPicPr>
          <p:cNvPr id="21" name="図 20">
            <a:extLst>
              <a:ext uri="{FF2B5EF4-FFF2-40B4-BE49-F238E27FC236}">
                <a16:creationId xmlns:a16="http://schemas.microsoft.com/office/drawing/2014/main" id="{746E15DA-71E6-7169-C916-AD772F9FB8F6}"/>
              </a:ext>
            </a:extLst>
          </p:cNvPr>
          <p:cNvPicPr>
            <a:picLocks noChangeAspect="1"/>
          </p:cNvPicPr>
          <p:nvPr/>
        </p:nvPicPr>
        <p:blipFill>
          <a:blip r:embed="rId4"/>
          <a:stretch>
            <a:fillRect/>
          </a:stretch>
        </p:blipFill>
        <p:spPr>
          <a:xfrm>
            <a:off x="1564271" y="2368284"/>
            <a:ext cx="9091612" cy="605727"/>
          </a:xfrm>
          <a:prstGeom prst="rect">
            <a:avLst/>
          </a:prstGeom>
        </p:spPr>
      </p:pic>
    </p:spTree>
    <p:extLst>
      <p:ext uri="{BB962C8B-B14F-4D97-AF65-F5344CB8AC3E}">
        <p14:creationId xmlns:p14="http://schemas.microsoft.com/office/powerpoint/2010/main" val="409752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3"/>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tLang="en-US" dirty="0">
                <a:latin typeface="Meiryo UI" panose="020B0604030504040204" pitchFamily="50" charset="-128"/>
                <a:ea typeface="Meiryo UI" panose="020B0604030504040204" pitchFamily="50" charset="-128"/>
              </a:rPr>
              <a:t>グループ</a:t>
            </a:r>
            <a:r>
              <a:rPr lang="ja-JP" dirty="0">
                <a:latin typeface="Meiryo UI" panose="020B0604030504040204" pitchFamily="50" charset="-128"/>
                <a:ea typeface="Meiryo UI" panose="020B0604030504040204" pitchFamily="50" charset="-128"/>
              </a:rPr>
              <a:t>ワーク</a:t>
            </a:r>
            <a:endParaRPr dirty="0">
              <a:latin typeface="Meiryo UI" panose="020B0604030504040204" pitchFamily="50" charset="-128"/>
              <a:ea typeface="Meiryo UI" panose="020B0604030504040204" pitchFamily="50" charset="-128"/>
            </a:endParaRPr>
          </a:p>
        </p:txBody>
      </p:sp>
      <p:sp>
        <p:nvSpPr>
          <p:cNvPr id="927" name="Google Shape;927;p43"/>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Google Shape;290;p3">
            <a:extLst>
              <a:ext uri="{FF2B5EF4-FFF2-40B4-BE49-F238E27FC236}">
                <a16:creationId xmlns:a16="http://schemas.microsoft.com/office/drawing/2014/main" id="{0FAFE758-5EE3-385F-D4D9-E5784DA37691}"/>
              </a:ext>
            </a:extLst>
          </p:cNvPr>
          <p:cNvSpPr txBox="1"/>
          <p:nvPr/>
        </p:nvSpPr>
        <p:spPr>
          <a:xfrm>
            <a:off x="1127716" y="1884752"/>
            <a:ext cx="10396811" cy="2246729"/>
          </a:xfrm>
          <a:prstGeom prst="rect">
            <a:avLst/>
          </a:prstGeom>
          <a:noFill/>
          <a:ln>
            <a:noFill/>
          </a:ln>
        </p:spPr>
        <p:txBody>
          <a:bodyPr spcFirstLastPara="1" wrap="square" lIns="91425" tIns="45700" rIns="91425" bIns="45700" anchor="t" anchorCtr="0">
            <a:spAutoFit/>
          </a:bodyPr>
          <a:lstStyle/>
          <a:p>
            <a:pPr marL="457200" marR="0" lvl="0" indent="-457200"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r>
              <a:rPr kumimoji="0" lang="ja-JP" altLang="en-US" sz="2800" b="0" i="0" u="none" strike="noStrike" kern="0" cap="none" spc="0" normalizeH="0" baseline="0" noProof="0" dirty="0">
                <a:ln>
                  <a:noFill/>
                </a:ln>
                <a:solidFill>
                  <a:srgbClr val="000000"/>
                </a:solidFill>
                <a:effectLst/>
                <a:uLnTx/>
                <a:uFillTx/>
                <a:latin typeface="Meiryo UI"/>
                <a:ea typeface="Meiryo UI"/>
                <a:cs typeface="Calibri"/>
                <a:sym typeface="Calibri"/>
              </a:rPr>
              <a:t>自分自身について、新しい発見や自己認識の違いはありましたか？</a:t>
            </a:r>
            <a:br>
              <a:rPr kumimoji="0" lang="en-US" altLang="ja-JP" sz="2800" kern="0" dirty="0">
                <a:solidFill>
                  <a:srgbClr val="000000"/>
                </a:solidFill>
                <a:latin typeface="Meiryo UI"/>
                <a:ea typeface="Meiryo UI"/>
                <a:cs typeface="Calibri"/>
                <a:sym typeface="Calibri"/>
              </a:rPr>
            </a:br>
            <a:r>
              <a:rPr kumimoji="0" lang="ja-JP" altLang="en-US" sz="2800" kern="0" dirty="0">
                <a:solidFill>
                  <a:srgbClr val="000000"/>
                </a:solidFill>
                <a:latin typeface="Meiryo UI"/>
                <a:ea typeface="Meiryo UI"/>
                <a:cs typeface="Calibri"/>
                <a:sym typeface="Calibri"/>
              </a:rPr>
              <a:t>具体的にどの項目でしたか？</a:t>
            </a:r>
            <a:endParaRPr kumimoji="0" lang="en-US" altLang="ja-JP" sz="2800" kern="0" dirty="0">
              <a:solidFill>
                <a:srgbClr val="000000"/>
              </a:solidFill>
              <a:latin typeface="Meiryo UI"/>
              <a:ea typeface="Meiryo UI"/>
              <a:cs typeface="Calibri"/>
              <a:sym typeface="Calibri"/>
            </a:endParaRPr>
          </a:p>
          <a:p>
            <a:pPr marL="457200" marR="0" lvl="0" indent="-457200"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endParaRPr kumimoji="0" lang="en-US" altLang="ja-JP" sz="2800" b="0" i="0" u="none" strike="noStrike" kern="0" cap="none" spc="0" normalizeH="0" baseline="0" noProof="0" dirty="0">
              <a:ln>
                <a:noFill/>
              </a:ln>
              <a:solidFill>
                <a:srgbClr val="000000"/>
              </a:solidFill>
              <a:effectLst/>
              <a:uLnTx/>
              <a:uFillTx/>
              <a:latin typeface="Meiryo UI"/>
              <a:ea typeface="Meiryo UI"/>
              <a:cs typeface="Calibri"/>
              <a:sym typeface="Calibri"/>
            </a:endParaRPr>
          </a:p>
          <a:p>
            <a:pPr marL="457200" marR="0" lvl="0" indent="-457200"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r>
              <a:rPr kumimoji="0" lang="ja-JP" altLang="en-US" sz="2800" kern="0" dirty="0">
                <a:solidFill>
                  <a:srgbClr val="000000"/>
                </a:solidFill>
                <a:latin typeface="Meiryo UI"/>
                <a:ea typeface="Meiryo UI"/>
                <a:cs typeface="Calibri"/>
                <a:sym typeface="Calibri"/>
              </a:rPr>
              <a:t>自分以外の方の特性について、どのようなことに気が付きましたか？</a:t>
            </a:r>
            <a:br>
              <a:rPr kumimoji="0" lang="en-US" altLang="ja-JP" sz="2800" kern="0" dirty="0">
                <a:solidFill>
                  <a:srgbClr val="000000"/>
                </a:solidFill>
                <a:latin typeface="Meiryo UI"/>
                <a:ea typeface="Meiryo UI"/>
                <a:cs typeface="Calibri"/>
                <a:sym typeface="Calibri"/>
              </a:rPr>
            </a:br>
            <a:r>
              <a:rPr kumimoji="0" lang="ja-JP" altLang="en-US" sz="2800" kern="0" dirty="0">
                <a:solidFill>
                  <a:srgbClr val="000000"/>
                </a:solidFill>
                <a:latin typeface="Meiryo UI"/>
                <a:ea typeface="Meiryo UI"/>
                <a:cs typeface="Calibri"/>
                <a:sym typeface="Calibri"/>
              </a:rPr>
              <a:t>納得したことや意外だったことはありますか？</a:t>
            </a:r>
            <a:endParaRPr kumimoji="0" lang="ja-JP" alt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Google Shape;709;p34">
            <a:extLst>
              <a:ext uri="{FF2B5EF4-FFF2-40B4-BE49-F238E27FC236}">
                <a16:creationId xmlns:a16="http://schemas.microsoft.com/office/drawing/2014/main" id="{D2EE3F38-F730-1278-CF85-5F2258F0016F}"/>
              </a:ext>
            </a:extLst>
          </p:cNvPr>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400"/>
              <a:buFont typeface="Arial"/>
              <a:buNone/>
            </a:pPr>
            <a:r>
              <a:rPr lang="ja-JP" altLang="en-US" sz="2000" dirty="0">
                <a:latin typeface="Meiryo UI"/>
                <a:ea typeface="Meiryo UI"/>
              </a:rPr>
              <a:t>ここまで自分自身の行動特性について振り返りを進めて来ました。下記の質問について、意見交換してください。</a:t>
            </a:r>
            <a:endParaRPr sz="2000" dirty="0">
              <a:latin typeface="Meiryo UI"/>
              <a:ea typeface="Meiryo UI"/>
            </a:endParaRPr>
          </a:p>
        </p:txBody>
      </p:sp>
      <p:sp>
        <p:nvSpPr>
          <p:cNvPr id="2" name="正方形/長方形 1">
            <a:extLst>
              <a:ext uri="{FF2B5EF4-FFF2-40B4-BE49-F238E27FC236}">
                <a16:creationId xmlns:a16="http://schemas.microsoft.com/office/drawing/2014/main" id="{A192100C-B739-10FA-EDA4-12F2BEC2C34D}"/>
              </a:ext>
            </a:extLst>
          </p:cNvPr>
          <p:cNvSpPr>
            <a:spLocks noChangeArrowheads="1"/>
          </p:cNvSpPr>
          <p:nvPr/>
        </p:nvSpPr>
        <p:spPr bwMode="auto">
          <a:xfrm>
            <a:off x="1024421" y="4768553"/>
            <a:ext cx="10118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1" lang="en-US" altLang="ja-JP" sz="28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PXT</a:t>
            </a:r>
            <a:r>
              <a:rPr kumimoji="1" lang="ja-JP" altLang="en-US" sz="28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レポートやお手元のメモを参照しながら、お話ください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49"/>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仕事への興味</a:t>
            </a:r>
            <a:endParaRPr>
              <a:latin typeface="Meiryo UI" panose="020B0604030504040204" pitchFamily="50" charset="-128"/>
              <a:ea typeface="Meiryo UI" panose="020B0604030504040204" pitchFamily="50" charset="-128"/>
            </a:endParaRPr>
          </a:p>
        </p:txBody>
      </p:sp>
      <p:sp>
        <p:nvSpPr>
          <p:cNvPr id="1105" name="Google Shape;1105;p49"/>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endParaRPr>
              <a:latin typeface="Meiryo UI" panose="020B0604030504040204" pitchFamily="50" charset="-128"/>
              <a:ea typeface="Meiryo UI" panose="020B0604030504040204" pitchFamily="50" charset="-128"/>
            </a:endParaRPr>
          </a:p>
        </p:txBody>
      </p:sp>
      <p:pic>
        <p:nvPicPr>
          <p:cNvPr id="1106" name="Google Shape;1106;p49"/>
          <p:cNvPicPr preferRelativeResize="0"/>
          <p:nvPr/>
        </p:nvPicPr>
        <p:blipFill rotWithShape="1">
          <a:blip r:embed="rId3">
            <a:alphaModFix/>
          </a:blip>
          <a:srcRect/>
          <a:stretch/>
        </p:blipFill>
        <p:spPr>
          <a:xfrm>
            <a:off x="4065340" y="1694975"/>
            <a:ext cx="4036196" cy="4958917"/>
          </a:xfrm>
          <a:prstGeom prst="rect">
            <a:avLst/>
          </a:prstGeom>
          <a:noFill/>
          <a:ln w="25400" cap="flat" cmpd="sng">
            <a:solidFill>
              <a:srgbClr val="002060"/>
            </a:solidFill>
            <a:prstDash val="solid"/>
            <a:round/>
            <a:headEnd type="none" w="sm" len="sm"/>
            <a:tailEnd type="none" w="sm" len="sm"/>
          </a:ln>
        </p:spPr>
      </p:pic>
      <p:sp>
        <p:nvSpPr>
          <p:cNvPr id="1107" name="Google Shape;1107;p49"/>
          <p:cNvSpPr/>
          <p:nvPr/>
        </p:nvSpPr>
        <p:spPr>
          <a:xfrm>
            <a:off x="3627914" y="5955024"/>
            <a:ext cx="4911047" cy="784142"/>
          </a:xfrm>
          <a:prstGeom prst="rect">
            <a:avLst/>
          </a:prstGeom>
          <a:noFill/>
          <a:ln w="38100" cap="flat" cmpd="sng">
            <a:solidFill>
              <a:srgbClr val="FF33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endParaRPr>
          </a:p>
        </p:txBody>
      </p:sp>
      <p:sp>
        <p:nvSpPr>
          <p:cNvPr id="1108" name="Google Shape;1108;p49"/>
          <p:cNvSpPr/>
          <p:nvPr/>
        </p:nvSpPr>
        <p:spPr>
          <a:xfrm>
            <a:off x="8667512" y="4719295"/>
            <a:ext cx="3074880" cy="701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ja-JP" altLang="en-US" sz="18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自分にとって興味の高いものが</a:t>
            </a:r>
            <a:endParaRPr kumimoji="0" sz="18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360"/>
              </a:spcBef>
              <a:spcAft>
                <a:spcPts val="0"/>
              </a:spcAft>
              <a:buClr>
                <a:srgbClr val="000000"/>
              </a:buClr>
              <a:buSzPts val="1800"/>
              <a:buFont typeface="Arial"/>
              <a:buNone/>
              <a:tabLst/>
              <a:defRPr/>
            </a:pPr>
            <a:r>
              <a:rPr kumimoji="0" lang="ja-JP" altLang="en-US" sz="18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上から順に３つ示される</a:t>
            </a:r>
            <a:endParaRPr kumimoji="0" sz="18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cxnSp>
        <p:nvCxnSpPr>
          <p:cNvPr id="1109" name="Google Shape;1109;p49"/>
          <p:cNvCxnSpPr/>
          <p:nvPr/>
        </p:nvCxnSpPr>
        <p:spPr>
          <a:xfrm flipH="1">
            <a:off x="8256765" y="5650131"/>
            <a:ext cx="821493" cy="451260"/>
          </a:xfrm>
          <a:prstGeom prst="straightConnector1">
            <a:avLst/>
          </a:prstGeom>
          <a:noFill/>
          <a:ln w="19050" cap="flat" cmpd="sng">
            <a:solidFill>
              <a:schemeClr val="accent1"/>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51"/>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仕事への興味（動機欲求の源泉）</a:t>
            </a:r>
            <a:endParaRPr>
              <a:latin typeface="Meiryo UI" panose="020B0604030504040204" pitchFamily="50" charset="-128"/>
              <a:ea typeface="Meiryo UI" panose="020B0604030504040204" pitchFamily="50" charset="-128"/>
            </a:endParaRPr>
          </a:p>
        </p:txBody>
      </p:sp>
      <p:sp>
        <p:nvSpPr>
          <p:cNvPr id="1125" name="Google Shape;1125;p51"/>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r>
              <a:rPr lang="ja-JP">
                <a:latin typeface="Meiryo UI" panose="020B0604030504040204" pitchFamily="50" charset="-128"/>
                <a:ea typeface="Meiryo UI" panose="020B0604030504040204" pitchFamily="50" charset="-128"/>
              </a:rPr>
              <a:t>世の中の働く人の興味は6つに分類されます。PXTレポートには上から順に上位3位までの興味が示されます。</a:t>
            </a:r>
            <a:endParaRPr>
              <a:latin typeface="Meiryo UI" panose="020B0604030504040204" pitchFamily="50" charset="-128"/>
              <a:ea typeface="Meiryo UI" panose="020B0604030504040204" pitchFamily="50" charset="-128"/>
            </a:endParaRPr>
          </a:p>
        </p:txBody>
      </p:sp>
      <p:sp>
        <p:nvSpPr>
          <p:cNvPr id="1126" name="Google Shape;1126;p51"/>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pic>
        <p:nvPicPr>
          <p:cNvPr id="1127" name="Google Shape;1127;p51"/>
          <p:cNvPicPr preferRelativeResize="0"/>
          <p:nvPr/>
        </p:nvPicPr>
        <p:blipFill rotWithShape="1">
          <a:blip r:embed="rId3">
            <a:alphaModFix/>
          </a:blip>
          <a:srcRect/>
          <a:stretch/>
        </p:blipFill>
        <p:spPr>
          <a:xfrm>
            <a:off x="2205897" y="1922561"/>
            <a:ext cx="7629057" cy="3396683"/>
          </a:xfrm>
          <a:prstGeom prst="rect">
            <a:avLst/>
          </a:prstGeom>
          <a:noFill/>
          <a:ln>
            <a:noFill/>
          </a:ln>
        </p:spPr>
      </p:pic>
      <p:sp>
        <p:nvSpPr>
          <p:cNvPr id="1128" name="Google Shape;1128;p51"/>
          <p:cNvSpPr txBox="1"/>
          <p:nvPr/>
        </p:nvSpPr>
        <p:spPr>
          <a:xfrm>
            <a:off x="2671543" y="5854145"/>
            <a:ext cx="7050093"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800" b="0" i="0" u="none" strike="noStrike" kern="0" cap="none" spc="0" normalizeH="0" baseline="0" noProof="0">
                <a:ln>
                  <a:noFill/>
                </a:ln>
                <a:solidFill>
                  <a:srgbClr val="000000"/>
                </a:solidFill>
                <a:effectLst/>
                <a:uLnTx/>
                <a:uFillTx/>
                <a:latin typeface="Meiryo UI"/>
                <a:ea typeface="Meiryo UI"/>
                <a:cs typeface="Arial"/>
                <a:sym typeface="Arial"/>
              </a:rPr>
              <a:t>隣り合った興味領域は親和性が高く、対角線上は低い傾向にあります。</a:t>
            </a:r>
            <a:endParaRPr kumimoji="0" lang="ja-JP" altLang="en-US" sz="1400" b="0" i="0" u="none" strike="noStrike" kern="0" cap="none" spc="0" normalizeH="0" baseline="0" noProof="0">
              <a:ln>
                <a:noFill/>
              </a:ln>
              <a:solidFill>
                <a:srgbClr val="000000"/>
              </a:solidFill>
              <a:effectLst/>
              <a:uLnTx/>
              <a:uFillTx/>
              <a:latin typeface="Meiryo UI"/>
              <a:ea typeface="Meiryo UI"/>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３つの興味の組み合わせで個人の興味が表現されます</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CF921-2B7F-A6D8-A27D-E4AF79BCFBBA}"/>
              </a:ext>
            </a:extLst>
          </p:cNvPr>
          <p:cNvSpPr>
            <a:spLocks noGrp="1"/>
          </p:cNvSpPr>
          <p:nvPr>
            <p:ph type="title"/>
          </p:nvPr>
        </p:nvSpPr>
        <p:spPr/>
        <p:txBody>
          <a:bodyPr/>
          <a:lstStyle/>
          <a:p>
            <a:r>
              <a:rPr kumimoji="1" lang="ja-JP" altLang="en-US" b="0"/>
              <a:t>事業開発</a:t>
            </a:r>
          </a:p>
        </p:txBody>
      </p:sp>
      <p:sp>
        <p:nvSpPr>
          <p:cNvPr id="3" name="テキスト プレースホルダー 2">
            <a:extLst>
              <a:ext uri="{FF2B5EF4-FFF2-40B4-BE49-F238E27FC236}">
                <a16:creationId xmlns:a16="http://schemas.microsoft.com/office/drawing/2014/main" id="{884FD21C-F324-91EE-32B5-536140D4FBE0}"/>
              </a:ext>
            </a:extLst>
          </p:cNvPr>
          <p:cNvSpPr>
            <a:spLocks noGrp="1"/>
          </p:cNvSpPr>
          <p:nvPr>
            <p:ph type="body" sz="quarter" idx="12"/>
          </p:nvPr>
        </p:nvSpPr>
        <p:spPr>
          <a:xfrm>
            <a:off x="445048" y="928712"/>
            <a:ext cx="11381552" cy="506504"/>
          </a:xfrm>
          <a:solidFill>
            <a:schemeClr val="accent5">
              <a:lumMod val="20000"/>
              <a:lumOff val="80000"/>
            </a:schemeClr>
          </a:solidFill>
          <a:ln>
            <a:noFill/>
          </a:ln>
        </p:spPr>
        <p:txBody>
          <a:bodyPr vert="horz" lIns="68415" tIns="34208" rIns="68415" bIns="34208" rtlCol="0" anchor="ctr">
            <a:normAutofit/>
          </a:bodyPr>
          <a:lstStyle/>
          <a:p>
            <a:r>
              <a:rPr kumimoji="1" lang="ja-JP" altLang="en-US" sz="2400" b="1"/>
              <a:t>人を導いたり、説得したり、発案するような活動に対する関心度合い</a:t>
            </a:r>
            <a:endParaRPr lang="ja-JP"/>
          </a:p>
        </p:txBody>
      </p:sp>
      <p:sp>
        <p:nvSpPr>
          <p:cNvPr id="4" name="スライド番号プレースホルダー 3">
            <a:extLst>
              <a:ext uri="{FF2B5EF4-FFF2-40B4-BE49-F238E27FC236}">
                <a16:creationId xmlns:a16="http://schemas.microsoft.com/office/drawing/2014/main" id="{079B9543-3E85-D51B-25F7-100951841205}"/>
              </a:ext>
            </a:extLst>
          </p:cNvPr>
          <p:cNvSpPr>
            <a:spLocks noGrp="1"/>
          </p:cNvSpPr>
          <p:nvPr>
            <p:ph type="sldNum" sz="quarter" idx="4294967295"/>
          </p:nvPr>
        </p:nvSpPr>
        <p:spPr>
          <a:xfrm>
            <a:off x="9448800" y="632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11F7-47D2-4297-8295-2983F6170E0C}"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endParaRPr>
          </a:p>
        </p:txBody>
      </p:sp>
      <p:sp>
        <p:nvSpPr>
          <p:cNvPr id="5" name="字幕 2">
            <a:extLst>
              <a:ext uri="{FF2B5EF4-FFF2-40B4-BE49-F238E27FC236}">
                <a16:creationId xmlns:a16="http://schemas.microsoft.com/office/drawing/2014/main" id="{CC898E53-325C-694D-21B5-1F57E5457474}"/>
              </a:ext>
            </a:extLst>
          </p:cNvPr>
          <p:cNvSpPr txBox="1">
            <a:spLocks/>
          </p:cNvSpPr>
          <p:nvPr/>
        </p:nvSpPr>
        <p:spPr>
          <a:xfrm>
            <a:off x="2522312" y="4549966"/>
            <a:ext cx="7568499" cy="17793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rPr>
              <a:t>動機付く役割</a:t>
            </a:r>
            <a:endParaRPr kumimoji="1"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事業の発展や計画の達成に向けた、</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他者との関わりを伴う役割</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を好みます。説得力とプレゼンテーション能力を活用する役割に対する興味を指し、企業的興味とも表現されます。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「事業開発」に興味がある人は、その説得力を活かして、</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他の人たちにアイデアを示し、リードすることを楽しみます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p>
        </p:txBody>
      </p:sp>
      <p:pic>
        <p:nvPicPr>
          <p:cNvPr id="7" name="図 6">
            <a:extLst>
              <a:ext uri="{FF2B5EF4-FFF2-40B4-BE49-F238E27FC236}">
                <a16:creationId xmlns:a16="http://schemas.microsoft.com/office/drawing/2014/main" id="{077A2F4B-D41D-262C-B225-59D8578CAE1B}"/>
              </a:ext>
            </a:extLst>
          </p:cNvPr>
          <p:cNvPicPr>
            <a:picLocks noChangeAspect="1"/>
          </p:cNvPicPr>
          <p:nvPr/>
        </p:nvPicPr>
        <p:blipFill>
          <a:blip r:embed="rId2"/>
          <a:stretch>
            <a:fillRect/>
          </a:stretch>
        </p:blipFill>
        <p:spPr>
          <a:xfrm>
            <a:off x="2849172" y="1581960"/>
            <a:ext cx="6493230" cy="2707769"/>
          </a:xfrm>
          <a:prstGeom prst="rect">
            <a:avLst/>
          </a:prstGeom>
        </p:spPr>
      </p:pic>
    </p:spTree>
    <p:extLst>
      <p:ext uri="{BB962C8B-B14F-4D97-AF65-F5344CB8AC3E}">
        <p14:creationId xmlns:p14="http://schemas.microsoft.com/office/powerpoint/2010/main" val="114568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A1CE90-B14F-827E-B14E-C4695B3CF241}"/>
              </a:ext>
            </a:extLst>
          </p:cNvPr>
          <p:cNvSpPr>
            <a:spLocks noGrp="1"/>
          </p:cNvSpPr>
          <p:nvPr>
            <p:ph type="title"/>
          </p:nvPr>
        </p:nvSpPr>
        <p:spPr/>
        <p:txBody>
          <a:bodyPr/>
          <a:lstStyle/>
          <a:p>
            <a:r>
              <a:rPr kumimoji="1" lang="ja-JP" altLang="en-US" b="0"/>
              <a:t>財務・事務管理</a:t>
            </a:r>
          </a:p>
        </p:txBody>
      </p:sp>
      <p:sp>
        <p:nvSpPr>
          <p:cNvPr id="3" name="テキスト プレースホルダー 2">
            <a:extLst>
              <a:ext uri="{FF2B5EF4-FFF2-40B4-BE49-F238E27FC236}">
                <a16:creationId xmlns:a16="http://schemas.microsoft.com/office/drawing/2014/main" id="{06860AF5-BAD1-1D81-3DB8-543EE30D0BE4}"/>
              </a:ext>
            </a:extLst>
          </p:cNvPr>
          <p:cNvSpPr>
            <a:spLocks noGrp="1"/>
          </p:cNvSpPr>
          <p:nvPr>
            <p:ph type="body" sz="quarter" idx="12"/>
          </p:nvPr>
        </p:nvSpPr>
        <p:spPr>
          <a:xfrm>
            <a:off x="445050" y="902976"/>
            <a:ext cx="11381552" cy="609026"/>
          </a:xfrm>
          <a:solidFill>
            <a:schemeClr val="accent5">
              <a:lumMod val="20000"/>
              <a:lumOff val="80000"/>
            </a:schemeClr>
          </a:solidFill>
        </p:spPr>
        <p:txBody>
          <a:bodyPr vert="horz" lIns="68415" tIns="34208" rIns="68415" bIns="34208" rtlCol="0" anchor="ctr">
            <a:normAutofit/>
          </a:bodyPr>
          <a:lstStyle/>
          <a:p>
            <a:r>
              <a:rPr kumimoji="1" lang="ja-JP" altLang="en-US" sz="2400" b="1">
                <a:latin typeface="Meiryo UI"/>
                <a:ea typeface="Meiryo UI"/>
              </a:rPr>
              <a:t>情報や業務手順を整理するような活動に対する関心度合い</a:t>
            </a:r>
          </a:p>
        </p:txBody>
      </p:sp>
      <p:sp>
        <p:nvSpPr>
          <p:cNvPr id="4" name="スライド番号プレースホルダー 3">
            <a:extLst>
              <a:ext uri="{FF2B5EF4-FFF2-40B4-BE49-F238E27FC236}">
                <a16:creationId xmlns:a16="http://schemas.microsoft.com/office/drawing/2014/main" id="{FD9B8759-F024-6EC1-812C-1AB999130CB3}"/>
              </a:ext>
            </a:extLst>
          </p:cNvPr>
          <p:cNvSpPr>
            <a:spLocks noGrp="1"/>
          </p:cNvSpPr>
          <p:nvPr>
            <p:ph type="sldNum" sz="quarter" idx="4294967295"/>
          </p:nvPr>
        </p:nvSpPr>
        <p:spPr>
          <a:xfrm>
            <a:off x="9448800" y="632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11F7-47D2-4297-8295-2983F6170E0C}" type="slidenum">
              <a:rPr kumimoji="1" lang="ja-JP" altLang="en-US" sz="14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4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Arial"/>
              <a:sym typeface="Arial"/>
            </a:endParaRPr>
          </a:p>
        </p:txBody>
      </p:sp>
      <p:sp>
        <p:nvSpPr>
          <p:cNvPr id="6" name="字幕 2">
            <a:extLst>
              <a:ext uri="{FF2B5EF4-FFF2-40B4-BE49-F238E27FC236}">
                <a16:creationId xmlns:a16="http://schemas.microsoft.com/office/drawing/2014/main" id="{70843879-8430-E4C1-4D48-2E0075576392}"/>
              </a:ext>
            </a:extLst>
          </p:cNvPr>
          <p:cNvSpPr txBox="1">
            <a:spLocks/>
          </p:cNvSpPr>
          <p:nvPr/>
        </p:nvSpPr>
        <p:spPr>
          <a:xfrm>
            <a:off x="2471928" y="4627021"/>
            <a:ext cx="7602583" cy="1779397"/>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rPr>
              <a:t>動機付く役割</a:t>
            </a:r>
            <a:endParaRPr kumimoji="1"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組織目標の達成を目的とした、</a:t>
            </a: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体系的で具体的なタスクが伴う役割</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を</a:t>
            </a:r>
            <a:b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好みます。財務的データ、ビジネス・システム、管理的手続きに取り組む</a:t>
            </a:r>
            <a:b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役割に対する興味を指し、慣習的興味とも表現されます。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財務・事務管理</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に興味がある人は、</a:t>
            </a: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数字を扱う調査、プレゼン資料整備、データ抽出</a:t>
            </a:r>
            <a:br>
              <a:rPr kumimoji="1" lang="en-US" altLang="ja-JP"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や処理、ビジネス手続き</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といった活動を楽しみます。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endParaRPr>
          </a:p>
        </p:txBody>
      </p:sp>
      <p:pic>
        <p:nvPicPr>
          <p:cNvPr id="7" name="図 6">
            <a:extLst>
              <a:ext uri="{FF2B5EF4-FFF2-40B4-BE49-F238E27FC236}">
                <a16:creationId xmlns:a16="http://schemas.microsoft.com/office/drawing/2014/main" id="{716030DC-9AFB-3DF0-6549-9A3DBFF28A35}"/>
              </a:ext>
            </a:extLst>
          </p:cNvPr>
          <p:cNvPicPr>
            <a:picLocks noChangeAspect="1"/>
          </p:cNvPicPr>
          <p:nvPr/>
        </p:nvPicPr>
        <p:blipFill>
          <a:blip r:embed="rId2"/>
          <a:stretch>
            <a:fillRect/>
          </a:stretch>
        </p:blipFill>
        <p:spPr>
          <a:xfrm>
            <a:off x="2798023" y="1694973"/>
            <a:ext cx="6595953" cy="2749077"/>
          </a:xfrm>
          <a:prstGeom prst="rect">
            <a:avLst/>
          </a:prstGeom>
        </p:spPr>
      </p:pic>
    </p:spTree>
    <p:extLst>
      <p:ext uri="{BB962C8B-B14F-4D97-AF65-F5344CB8AC3E}">
        <p14:creationId xmlns:p14="http://schemas.microsoft.com/office/powerpoint/2010/main" val="99816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A1CE90-B14F-827E-B14E-C4695B3CF241}"/>
              </a:ext>
            </a:extLst>
          </p:cNvPr>
          <p:cNvSpPr>
            <a:spLocks noGrp="1"/>
          </p:cNvSpPr>
          <p:nvPr>
            <p:ph type="title"/>
          </p:nvPr>
        </p:nvSpPr>
        <p:spPr/>
        <p:txBody>
          <a:bodyPr/>
          <a:lstStyle/>
          <a:p>
            <a:r>
              <a:rPr kumimoji="1" lang="ja-JP" altLang="en-US" b="0"/>
              <a:t>機械・作業</a:t>
            </a:r>
          </a:p>
        </p:txBody>
      </p:sp>
      <p:sp>
        <p:nvSpPr>
          <p:cNvPr id="3" name="テキスト プレースホルダー 2">
            <a:extLst>
              <a:ext uri="{FF2B5EF4-FFF2-40B4-BE49-F238E27FC236}">
                <a16:creationId xmlns:a16="http://schemas.microsoft.com/office/drawing/2014/main" id="{06860AF5-BAD1-1D81-3DB8-543EE30D0BE4}"/>
              </a:ext>
            </a:extLst>
          </p:cNvPr>
          <p:cNvSpPr>
            <a:spLocks noGrp="1"/>
          </p:cNvSpPr>
          <p:nvPr>
            <p:ph type="body" sz="quarter" idx="12"/>
          </p:nvPr>
        </p:nvSpPr>
        <p:spPr>
          <a:xfrm>
            <a:off x="445051" y="902976"/>
            <a:ext cx="11389011" cy="609026"/>
          </a:xfrm>
          <a:solidFill>
            <a:schemeClr val="accent5">
              <a:lumMod val="20000"/>
              <a:lumOff val="80000"/>
            </a:schemeClr>
          </a:solidFill>
        </p:spPr>
        <p:txBody>
          <a:bodyPr vert="horz" lIns="68415" tIns="34208" rIns="68415" bIns="34208" rtlCol="0" anchor="ctr">
            <a:normAutofit/>
          </a:bodyPr>
          <a:lstStyle/>
          <a:p>
            <a:r>
              <a:rPr kumimoji="1" lang="ja-JP" altLang="en-US" sz="2400" b="1"/>
              <a:t>実際にツールや機械を使った仕事などに対する関心度合い</a:t>
            </a:r>
          </a:p>
        </p:txBody>
      </p:sp>
      <p:sp>
        <p:nvSpPr>
          <p:cNvPr id="4" name="スライド番号プレースホルダー 3">
            <a:extLst>
              <a:ext uri="{FF2B5EF4-FFF2-40B4-BE49-F238E27FC236}">
                <a16:creationId xmlns:a16="http://schemas.microsoft.com/office/drawing/2014/main" id="{FD9B8759-F024-6EC1-812C-1AB999130CB3}"/>
              </a:ext>
            </a:extLst>
          </p:cNvPr>
          <p:cNvSpPr>
            <a:spLocks noGrp="1"/>
          </p:cNvSpPr>
          <p:nvPr>
            <p:ph type="sldNum" sz="quarter" idx="4294967295"/>
          </p:nvPr>
        </p:nvSpPr>
        <p:spPr>
          <a:xfrm>
            <a:off x="9448800" y="632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11F7-47D2-4297-8295-2983F6170E0C}"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endParaRPr>
          </a:p>
        </p:txBody>
      </p:sp>
      <p:sp>
        <p:nvSpPr>
          <p:cNvPr id="8" name="字幕 2">
            <a:extLst>
              <a:ext uri="{FF2B5EF4-FFF2-40B4-BE49-F238E27FC236}">
                <a16:creationId xmlns:a16="http://schemas.microsoft.com/office/drawing/2014/main" id="{35ABEF0C-7FED-B63D-06C3-158C6EA861FA}"/>
              </a:ext>
            </a:extLst>
          </p:cNvPr>
          <p:cNvSpPr txBox="1">
            <a:spLocks/>
          </p:cNvSpPr>
          <p:nvPr/>
        </p:nvSpPr>
        <p:spPr>
          <a:xfrm>
            <a:off x="2590800" y="4549966"/>
            <a:ext cx="6858000" cy="1779397"/>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rPr>
              <a:t>動機付く役割</a:t>
            </a:r>
            <a:endParaRPr kumimoji="1"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機械やデバイス機器を用いた、系統的で組織的なタスクを好みます。</a:t>
            </a:r>
            <a:b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手先の運動能力や、</a:t>
            </a: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機械や技術分野で必要な知識の発揮が求められるような仕事</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に興味を示し、現実的興味とも表現されます。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「機械・作業」に興味がある人は、</a:t>
            </a: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機械やシステムを扱う実践的な仕事や　　</a:t>
            </a:r>
            <a:br>
              <a:rPr kumimoji="1" lang="en-US" altLang="ja-JP"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プログラムを書く</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など、手作業が含まれる活動に関心があります。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endParaRPr>
          </a:p>
        </p:txBody>
      </p:sp>
      <p:pic>
        <p:nvPicPr>
          <p:cNvPr id="5" name="図 4">
            <a:extLst>
              <a:ext uri="{FF2B5EF4-FFF2-40B4-BE49-F238E27FC236}">
                <a16:creationId xmlns:a16="http://schemas.microsoft.com/office/drawing/2014/main" id="{6056F932-5F74-6F45-2D90-E364DD9DE303}"/>
              </a:ext>
            </a:extLst>
          </p:cNvPr>
          <p:cNvPicPr>
            <a:picLocks noChangeAspect="1"/>
          </p:cNvPicPr>
          <p:nvPr/>
        </p:nvPicPr>
        <p:blipFill>
          <a:blip r:embed="rId2"/>
          <a:stretch>
            <a:fillRect/>
          </a:stretch>
        </p:blipFill>
        <p:spPr>
          <a:xfrm>
            <a:off x="2925225" y="1190239"/>
            <a:ext cx="6330917" cy="3110048"/>
          </a:xfrm>
          <a:prstGeom prst="rect">
            <a:avLst/>
          </a:prstGeom>
        </p:spPr>
      </p:pic>
    </p:spTree>
    <p:extLst>
      <p:ext uri="{BB962C8B-B14F-4D97-AF65-F5344CB8AC3E}">
        <p14:creationId xmlns:p14="http://schemas.microsoft.com/office/powerpoint/2010/main" val="399118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kumimoji="0" lang="en-US" altLang="ja-JP"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ProfileXT</a:t>
            </a:r>
            <a:r>
              <a:rPr kumimoji="0" lang="en-US" altLang="ja-JP" sz="2400" b="1" i="0" u="none" strike="noStrike" kern="0" cap="none" spc="0" normalizeH="0" baseline="3000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 </a:t>
            </a:r>
            <a:r>
              <a:rPr lang="ja-JP" dirty="0">
                <a:latin typeface="Meiryo UI" panose="020B0604030504040204" pitchFamily="50" charset="-128"/>
                <a:ea typeface="Meiryo UI" panose="020B0604030504040204" pitchFamily="50" charset="-128"/>
              </a:rPr>
              <a:t>/個人グラフ（サンプル）</a:t>
            </a:r>
            <a:endParaRPr dirty="0">
              <a:latin typeface="Meiryo UI" panose="020B0604030504040204" pitchFamily="50" charset="-128"/>
              <a:ea typeface="Meiryo UI" panose="020B0604030504040204" pitchFamily="50" charset="-128"/>
            </a:endParaRPr>
          </a:p>
        </p:txBody>
      </p:sp>
      <p:sp>
        <p:nvSpPr>
          <p:cNvPr id="346" name="Google Shape;346;p9"/>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47" name="Google Shape;347;p9"/>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pic>
        <p:nvPicPr>
          <p:cNvPr id="348" name="Google Shape;348;p9"/>
          <p:cNvPicPr preferRelativeResize="0"/>
          <p:nvPr/>
        </p:nvPicPr>
        <p:blipFill rotWithShape="1">
          <a:blip r:embed="rId3">
            <a:alphaModFix/>
          </a:blip>
          <a:srcRect/>
          <a:stretch/>
        </p:blipFill>
        <p:spPr>
          <a:xfrm>
            <a:off x="4065340" y="1694975"/>
            <a:ext cx="4036196" cy="4958917"/>
          </a:xfrm>
          <a:prstGeom prst="rect">
            <a:avLst/>
          </a:prstGeom>
          <a:noFill/>
          <a:ln w="25400" cap="flat" cmpd="sng">
            <a:solidFill>
              <a:srgbClr val="002060"/>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A1CE90-B14F-827E-B14E-C4695B3CF241}"/>
              </a:ext>
            </a:extLst>
          </p:cNvPr>
          <p:cNvSpPr>
            <a:spLocks noGrp="1"/>
          </p:cNvSpPr>
          <p:nvPr>
            <p:ph type="title"/>
          </p:nvPr>
        </p:nvSpPr>
        <p:spPr/>
        <p:txBody>
          <a:bodyPr/>
          <a:lstStyle/>
          <a:p>
            <a:r>
              <a:rPr kumimoji="1" lang="ja-JP" altLang="en-US" b="0"/>
              <a:t>研究・分析</a:t>
            </a:r>
          </a:p>
        </p:txBody>
      </p:sp>
      <p:sp>
        <p:nvSpPr>
          <p:cNvPr id="3" name="テキスト プレースホルダー 2">
            <a:extLst>
              <a:ext uri="{FF2B5EF4-FFF2-40B4-BE49-F238E27FC236}">
                <a16:creationId xmlns:a16="http://schemas.microsoft.com/office/drawing/2014/main" id="{06860AF5-BAD1-1D81-3DB8-543EE30D0BE4}"/>
              </a:ext>
            </a:extLst>
          </p:cNvPr>
          <p:cNvSpPr>
            <a:spLocks noGrp="1"/>
          </p:cNvSpPr>
          <p:nvPr>
            <p:ph type="body" sz="quarter" idx="12"/>
          </p:nvPr>
        </p:nvSpPr>
        <p:spPr>
          <a:xfrm>
            <a:off x="435525" y="912501"/>
            <a:ext cx="11391077" cy="609026"/>
          </a:xfrm>
          <a:solidFill>
            <a:schemeClr val="accent5">
              <a:lumMod val="20000"/>
              <a:lumOff val="80000"/>
            </a:schemeClr>
          </a:solidFill>
        </p:spPr>
        <p:txBody>
          <a:bodyPr vert="horz" lIns="68415" tIns="34208" rIns="68415" bIns="34208" rtlCol="0" anchor="ctr">
            <a:normAutofit/>
          </a:bodyPr>
          <a:lstStyle/>
          <a:p>
            <a:r>
              <a:rPr kumimoji="1" lang="ja-JP" altLang="en-US" sz="2400" b="1" dirty="0"/>
              <a:t>科学技術活動、研究、知的スキルを求められる活動に対する関心度合い</a:t>
            </a:r>
          </a:p>
        </p:txBody>
      </p:sp>
      <p:sp>
        <p:nvSpPr>
          <p:cNvPr id="4" name="スライド番号プレースホルダー 3">
            <a:extLst>
              <a:ext uri="{FF2B5EF4-FFF2-40B4-BE49-F238E27FC236}">
                <a16:creationId xmlns:a16="http://schemas.microsoft.com/office/drawing/2014/main" id="{FD9B8759-F024-6EC1-812C-1AB999130CB3}"/>
              </a:ext>
            </a:extLst>
          </p:cNvPr>
          <p:cNvSpPr>
            <a:spLocks noGrp="1"/>
          </p:cNvSpPr>
          <p:nvPr>
            <p:ph type="sldNum" sz="quarter" idx="4294967295"/>
          </p:nvPr>
        </p:nvSpPr>
        <p:spPr>
          <a:xfrm>
            <a:off x="9448800" y="632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11F7-47D2-4297-8295-2983F6170E0C}"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endParaRPr>
          </a:p>
        </p:txBody>
      </p:sp>
      <p:sp>
        <p:nvSpPr>
          <p:cNvPr id="6" name="字幕 2">
            <a:extLst>
              <a:ext uri="{FF2B5EF4-FFF2-40B4-BE49-F238E27FC236}">
                <a16:creationId xmlns:a16="http://schemas.microsoft.com/office/drawing/2014/main" id="{4A9B2DEE-4C12-9C2D-84AC-7F4CA2B3A6D1}"/>
              </a:ext>
            </a:extLst>
          </p:cNvPr>
          <p:cNvSpPr txBox="1">
            <a:spLocks/>
          </p:cNvSpPr>
          <p:nvPr/>
        </p:nvSpPr>
        <p:spPr>
          <a:xfrm>
            <a:off x="2499653" y="4549966"/>
            <a:ext cx="7065380" cy="1779397"/>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rPr>
              <a:t>動機付く役割</a:t>
            </a:r>
            <a:endParaRPr kumimoji="1" lang="en-US"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 </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科学的、技術的、社会的な諸現象を理解したり、物事を深く観察し、</a:t>
            </a:r>
            <a:br>
              <a:rPr kumimoji="1" lang="en-US" altLang="ja-JP"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研究するような役割を好みます。</a:t>
            </a:r>
            <a:r>
              <a:rPr kumimoji="1" lang="ja-JP" altLang="en-US" sz="1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知的なアプローチを駆使する、</a:t>
            </a:r>
            <a:br>
              <a:rPr kumimoji="1" lang="en-US" altLang="ja-JP" sz="1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リサーチが求められるタスク</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に意欲を示し、研究的興味とも表現されます。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en-US" altLang="ja-JP"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研究・分析</a:t>
            </a:r>
            <a:r>
              <a:rPr kumimoji="1" lang="en-US" altLang="ja-JP"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に興味がある人は、</a:t>
            </a:r>
            <a:r>
              <a:rPr kumimoji="1" lang="ja-JP" altLang="en-US" sz="1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科学的また技術的な活動、リサーチや</a:t>
            </a:r>
            <a:br>
              <a:rPr kumimoji="1" lang="en-US" altLang="ja-JP" sz="1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知的スキルを中心とする活動</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に関心があります。</a:t>
            </a:r>
          </a:p>
        </p:txBody>
      </p:sp>
      <p:pic>
        <p:nvPicPr>
          <p:cNvPr id="7" name="図 6">
            <a:extLst>
              <a:ext uri="{FF2B5EF4-FFF2-40B4-BE49-F238E27FC236}">
                <a16:creationId xmlns:a16="http://schemas.microsoft.com/office/drawing/2014/main" id="{D34024E2-5850-D299-2EAF-60D1E90765B0}"/>
              </a:ext>
            </a:extLst>
          </p:cNvPr>
          <p:cNvPicPr>
            <a:picLocks noChangeAspect="1"/>
          </p:cNvPicPr>
          <p:nvPr/>
        </p:nvPicPr>
        <p:blipFill>
          <a:blip r:embed="rId2"/>
          <a:stretch>
            <a:fillRect/>
          </a:stretch>
        </p:blipFill>
        <p:spPr>
          <a:xfrm>
            <a:off x="3145433" y="1696771"/>
            <a:ext cx="5739775" cy="2467427"/>
          </a:xfrm>
          <a:prstGeom prst="rect">
            <a:avLst/>
          </a:prstGeom>
        </p:spPr>
      </p:pic>
    </p:spTree>
    <p:extLst>
      <p:ext uri="{BB962C8B-B14F-4D97-AF65-F5344CB8AC3E}">
        <p14:creationId xmlns:p14="http://schemas.microsoft.com/office/powerpoint/2010/main" val="198689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795792B-0EB8-692C-D9FE-68990261FBA9}"/>
              </a:ext>
            </a:extLst>
          </p:cNvPr>
          <p:cNvPicPr>
            <a:picLocks noChangeAspect="1"/>
          </p:cNvPicPr>
          <p:nvPr/>
        </p:nvPicPr>
        <p:blipFill>
          <a:blip r:embed="rId2"/>
          <a:stretch>
            <a:fillRect/>
          </a:stretch>
        </p:blipFill>
        <p:spPr>
          <a:xfrm>
            <a:off x="3147719" y="1714023"/>
            <a:ext cx="5896561" cy="3185028"/>
          </a:xfrm>
          <a:prstGeom prst="rect">
            <a:avLst/>
          </a:prstGeom>
        </p:spPr>
      </p:pic>
      <p:sp>
        <p:nvSpPr>
          <p:cNvPr id="2" name="タイトル 1">
            <a:extLst>
              <a:ext uri="{FF2B5EF4-FFF2-40B4-BE49-F238E27FC236}">
                <a16:creationId xmlns:a16="http://schemas.microsoft.com/office/drawing/2014/main" id="{62A1CE90-B14F-827E-B14E-C4695B3CF241}"/>
              </a:ext>
            </a:extLst>
          </p:cNvPr>
          <p:cNvSpPr>
            <a:spLocks noGrp="1"/>
          </p:cNvSpPr>
          <p:nvPr>
            <p:ph type="title"/>
          </p:nvPr>
        </p:nvSpPr>
        <p:spPr/>
        <p:txBody>
          <a:bodyPr/>
          <a:lstStyle/>
          <a:p>
            <a:r>
              <a:rPr kumimoji="1" lang="ja-JP" altLang="en-US" b="0"/>
              <a:t>クリエイティブ</a:t>
            </a:r>
          </a:p>
        </p:txBody>
      </p:sp>
      <p:sp>
        <p:nvSpPr>
          <p:cNvPr id="3" name="テキスト プレースホルダー 2">
            <a:extLst>
              <a:ext uri="{FF2B5EF4-FFF2-40B4-BE49-F238E27FC236}">
                <a16:creationId xmlns:a16="http://schemas.microsoft.com/office/drawing/2014/main" id="{06860AF5-BAD1-1D81-3DB8-543EE30D0BE4}"/>
              </a:ext>
            </a:extLst>
          </p:cNvPr>
          <p:cNvSpPr>
            <a:spLocks noGrp="1"/>
          </p:cNvSpPr>
          <p:nvPr>
            <p:ph type="body" sz="quarter" idx="12"/>
          </p:nvPr>
        </p:nvSpPr>
        <p:spPr>
          <a:xfrm>
            <a:off x="435525" y="912501"/>
            <a:ext cx="11391077" cy="609026"/>
          </a:xfrm>
          <a:solidFill>
            <a:schemeClr val="accent5">
              <a:lumMod val="20000"/>
              <a:lumOff val="80000"/>
            </a:schemeClr>
          </a:solidFill>
        </p:spPr>
        <p:txBody>
          <a:bodyPr vert="horz" lIns="68415" tIns="34208" rIns="68415" bIns="34208" rtlCol="0" anchor="ctr">
            <a:normAutofit/>
          </a:bodyPr>
          <a:lstStyle/>
          <a:p>
            <a:r>
              <a:rPr kumimoji="1" lang="ja-JP" altLang="en-US" sz="2400" b="1"/>
              <a:t>創造性や想像力、独創的で美的センスを必要とする活動に対する関心度合い</a:t>
            </a:r>
          </a:p>
        </p:txBody>
      </p:sp>
      <p:sp>
        <p:nvSpPr>
          <p:cNvPr id="4" name="スライド番号プレースホルダー 3">
            <a:extLst>
              <a:ext uri="{FF2B5EF4-FFF2-40B4-BE49-F238E27FC236}">
                <a16:creationId xmlns:a16="http://schemas.microsoft.com/office/drawing/2014/main" id="{FD9B8759-F024-6EC1-812C-1AB999130CB3}"/>
              </a:ext>
            </a:extLst>
          </p:cNvPr>
          <p:cNvSpPr>
            <a:spLocks noGrp="1"/>
          </p:cNvSpPr>
          <p:nvPr>
            <p:ph type="sldNum" sz="quarter" idx="4294967295"/>
          </p:nvPr>
        </p:nvSpPr>
        <p:spPr>
          <a:xfrm>
            <a:off x="9448800" y="632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11F7-47D2-4297-8295-2983F6170E0C}"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endParaRPr>
          </a:p>
        </p:txBody>
      </p:sp>
      <p:sp>
        <p:nvSpPr>
          <p:cNvPr id="8" name="字幕 2">
            <a:extLst>
              <a:ext uri="{FF2B5EF4-FFF2-40B4-BE49-F238E27FC236}">
                <a16:creationId xmlns:a16="http://schemas.microsoft.com/office/drawing/2014/main" id="{BBDC3D7E-6FC9-91AD-E126-94AF9BBAFFAD}"/>
              </a:ext>
            </a:extLst>
          </p:cNvPr>
          <p:cNvSpPr txBox="1">
            <a:spLocks/>
          </p:cNvSpPr>
          <p:nvPr/>
        </p:nvSpPr>
        <p:spPr>
          <a:xfrm>
            <a:off x="2457498" y="4515462"/>
            <a:ext cx="6857999" cy="1779397"/>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rPr>
              <a:t>動機付く役割</a:t>
            </a:r>
            <a:endParaRPr kumimoji="1"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想像を膨らませ、</a:t>
            </a: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オリジナリティーや美的感覚の発揮が求められるような</a:t>
            </a:r>
            <a:br>
              <a:rPr kumimoji="1" lang="en-US" altLang="ja-JP"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役割</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を好みます。美術的なアプローチを駆使する、表現が求められる</a:t>
            </a:r>
            <a:b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タスクに意欲を示し、芸術的興味とも表現されます。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クリエイティブ</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に興味がある人は、</a:t>
            </a: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想像力を発揮し、独創的で、</a:t>
            </a:r>
            <a:br>
              <a:rPr kumimoji="1" lang="en-US" altLang="ja-JP"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審美的であることが求められる活動</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に関心があります。</a:t>
            </a:r>
          </a:p>
        </p:txBody>
      </p:sp>
    </p:spTree>
    <p:extLst>
      <p:ext uri="{BB962C8B-B14F-4D97-AF65-F5344CB8AC3E}">
        <p14:creationId xmlns:p14="http://schemas.microsoft.com/office/powerpoint/2010/main" val="379392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A1CE90-B14F-827E-B14E-C4695B3CF241}"/>
              </a:ext>
            </a:extLst>
          </p:cNvPr>
          <p:cNvSpPr>
            <a:spLocks noGrp="1"/>
          </p:cNvSpPr>
          <p:nvPr>
            <p:ph type="title"/>
          </p:nvPr>
        </p:nvSpPr>
        <p:spPr/>
        <p:txBody>
          <a:bodyPr/>
          <a:lstStyle/>
          <a:p>
            <a:r>
              <a:rPr lang="ja-JP" altLang="en-US" sz="2400" b="0"/>
              <a:t>人的サービス</a:t>
            </a:r>
            <a:endParaRPr kumimoji="1" lang="ja-JP" altLang="en-US" b="0"/>
          </a:p>
        </p:txBody>
      </p:sp>
      <p:sp>
        <p:nvSpPr>
          <p:cNvPr id="3" name="テキスト プレースホルダー 2">
            <a:extLst>
              <a:ext uri="{FF2B5EF4-FFF2-40B4-BE49-F238E27FC236}">
                <a16:creationId xmlns:a16="http://schemas.microsoft.com/office/drawing/2014/main" id="{06860AF5-BAD1-1D81-3DB8-543EE30D0BE4}"/>
              </a:ext>
            </a:extLst>
          </p:cNvPr>
          <p:cNvSpPr>
            <a:spLocks noGrp="1"/>
          </p:cNvSpPr>
          <p:nvPr>
            <p:ph type="body" sz="quarter" idx="12"/>
          </p:nvPr>
        </p:nvSpPr>
        <p:spPr>
          <a:xfrm>
            <a:off x="435525" y="912501"/>
            <a:ext cx="11391077" cy="518464"/>
          </a:xfrm>
          <a:solidFill>
            <a:schemeClr val="accent5">
              <a:lumMod val="20000"/>
              <a:lumOff val="80000"/>
            </a:schemeClr>
          </a:solidFill>
        </p:spPr>
        <p:txBody>
          <a:bodyPr vert="horz" lIns="68415" tIns="34208" rIns="68415" bIns="34208" rtlCol="0" anchor="ctr">
            <a:normAutofit fontScale="92500"/>
          </a:bodyPr>
          <a:lstStyle/>
          <a:p>
            <a:r>
              <a:rPr kumimoji="1" lang="ja-JP" altLang="en-US" sz="2400" b="1"/>
              <a:t>人を助ける活動や、誰かと一緒に仕事をしたり自発的な支援活動を行うことに対する関心度合い</a:t>
            </a:r>
          </a:p>
        </p:txBody>
      </p:sp>
      <p:sp>
        <p:nvSpPr>
          <p:cNvPr id="4" name="スライド番号プレースホルダー 3">
            <a:extLst>
              <a:ext uri="{FF2B5EF4-FFF2-40B4-BE49-F238E27FC236}">
                <a16:creationId xmlns:a16="http://schemas.microsoft.com/office/drawing/2014/main" id="{FD9B8759-F024-6EC1-812C-1AB999130CB3}"/>
              </a:ext>
            </a:extLst>
          </p:cNvPr>
          <p:cNvSpPr>
            <a:spLocks noGrp="1"/>
          </p:cNvSpPr>
          <p:nvPr>
            <p:ph type="sldNum" sz="quarter" idx="4294967295"/>
          </p:nvPr>
        </p:nvSpPr>
        <p:spPr>
          <a:xfrm>
            <a:off x="9448800" y="632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11F7-47D2-4297-8295-2983F6170E0C}"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Arial"/>
              <a:sym typeface="Arial"/>
            </a:endParaRPr>
          </a:p>
        </p:txBody>
      </p:sp>
      <p:sp>
        <p:nvSpPr>
          <p:cNvPr id="6" name="字幕 2">
            <a:extLst>
              <a:ext uri="{FF2B5EF4-FFF2-40B4-BE49-F238E27FC236}">
                <a16:creationId xmlns:a16="http://schemas.microsoft.com/office/drawing/2014/main" id="{0DB67B0C-2217-B1F8-C830-9D8C305619FB}"/>
              </a:ext>
            </a:extLst>
          </p:cNvPr>
          <p:cNvSpPr txBox="1">
            <a:spLocks/>
          </p:cNvSpPr>
          <p:nvPr/>
        </p:nvSpPr>
        <p:spPr>
          <a:xfrm>
            <a:off x="2508278" y="4535341"/>
            <a:ext cx="7043346" cy="1794022"/>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ja-JP" altLang="en-US" sz="2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rPr>
              <a:t>動機付く役割</a:t>
            </a:r>
            <a:endParaRPr kumimoji="1" lang="en-US" altLang="ja-JP" sz="2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sym typeface="Arial"/>
            </a:endParaRP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育成や教育、啓蒙などを目的とした</a:t>
            </a:r>
            <a:r>
              <a:rPr kumimoji="1" lang="ja-JP" altLang="en-US" sz="2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他者との接点が求められる役割</a:t>
            </a:r>
            <a:r>
              <a:rPr kumimoji="1" lang="ja-JP" altLang="en-US"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を</a:t>
            </a:r>
            <a:br>
              <a:rPr kumimoji="1" lang="en-US" altLang="ja-JP"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好みます。社会的、倫理的なことに価値をおく機能や活動に対する興味を指し、</a:t>
            </a:r>
            <a:br>
              <a:rPr kumimoji="1" lang="en-US" altLang="ja-JP"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社会的興味とも表現されます。</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1" lang="ja-JP" altLang="en-US"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「人的サービス」に興味がある人は、</a:t>
            </a:r>
            <a:r>
              <a:rPr kumimoji="1" lang="ja-JP" altLang="en-US" sz="2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他の人を支援したり、人のための</a:t>
            </a:r>
            <a:br>
              <a:rPr kumimoji="1" lang="en-US" altLang="ja-JP" sz="2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br>
            <a:r>
              <a:rPr kumimoji="1" lang="ja-JP" altLang="en-US" sz="2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福祉に貢献したり、妥協点を探って一緒に仕事をしたりする活動に関心</a:t>
            </a:r>
            <a:r>
              <a:rPr kumimoji="1" lang="ja-JP" altLang="en-US"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Pr>
              <a:t>があります。</a:t>
            </a:r>
          </a:p>
        </p:txBody>
      </p:sp>
      <p:pic>
        <p:nvPicPr>
          <p:cNvPr id="7" name="図 6">
            <a:extLst>
              <a:ext uri="{FF2B5EF4-FFF2-40B4-BE49-F238E27FC236}">
                <a16:creationId xmlns:a16="http://schemas.microsoft.com/office/drawing/2014/main" id="{E59F792B-7781-3AF4-4C4B-514382F1CF2A}"/>
              </a:ext>
            </a:extLst>
          </p:cNvPr>
          <p:cNvPicPr>
            <a:picLocks noChangeAspect="1"/>
          </p:cNvPicPr>
          <p:nvPr/>
        </p:nvPicPr>
        <p:blipFill>
          <a:blip r:embed="rId2"/>
          <a:stretch>
            <a:fillRect/>
          </a:stretch>
        </p:blipFill>
        <p:spPr>
          <a:xfrm>
            <a:off x="3177655" y="1623461"/>
            <a:ext cx="5836690" cy="2432629"/>
          </a:xfrm>
          <a:prstGeom prst="rect">
            <a:avLst/>
          </a:prstGeom>
        </p:spPr>
      </p:pic>
    </p:spTree>
    <p:extLst>
      <p:ext uri="{BB962C8B-B14F-4D97-AF65-F5344CB8AC3E}">
        <p14:creationId xmlns:p14="http://schemas.microsoft.com/office/powerpoint/2010/main" val="2669187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3"/>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tLang="en-US" dirty="0">
                <a:latin typeface="Meiryo UI" panose="020B0604030504040204" pitchFamily="50" charset="-128"/>
                <a:ea typeface="Meiryo UI" panose="020B0604030504040204" pitchFamily="50" charset="-128"/>
              </a:rPr>
              <a:t>これまでのキャリアと</a:t>
            </a:r>
            <a:r>
              <a:rPr lang="en-US" altLang="ja-JP" dirty="0">
                <a:latin typeface="Meiryo UI" panose="020B0604030504040204" pitchFamily="50" charset="-128"/>
                <a:ea typeface="Meiryo UI" panose="020B0604030504040204" pitchFamily="50" charset="-128"/>
              </a:rPr>
              <a:t>PXT</a:t>
            </a:r>
            <a:r>
              <a:rPr lang="ja-JP" altLang="en-US" dirty="0">
                <a:latin typeface="Meiryo UI" panose="020B0604030504040204" pitchFamily="50" charset="-128"/>
                <a:ea typeface="Meiryo UI" panose="020B0604030504040204" pitchFamily="50" charset="-128"/>
              </a:rPr>
              <a:t>スコア</a:t>
            </a:r>
            <a:endParaRPr dirty="0">
              <a:latin typeface="Meiryo UI" panose="020B0604030504040204" pitchFamily="50" charset="-128"/>
              <a:ea typeface="Meiryo UI" panose="020B0604030504040204" pitchFamily="50" charset="-128"/>
            </a:endParaRPr>
          </a:p>
        </p:txBody>
      </p:sp>
      <p:sp>
        <p:nvSpPr>
          <p:cNvPr id="927" name="Google Shape;927;p43"/>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Google Shape;290;p3">
            <a:extLst>
              <a:ext uri="{FF2B5EF4-FFF2-40B4-BE49-F238E27FC236}">
                <a16:creationId xmlns:a16="http://schemas.microsoft.com/office/drawing/2014/main" id="{0FAFE758-5EE3-385F-D4D9-E5784DA37691}"/>
              </a:ext>
            </a:extLst>
          </p:cNvPr>
          <p:cNvSpPr txBox="1"/>
          <p:nvPr/>
        </p:nvSpPr>
        <p:spPr>
          <a:xfrm>
            <a:off x="1127716" y="1884752"/>
            <a:ext cx="10396811" cy="1815841"/>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r>
              <a:rPr kumimoji="0" lang="ja-JP" altLang="en-US" sz="2800" b="0" i="0" u="none" strike="noStrike" kern="0" cap="none" spc="0" normalizeH="0" baseline="0" noProof="0" dirty="0">
                <a:ln>
                  <a:noFill/>
                </a:ln>
                <a:solidFill>
                  <a:srgbClr val="000000"/>
                </a:solidFill>
                <a:effectLst/>
                <a:uLnTx/>
                <a:uFillTx/>
                <a:latin typeface="Meiryo UI"/>
                <a:ea typeface="Meiryo UI"/>
                <a:cs typeface="Calibri"/>
                <a:sym typeface="Calibri"/>
              </a:rPr>
              <a:t>これまでのキャリアの中で、特にモチベーション高く</a:t>
            </a:r>
            <a:br>
              <a:rPr kumimoji="0" lang="en-US" altLang="ja-JP" sz="2800" b="0" i="0" u="none" strike="noStrike" kern="0" cap="none" spc="0" normalizeH="0" baseline="0" noProof="0" dirty="0">
                <a:ln>
                  <a:noFill/>
                </a:ln>
                <a:solidFill>
                  <a:srgbClr val="000000"/>
                </a:solidFill>
                <a:effectLst/>
                <a:uLnTx/>
                <a:uFillTx/>
                <a:latin typeface="Meiryo UI"/>
                <a:ea typeface="Meiryo UI"/>
                <a:cs typeface="Calibri"/>
                <a:sym typeface="Calibri"/>
              </a:rPr>
            </a:br>
            <a:r>
              <a:rPr kumimoji="0" lang="ja-JP" altLang="en-US" sz="2800" b="0" i="0" u="none" strike="noStrike" kern="0" cap="none" spc="0" normalizeH="0" baseline="0" noProof="0" dirty="0">
                <a:ln>
                  <a:noFill/>
                </a:ln>
                <a:solidFill>
                  <a:srgbClr val="000000"/>
                </a:solidFill>
                <a:effectLst/>
                <a:uLnTx/>
                <a:uFillTx/>
                <a:latin typeface="Meiryo UI"/>
                <a:ea typeface="Meiryo UI"/>
                <a:cs typeface="Calibri"/>
                <a:sym typeface="Calibri"/>
              </a:rPr>
              <a:t>取り組めた仕事は何ですか？</a:t>
            </a:r>
            <a:endParaRPr kumimoji="0" lang="en-US" altLang="ja-JP" sz="2800" b="0" i="0" u="none" strike="noStrike" kern="0" cap="none" spc="0" normalizeH="0" baseline="0" noProof="0" dirty="0">
              <a:ln>
                <a:noFill/>
              </a:ln>
              <a:solidFill>
                <a:srgbClr val="000000"/>
              </a:solidFill>
              <a:effectLst/>
              <a:uLnTx/>
              <a:uFillTx/>
              <a:latin typeface="Meiryo UI"/>
              <a:ea typeface="Meiryo U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endParaRPr kumimoji="0" lang="en-US" altLang="ja-JP" sz="2800" b="0" i="0" u="none" strike="noStrike" kern="0" cap="none" spc="0" normalizeH="0" baseline="0" noProof="0" dirty="0">
              <a:ln>
                <a:noFill/>
              </a:ln>
              <a:solidFill>
                <a:srgbClr val="000000"/>
              </a:solidFill>
              <a:effectLst/>
              <a:uLnTx/>
              <a:uFillTx/>
              <a:latin typeface="Meiryo UI"/>
              <a:ea typeface="Meiryo U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r>
              <a:rPr kumimoji="0" lang="ja-JP" altLang="en-US" sz="2800" b="0" i="0" u="none" strike="noStrike" kern="0" cap="none" spc="0" normalizeH="0" baseline="0" noProof="0" dirty="0">
                <a:ln>
                  <a:noFill/>
                </a:ln>
                <a:solidFill>
                  <a:srgbClr val="000000"/>
                </a:solidFill>
                <a:effectLst/>
                <a:uLnTx/>
                <a:uFillTx/>
                <a:latin typeface="Meiryo UI"/>
                <a:ea typeface="Meiryo UI"/>
                <a:cs typeface="Calibri"/>
                <a:sym typeface="Calibri"/>
              </a:rPr>
              <a:t>その仕事とあなたの</a:t>
            </a:r>
            <a:r>
              <a:rPr kumimoji="0" lang="en-US" altLang="ja-JP" sz="2800" b="0" i="0" u="none" strike="noStrike" kern="0" cap="none" spc="0" normalizeH="0" baseline="0" noProof="0" dirty="0">
                <a:ln>
                  <a:noFill/>
                </a:ln>
                <a:solidFill>
                  <a:srgbClr val="000000"/>
                </a:solidFill>
                <a:effectLst/>
                <a:uLnTx/>
                <a:uFillTx/>
                <a:latin typeface="Meiryo UI"/>
                <a:ea typeface="Meiryo UI"/>
                <a:cs typeface="Calibri"/>
                <a:sym typeface="Calibri"/>
              </a:rPr>
              <a:t>PXT</a:t>
            </a:r>
            <a:r>
              <a:rPr kumimoji="0" lang="ja-JP" altLang="en-US" sz="2800" b="0" i="0" u="none" strike="noStrike" kern="0" cap="none" spc="0" normalizeH="0" baseline="0" noProof="0" dirty="0">
                <a:ln>
                  <a:noFill/>
                </a:ln>
                <a:solidFill>
                  <a:srgbClr val="000000"/>
                </a:solidFill>
                <a:effectLst/>
                <a:uLnTx/>
                <a:uFillTx/>
                <a:latin typeface="Meiryo UI"/>
                <a:ea typeface="Meiryo UI"/>
                <a:cs typeface="Calibri"/>
                <a:sym typeface="Calibri"/>
              </a:rPr>
              <a:t>スコアはどのように関係していますか？</a:t>
            </a:r>
            <a:endParaRPr kumimoji="0" lang="ja-JP" altLang="en-US" sz="1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sp>
        <p:nvSpPr>
          <p:cNvPr id="8" name="Google Shape;709;p34">
            <a:extLst>
              <a:ext uri="{FF2B5EF4-FFF2-40B4-BE49-F238E27FC236}">
                <a16:creationId xmlns:a16="http://schemas.microsoft.com/office/drawing/2014/main" id="{D2EE3F38-F730-1278-CF85-5F2258F0016F}"/>
              </a:ext>
            </a:extLst>
          </p:cNvPr>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fontScale="92500"/>
          </a:bodyPr>
          <a:lstStyle/>
          <a:p>
            <a:pPr marL="0" lvl="0" indent="0" algn="l" rtl="0">
              <a:lnSpc>
                <a:spcPct val="100000"/>
              </a:lnSpc>
              <a:spcBef>
                <a:spcPts val="0"/>
              </a:spcBef>
              <a:spcAft>
                <a:spcPts val="0"/>
              </a:spcAft>
              <a:buClr>
                <a:schemeClr val="dk1"/>
              </a:buClr>
              <a:buSzPts val="1400"/>
              <a:buFont typeface="Arial"/>
              <a:buNone/>
            </a:pPr>
            <a:r>
              <a:rPr lang="en-US" altLang="ja-JP" sz="2000" dirty="0">
                <a:latin typeface="Meiryo UI"/>
                <a:ea typeface="Meiryo UI"/>
              </a:rPr>
              <a:t>ProfileXT</a:t>
            </a:r>
            <a:r>
              <a:rPr lang="ja-JP" altLang="en-US" sz="2000" dirty="0">
                <a:latin typeface="Meiryo UI"/>
                <a:ea typeface="Meiryo UI"/>
              </a:rPr>
              <a:t>の「思考スタイル」、「行動特性」、そして「仕事への興味」を念頭に下記の質問について、考えてみてください。</a:t>
            </a:r>
          </a:p>
          <a:p>
            <a:pPr marL="0" lvl="0" indent="0" algn="l" rtl="0">
              <a:lnSpc>
                <a:spcPct val="100000"/>
              </a:lnSpc>
              <a:spcBef>
                <a:spcPts val="0"/>
              </a:spcBef>
              <a:spcAft>
                <a:spcPts val="0"/>
              </a:spcAft>
              <a:buClr>
                <a:schemeClr val="dk1"/>
              </a:buClr>
              <a:buSzPts val="1400"/>
              <a:buFont typeface="Arial"/>
              <a:buNone/>
            </a:pPr>
            <a:endParaRPr sz="2000" dirty="0">
              <a:latin typeface="Meiryo UI"/>
              <a:ea typeface="Meiryo UI"/>
            </a:endParaRPr>
          </a:p>
        </p:txBody>
      </p:sp>
      <p:sp>
        <p:nvSpPr>
          <p:cNvPr id="2" name="正方形/長方形 1">
            <a:extLst>
              <a:ext uri="{FF2B5EF4-FFF2-40B4-BE49-F238E27FC236}">
                <a16:creationId xmlns:a16="http://schemas.microsoft.com/office/drawing/2014/main" id="{A192100C-B739-10FA-EDA4-12F2BEC2C34D}"/>
              </a:ext>
            </a:extLst>
          </p:cNvPr>
          <p:cNvSpPr>
            <a:spLocks noChangeArrowheads="1"/>
          </p:cNvSpPr>
          <p:nvPr/>
        </p:nvSpPr>
        <p:spPr bwMode="auto">
          <a:xfrm>
            <a:off x="1024421" y="4582851"/>
            <a:ext cx="101180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1" lang="en-US" altLang="ja-JP"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PXT</a:t>
            </a:r>
            <a:r>
              <a:rPr kumimoji="1" lang="ja-JP" altLang="en-US"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レポートやお手元のメモを参照しながら、</a:t>
            </a:r>
            <a:br>
              <a:rPr kumimoji="1" lang="en-US" altLang="ja-JP"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br>
            <a:r>
              <a:rPr kumimoji="1" lang="ja-JP" altLang="en-US"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各自で振り返ってみてください。</a:t>
            </a:r>
          </a:p>
        </p:txBody>
      </p:sp>
    </p:spTree>
    <p:extLst>
      <p:ext uri="{BB962C8B-B14F-4D97-AF65-F5344CB8AC3E}">
        <p14:creationId xmlns:p14="http://schemas.microsoft.com/office/powerpoint/2010/main" val="4044242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356F7-0571-F9CA-3751-D6B0C2DC7E6B}"/>
              </a:ext>
            </a:extLst>
          </p:cNvPr>
          <p:cNvSpPr>
            <a:spLocks noGrp="1"/>
          </p:cNvSpPr>
          <p:nvPr>
            <p:ph type="title"/>
          </p:nvPr>
        </p:nvSpPr>
        <p:spPr/>
        <p:txBody>
          <a:bodyPr/>
          <a:lstStyle/>
          <a:p>
            <a:r>
              <a:rPr kumimoji="1" lang="ja-JP" altLang="en-US" sz="2400" dirty="0"/>
              <a:t>（参考）</a:t>
            </a:r>
          </a:p>
        </p:txBody>
      </p:sp>
      <p:sp>
        <p:nvSpPr>
          <p:cNvPr id="3" name="テキスト プレースホルダー 2">
            <a:extLst>
              <a:ext uri="{FF2B5EF4-FFF2-40B4-BE49-F238E27FC236}">
                <a16:creationId xmlns:a16="http://schemas.microsoft.com/office/drawing/2014/main" id="{0A6B6354-1048-9834-8176-F4BD0E8FD44B}"/>
              </a:ext>
            </a:extLst>
          </p:cNvPr>
          <p:cNvSpPr>
            <a:spLocks noGrp="1"/>
          </p:cNvSpPr>
          <p:nvPr>
            <p:ph type="body" sz="quarter" idx="12"/>
          </p:nvPr>
        </p:nvSpPr>
        <p:spPr/>
        <p:txBody>
          <a:bodyPr/>
          <a:lstStyle/>
          <a:p>
            <a:endParaRPr kumimoji="1" lang="ja-JP" altLang="en-US"/>
          </a:p>
        </p:txBody>
      </p:sp>
      <p:grpSp>
        <p:nvGrpSpPr>
          <p:cNvPr id="4" name="グループ化 3">
            <a:extLst>
              <a:ext uri="{FF2B5EF4-FFF2-40B4-BE49-F238E27FC236}">
                <a16:creationId xmlns:a16="http://schemas.microsoft.com/office/drawing/2014/main" id="{6D751EAA-3828-00D6-6412-91926E7E0A03}"/>
              </a:ext>
            </a:extLst>
          </p:cNvPr>
          <p:cNvGrpSpPr/>
          <p:nvPr/>
        </p:nvGrpSpPr>
        <p:grpSpPr>
          <a:xfrm>
            <a:off x="9745216" y="2195275"/>
            <a:ext cx="1598408" cy="1662997"/>
            <a:chOff x="8877782" y="4381204"/>
            <a:chExt cx="2301804" cy="2237945"/>
          </a:xfrm>
        </p:grpSpPr>
        <p:pic>
          <p:nvPicPr>
            <p:cNvPr id="5" name="図 4">
              <a:extLst>
                <a:ext uri="{FF2B5EF4-FFF2-40B4-BE49-F238E27FC236}">
                  <a16:creationId xmlns:a16="http://schemas.microsoft.com/office/drawing/2014/main" id="{9BDB3EF7-1C74-05C2-868F-5FD6131F5DF6}"/>
                </a:ext>
              </a:extLst>
            </p:cNvPr>
            <p:cNvPicPr>
              <a:picLocks noChangeAspect="1"/>
            </p:cNvPicPr>
            <p:nvPr/>
          </p:nvPicPr>
          <p:blipFill>
            <a:blip r:embed="rId2"/>
            <a:stretch>
              <a:fillRect/>
            </a:stretch>
          </p:blipFill>
          <p:spPr>
            <a:xfrm>
              <a:off x="9082548" y="4381204"/>
              <a:ext cx="2097038" cy="2237945"/>
            </a:xfrm>
            <a:prstGeom prst="rect">
              <a:avLst/>
            </a:prstGeom>
          </p:spPr>
        </p:pic>
        <p:sp>
          <p:nvSpPr>
            <p:cNvPr id="6" name="正方形/長方形 5">
              <a:extLst>
                <a:ext uri="{FF2B5EF4-FFF2-40B4-BE49-F238E27FC236}">
                  <a16:creationId xmlns:a16="http://schemas.microsoft.com/office/drawing/2014/main" id="{13A44147-2465-1595-1BB2-B6A0E72BF60A}"/>
                </a:ext>
              </a:extLst>
            </p:cNvPr>
            <p:cNvSpPr/>
            <p:nvPr/>
          </p:nvSpPr>
          <p:spPr>
            <a:xfrm>
              <a:off x="8877782" y="4381204"/>
              <a:ext cx="312517" cy="618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四角形: 角を丸くする 28">
            <a:extLst>
              <a:ext uri="{FF2B5EF4-FFF2-40B4-BE49-F238E27FC236}">
                <a16:creationId xmlns:a16="http://schemas.microsoft.com/office/drawing/2014/main" id="{CF2459FE-E892-A88E-557A-519CA7337725}"/>
              </a:ext>
            </a:extLst>
          </p:cNvPr>
          <p:cNvSpPr/>
          <p:nvPr/>
        </p:nvSpPr>
        <p:spPr>
          <a:xfrm>
            <a:off x="416475" y="3744168"/>
            <a:ext cx="10095964" cy="547260"/>
          </a:xfrm>
          <a:prstGeom prst="roundRect">
            <a:avLst/>
          </a:prstGeom>
          <a:noFill/>
          <a:ln w="22225" cap="flat" cmpd="sng" algn="ctr">
            <a:noFill/>
            <a:prstDash val="solid"/>
          </a:ln>
          <a:effectLst/>
        </p:spPr>
        <p:txBody>
          <a:bodyPr anchor="ctr"/>
          <a:lstStyle/>
          <a:p>
            <a:pPr marL="342900" indent="-342900">
              <a:spcBef>
                <a:spcPts val="3000"/>
              </a:spcBef>
              <a:buFont typeface="Wingdings" panose="05000000000000000000" pitchFamily="2" charset="2"/>
              <a:buChar char="l"/>
              <a:defRPr/>
            </a:pP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新プロジェクトを立ち上げた際に、無性にモチベーションが沸いたのは</a:t>
            </a:r>
            <a:br>
              <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rPr>
            </a:b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“主張性”と“事業開発”が関係しているのではないか。</a:t>
            </a:r>
          </a:p>
          <a:p>
            <a:pPr marL="342900" indent="-342900">
              <a:spcBef>
                <a:spcPts val="3000"/>
              </a:spcBef>
              <a:buFont typeface="Wingdings" panose="05000000000000000000" pitchFamily="2" charset="2"/>
              <a:buChar char="l"/>
              <a:defRPr/>
            </a:pP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社会に出てから長い期間が経過した。</a:t>
            </a:r>
            <a:br>
              <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rPr>
            </a:b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後輩も多くでき、後任が育つことを自分の事の様に嬉しく思う。</a:t>
            </a:r>
            <a:b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b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これは、“人的サービス”の興味によるものと理解している。</a:t>
            </a:r>
            <a:endPar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endParaRPr>
          </a:p>
          <a:p>
            <a:pPr marL="342900" indent="-342900">
              <a:spcBef>
                <a:spcPts val="3000"/>
              </a:spcBef>
              <a:buFont typeface="Wingdings" panose="05000000000000000000" pitchFamily="2" charset="2"/>
              <a:buChar char="l"/>
              <a:defRPr/>
            </a:pP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マーケットデータを粘り強く分析して、報告。その業務について、周囲から　</a:t>
            </a:r>
            <a:br>
              <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rPr>
            </a:b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高い評価を得ることができた。恐らく、“エネルギー・</a:t>
            </a:r>
            <a:r>
              <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rPr>
              <a:t>2”</a:t>
            </a: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、“判断の客観性・</a:t>
            </a:r>
            <a:r>
              <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rPr>
              <a:t>8”</a:t>
            </a: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a:t>
            </a:r>
            <a:br>
              <a:rPr kumimoji="0" lang="en-US" altLang="ja-JP" sz="2400" b="1" kern="0" dirty="0">
                <a:solidFill>
                  <a:srgbClr val="595959"/>
                </a:solidFill>
                <a:latin typeface="Meiryo UI" panose="020B0604030504040204" pitchFamily="50" charset="-128"/>
                <a:ea typeface="Meiryo UI" panose="020B0604030504040204" pitchFamily="50" charset="-128"/>
                <a:sym typeface="Arial"/>
                <a:rtl val="0"/>
              </a:rPr>
            </a:br>
            <a:r>
              <a:rPr kumimoji="0" lang="ja-JP" altLang="en-US" sz="2400" b="1" kern="0" dirty="0">
                <a:solidFill>
                  <a:srgbClr val="595959"/>
                </a:solidFill>
                <a:latin typeface="Meiryo UI" panose="020B0604030504040204" pitchFamily="50" charset="-128"/>
                <a:ea typeface="Meiryo UI" panose="020B0604030504040204" pitchFamily="50" charset="-128"/>
                <a:sym typeface="Arial"/>
                <a:rtl val="0"/>
              </a:rPr>
              <a:t>“研究・分析”が役立っているのではないか。</a:t>
            </a:r>
          </a:p>
          <a:p>
            <a:pPr>
              <a:spcBef>
                <a:spcPts val="3000"/>
              </a:spcBef>
              <a:defRPr/>
            </a:pPr>
            <a:endParaRPr kumimoji="0" lang="ja-JP" altLang="en-US" sz="2800" b="1" kern="0" dirty="0">
              <a:solidFill>
                <a:srgbClr val="595959"/>
              </a:solidFill>
              <a:latin typeface="Hiragino Kaku Gothic Pro W6" panose="020B0300000000000000" pitchFamily="34" charset="-128"/>
              <a:ea typeface="Hiragino Kaku Gothic Pro W6" panose="020B0300000000000000" pitchFamily="34" charset="-128"/>
              <a:sym typeface="Arial"/>
              <a:rtl val="0"/>
            </a:endParaRPr>
          </a:p>
        </p:txBody>
      </p:sp>
    </p:spTree>
    <p:extLst>
      <p:ext uri="{BB962C8B-B14F-4D97-AF65-F5344CB8AC3E}">
        <p14:creationId xmlns:p14="http://schemas.microsoft.com/office/powerpoint/2010/main" val="25436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1"/>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すべてのスコアはフェアである</a:t>
            </a:r>
            <a:endParaRPr>
              <a:latin typeface="Meiryo UI" panose="020B0604030504040204" pitchFamily="50" charset="-128"/>
              <a:ea typeface="Meiryo UI" panose="020B0604030504040204" pitchFamily="50" charset="-128"/>
            </a:endParaRPr>
          </a:p>
        </p:txBody>
      </p:sp>
      <p:sp>
        <p:nvSpPr>
          <p:cNvPr id="362" name="Google Shape;362;p11"/>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r>
              <a:rPr lang="ja-JP">
                <a:latin typeface="Meiryo UI" panose="020B0604030504040204" pitchFamily="50" charset="-128"/>
                <a:ea typeface="Meiryo UI" panose="020B0604030504040204" pitchFamily="50" charset="-128"/>
              </a:rPr>
              <a:t>1-10のスコアに「良い・悪い」はありません。すべてのスコアに強みがあり、チャレンジ項目があります。</a:t>
            </a:r>
            <a:endParaRPr>
              <a:latin typeface="Meiryo UI" panose="020B0604030504040204" pitchFamily="50" charset="-128"/>
              <a:ea typeface="Meiryo UI" panose="020B0604030504040204" pitchFamily="50" charset="-128"/>
            </a:endParaRPr>
          </a:p>
        </p:txBody>
      </p:sp>
      <p:sp>
        <p:nvSpPr>
          <p:cNvPr id="363" name="Google Shape;363;p11"/>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pic>
        <p:nvPicPr>
          <p:cNvPr id="5" name="図 4">
            <a:extLst>
              <a:ext uri="{FF2B5EF4-FFF2-40B4-BE49-F238E27FC236}">
                <a16:creationId xmlns:a16="http://schemas.microsoft.com/office/drawing/2014/main" id="{FBF987D4-1FB7-17C8-B6AB-44247C992743}"/>
              </a:ext>
            </a:extLst>
          </p:cNvPr>
          <p:cNvPicPr>
            <a:picLocks noChangeAspect="1"/>
          </p:cNvPicPr>
          <p:nvPr/>
        </p:nvPicPr>
        <p:blipFill>
          <a:blip r:embed="rId3"/>
          <a:stretch>
            <a:fillRect/>
          </a:stretch>
        </p:blipFill>
        <p:spPr>
          <a:xfrm>
            <a:off x="1466615" y="1617857"/>
            <a:ext cx="9233646" cy="49991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3"/>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tLang="en-US" dirty="0">
                <a:latin typeface="Meiryo UI" panose="020B0604030504040204" pitchFamily="50" charset="-128"/>
                <a:ea typeface="Meiryo UI" panose="020B0604030504040204" pitchFamily="50" charset="-128"/>
                <a:sym typeface="Arial"/>
              </a:rPr>
              <a:t>効果的な体験のためのヒント</a:t>
            </a:r>
            <a:endParaRPr dirty="0">
              <a:latin typeface="Meiryo UI" panose="020B0604030504040204" pitchFamily="50" charset="-128"/>
              <a:ea typeface="Meiryo UI" panose="020B0604030504040204" pitchFamily="50" charset="-128"/>
            </a:endParaRPr>
          </a:p>
        </p:txBody>
      </p:sp>
      <p:sp>
        <p:nvSpPr>
          <p:cNvPr id="380" name="Google Shape;380;p13"/>
          <p:cNvSpPr txBox="1">
            <a:spLocks noGrp="1"/>
          </p:cNvSpPr>
          <p:nvPr>
            <p:ph type="body" idx="1"/>
          </p:nvPr>
        </p:nvSpPr>
        <p:spPr>
          <a:xfrm>
            <a:off x="416475" y="902976"/>
            <a:ext cx="11333927" cy="95664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r>
              <a:rPr lang="ja-JP" dirty="0">
                <a:latin typeface="Meiryo UI"/>
                <a:ea typeface="Meiryo UI"/>
              </a:rPr>
              <a:t>説明を聞いて、印象に残ったことや納得したことには、アンダーラインを記しながら、学習してください。</a:t>
            </a:r>
            <a:endParaRPr dirty="0">
              <a:latin typeface="Meiryo UI"/>
              <a:ea typeface="Meiryo UI"/>
            </a:endParaRPr>
          </a:p>
        </p:txBody>
      </p:sp>
      <p:sp>
        <p:nvSpPr>
          <p:cNvPr id="381" name="Google Shape;381;p13"/>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3" name="Google Shape;383;p13"/>
          <p:cNvSpPr/>
          <p:nvPr/>
        </p:nvSpPr>
        <p:spPr>
          <a:xfrm>
            <a:off x="1795409" y="5030241"/>
            <a:ext cx="8699852" cy="678462"/>
          </a:xfrm>
          <a:prstGeom prst="roundRect">
            <a:avLst>
              <a:gd name="adj" fmla="val 16667"/>
            </a:avLst>
          </a:prstGeom>
          <a:solidFill>
            <a:srgbClr val="01538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ja-JP" altLang="en-US" sz="2400" b="1" i="0" u="sng" strike="noStrike" kern="0" cap="none" spc="0" normalizeH="0" baseline="0" noProof="0" dirty="0">
                <a:ln>
                  <a:noFill/>
                </a:ln>
                <a:solidFill>
                  <a:srgbClr val="FFFFFF"/>
                </a:solidFill>
                <a:effectLst/>
                <a:uLnTx/>
                <a:uFillTx/>
                <a:latin typeface="Meiryo UI"/>
                <a:ea typeface="Meiryo UI"/>
                <a:cs typeface="Arial"/>
                <a:sym typeface="Arial"/>
              </a:rPr>
              <a:t>気が付いたことがあれば、線を引いたり、メモを取ってください</a:t>
            </a:r>
            <a:endParaRPr kumimoji="0" lang="ja-JP" altLang="en-US" sz="1400" b="0" i="0" u="none" strike="noStrike" kern="0" cap="none" spc="0" normalizeH="0" baseline="0" noProof="0" dirty="0">
              <a:ln>
                <a:noFill/>
              </a:ln>
              <a:solidFill>
                <a:srgbClr val="000000"/>
              </a:solidFill>
              <a:effectLst/>
              <a:uLnTx/>
              <a:uFillTx/>
              <a:latin typeface="Meiryo UI"/>
              <a:ea typeface="Meiryo UI"/>
              <a:cs typeface="Arial"/>
              <a:sym typeface="Arial"/>
            </a:endParaRPr>
          </a:p>
        </p:txBody>
      </p:sp>
      <p:pic>
        <p:nvPicPr>
          <p:cNvPr id="1026" name="Picture 2">
            <a:extLst>
              <a:ext uri="{FF2B5EF4-FFF2-40B4-BE49-F238E27FC236}">
                <a16:creationId xmlns:a16="http://schemas.microsoft.com/office/drawing/2014/main" id="{3316D0A4-017C-AA8A-466D-C76D82098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090" y="1906743"/>
            <a:ext cx="3339819" cy="30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90;p3">
            <a:extLst>
              <a:ext uri="{FF2B5EF4-FFF2-40B4-BE49-F238E27FC236}">
                <a16:creationId xmlns:a16="http://schemas.microsoft.com/office/drawing/2014/main" id="{6104D90D-5404-092A-BC1F-806993A013A9}"/>
              </a:ext>
            </a:extLst>
          </p:cNvPr>
          <p:cNvSpPr txBox="1"/>
          <p:nvPr/>
        </p:nvSpPr>
        <p:spPr>
          <a:xfrm>
            <a:off x="2164979" y="5812127"/>
            <a:ext cx="7908956"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400" b="0" i="0" u="none" strike="noStrike" kern="0" cap="none" spc="0" normalizeH="0" baseline="0" noProof="0" dirty="0">
                <a:ln>
                  <a:noFill/>
                </a:ln>
                <a:solidFill>
                  <a:srgbClr val="000000"/>
                </a:solidFill>
                <a:effectLst/>
                <a:uLnTx/>
                <a:uFillTx/>
                <a:latin typeface="Meiryo UI"/>
                <a:ea typeface="Meiryo UI"/>
                <a:cs typeface="Calibri"/>
                <a:sym typeface="Arial"/>
              </a:rPr>
              <a:t>五感をフル活用して、この体験を楽しんでいただけますと幸いです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思考スタイル</a:t>
            </a:r>
            <a:endParaRPr>
              <a:latin typeface="Meiryo UI" panose="020B0604030504040204" pitchFamily="50" charset="-128"/>
              <a:ea typeface="Meiryo UI" panose="020B0604030504040204" pitchFamily="50" charset="-128"/>
            </a:endParaRPr>
          </a:p>
        </p:txBody>
      </p:sp>
      <p:sp>
        <p:nvSpPr>
          <p:cNvPr id="400" name="Google Shape;400;p15"/>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401" name="Google Shape;401;p15"/>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pic>
        <p:nvPicPr>
          <p:cNvPr id="402" name="Google Shape;402;p15"/>
          <p:cNvPicPr preferRelativeResize="0"/>
          <p:nvPr/>
        </p:nvPicPr>
        <p:blipFill rotWithShape="1">
          <a:blip r:embed="rId3">
            <a:alphaModFix/>
          </a:blip>
          <a:srcRect/>
          <a:stretch/>
        </p:blipFill>
        <p:spPr>
          <a:xfrm>
            <a:off x="4065340" y="1694975"/>
            <a:ext cx="4036196" cy="4958917"/>
          </a:xfrm>
          <a:prstGeom prst="rect">
            <a:avLst/>
          </a:prstGeom>
          <a:noFill/>
          <a:ln w="25400" cap="flat" cmpd="sng">
            <a:solidFill>
              <a:srgbClr val="002060"/>
            </a:solidFill>
            <a:prstDash val="solid"/>
            <a:round/>
            <a:headEnd type="none" w="sm" len="sm"/>
            <a:tailEnd type="none" w="sm" len="sm"/>
          </a:ln>
        </p:spPr>
      </p:pic>
      <p:sp>
        <p:nvSpPr>
          <p:cNvPr id="403" name="Google Shape;403;p15"/>
          <p:cNvSpPr/>
          <p:nvPr/>
        </p:nvSpPr>
        <p:spPr>
          <a:xfrm>
            <a:off x="3626778" y="1592494"/>
            <a:ext cx="4911047" cy="1571946"/>
          </a:xfrm>
          <a:prstGeom prst="rect">
            <a:avLst/>
          </a:prstGeom>
          <a:noFill/>
          <a:ln w="38100" cap="flat" cmpd="sng">
            <a:solidFill>
              <a:srgbClr val="FF33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7"/>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思考スタイル / ラーニング指標</a:t>
            </a:r>
            <a:endParaRPr>
              <a:latin typeface="Meiryo UI" panose="020B0604030504040204" pitchFamily="50" charset="-128"/>
              <a:ea typeface="Meiryo UI" panose="020B0604030504040204" pitchFamily="50" charset="-128"/>
            </a:endParaRPr>
          </a:p>
        </p:txBody>
      </p:sp>
      <p:sp>
        <p:nvSpPr>
          <p:cNvPr id="418" name="Google Shape;418;p17"/>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lnSpcReduction="10000"/>
          </a:bodyPr>
          <a:lstStyle/>
          <a:p>
            <a:pPr marL="0" lvl="0" indent="0" algn="l" rtl="0">
              <a:lnSpc>
                <a:spcPct val="100000"/>
              </a:lnSpc>
              <a:spcBef>
                <a:spcPts val="0"/>
              </a:spcBef>
              <a:spcAft>
                <a:spcPts val="0"/>
              </a:spcAft>
              <a:buClr>
                <a:schemeClr val="dk1"/>
              </a:buClr>
              <a:buSzPts val="1800"/>
              <a:buFont typeface="Arial"/>
              <a:buNone/>
            </a:pPr>
            <a:r>
              <a:rPr lang="ja-JP">
                <a:latin typeface="Meiryo UI" panose="020B0604030504040204" pitchFamily="50" charset="-128"/>
                <a:ea typeface="Meiryo UI" panose="020B0604030504040204" pitchFamily="50" charset="-128"/>
              </a:rPr>
              <a:t>思考スタイルは、言語スキル、言語的推理、計算能力、数的推理と、これら4つのスコアの総合点を示すラーニング指標で構成されています。</a:t>
            </a:r>
            <a:endParaRPr>
              <a:latin typeface="Meiryo UI" panose="020B0604030504040204" pitchFamily="50" charset="-128"/>
              <a:ea typeface="Meiryo UI" panose="020B0604030504040204" pitchFamily="50" charset="-128"/>
            </a:endParaRPr>
          </a:p>
          <a:p>
            <a:pPr marL="0" lvl="0" indent="0" algn="l" rtl="0">
              <a:lnSpc>
                <a:spcPct val="100000"/>
              </a:lnSpc>
              <a:spcBef>
                <a:spcPts val="300"/>
              </a:spcBef>
              <a:spcAft>
                <a:spcPts val="0"/>
              </a:spcAft>
              <a:buClr>
                <a:schemeClr val="dk1"/>
              </a:buClr>
              <a:buSzPts val="1800"/>
              <a:buFont typeface="Arial"/>
              <a:buNone/>
            </a:pPr>
            <a:endParaRPr>
              <a:latin typeface="Meiryo UI" panose="020B0604030504040204" pitchFamily="50" charset="-128"/>
              <a:ea typeface="Meiryo UI" panose="020B0604030504040204" pitchFamily="50" charset="-128"/>
            </a:endParaRPr>
          </a:p>
        </p:txBody>
      </p:sp>
      <p:sp>
        <p:nvSpPr>
          <p:cNvPr id="419" name="Google Shape;419;p17"/>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t>7</a:t>
            </a:fld>
            <a:endParaRPr kumimoji="0" sz="1200" b="0" i="0" u="none" strike="noStrike" kern="0" cap="none" spc="0" normalizeH="0" baseline="0" noProof="0">
              <a:ln>
                <a:noFill/>
              </a:ln>
              <a:solidFill>
                <a:srgbClr val="888888"/>
              </a:solidFill>
              <a:effectLst/>
              <a:uLnTx/>
              <a:uFillTx/>
              <a:latin typeface="Arial"/>
              <a:ea typeface="Arial"/>
              <a:cs typeface="Arial"/>
              <a:sym typeface="Arial"/>
            </a:endParaRPr>
          </a:p>
        </p:txBody>
      </p:sp>
      <p:grpSp>
        <p:nvGrpSpPr>
          <p:cNvPr id="420" name="Google Shape;420;p17"/>
          <p:cNvGrpSpPr/>
          <p:nvPr/>
        </p:nvGrpSpPr>
        <p:grpSpPr>
          <a:xfrm>
            <a:off x="1500025" y="1098000"/>
            <a:ext cx="9449700" cy="4266724"/>
            <a:chOff x="704164" y="2385409"/>
            <a:chExt cx="5434947" cy="2243659"/>
          </a:xfrm>
        </p:grpSpPr>
        <p:sp>
          <p:nvSpPr>
            <p:cNvPr id="421" name="Google Shape;421;p17"/>
            <p:cNvSpPr/>
            <p:nvPr/>
          </p:nvSpPr>
          <p:spPr>
            <a:xfrm>
              <a:off x="3436220" y="3129803"/>
              <a:ext cx="2702891" cy="1499265"/>
            </a:xfrm>
            <a:prstGeom prst="round1Rect">
              <a:avLst>
                <a:gd name="adj" fmla="val 10889"/>
              </a:avLst>
            </a:prstGeom>
            <a:solidFill>
              <a:srgbClr val="02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 name="Google Shape;422;p17"/>
            <p:cNvSpPr/>
            <p:nvPr/>
          </p:nvSpPr>
          <p:spPr>
            <a:xfrm>
              <a:off x="704165" y="3129803"/>
              <a:ext cx="2732054" cy="1499265"/>
            </a:xfrm>
            <a:prstGeom prst="round2DiagRect">
              <a:avLst>
                <a:gd name="adj1" fmla="val 11531"/>
                <a:gd name="adj2" fmla="val 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3" name="Google Shape;423;p17"/>
            <p:cNvSpPr txBox="1"/>
            <p:nvPr/>
          </p:nvSpPr>
          <p:spPr>
            <a:xfrm>
              <a:off x="887042" y="3317090"/>
              <a:ext cx="1998924" cy="67165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少しずつ繰り返し</a:t>
              </a:r>
              <a:b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b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学ぶことで定着</a:t>
              </a:r>
              <a:endParaRPr kumimoji="0" sz="1800" b="1" i="0" u="none" strike="noStrike" kern="0" cap="none" spc="0" normalizeH="0" baseline="0" noProof="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FFFFF"/>
                </a:buClr>
                <a:buSzPts val="18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反復や実践体験を通じた学習が最も効果的</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7"/>
            <p:cNvSpPr txBox="1"/>
            <p:nvPr/>
          </p:nvSpPr>
          <p:spPr>
            <a:xfrm>
              <a:off x="4212631" y="3317090"/>
              <a:ext cx="1801355" cy="67165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素早いペースで多くの</a:t>
              </a:r>
              <a:b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b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情報を学習する</a:t>
              </a:r>
              <a:endParaRPr kumimoji="0" sz="1800" b="1" i="0" u="none" strike="noStrike" kern="0" cap="none" spc="0" normalizeH="0" baseline="0" noProof="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FFFFF"/>
                </a:buClr>
                <a:buSzPts val="1800"/>
                <a:buFont typeface="Arial"/>
                <a:buChar char="•"/>
                <a:tabLst/>
                <a:defRPr/>
              </a:pP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複雑な情報を効果的に</a:t>
              </a:r>
              <a:b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br>
              <a:r>
                <a:rPr kumimoji="0" lang="ja-JP" altLang="en-US" sz="1800" b="1" i="0" u="none" strike="noStrike" kern="0" cap="none" spc="0" normalizeH="0" baseline="0" noProof="0">
                  <a:ln>
                    <a:noFill/>
                  </a:ln>
                  <a:solidFill>
                    <a:srgbClr val="FFFFFF"/>
                  </a:solidFill>
                  <a:effectLst/>
                  <a:uLnTx/>
                  <a:uFillTx/>
                  <a:latin typeface="Arial"/>
                  <a:ea typeface="Arial"/>
                  <a:cs typeface="Arial"/>
                  <a:sym typeface="Arial"/>
                </a:rPr>
                <a:t>処理し、活用できる</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25" name="Google Shape;425;p17"/>
            <p:cNvPicPr preferRelativeResize="0"/>
            <p:nvPr/>
          </p:nvPicPr>
          <p:blipFill rotWithShape="1">
            <a:blip r:embed="rId3">
              <a:alphaModFix/>
            </a:blip>
            <a:srcRect/>
            <a:stretch/>
          </p:blipFill>
          <p:spPr>
            <a:xfrm>
              <a:off x="704164" y="2761100"/>
              <a:ext cx="5434946" cy="362103"/>
            </a:xfrm>
            <a:prstGeom prst="rect">
              <a:avLst/>
            </a:prstGeom>
            <a:noFill/>
            <a:ln>
              <a:noFill/>
            </a:ln>
          </p:spPr>
        </p:pic>
        <p:sp>
          <p:nvSpPr>
            <p:cNvPr id="426" name="Google Shape;426;p17"/>
            <p:cNvSpPr txBox="1"/>
            <p:nvPr/>
          </p:nvSpPr>
          <p:spPr>
            <a:xfrm>
              <a:off x="704164" y="2385409"/>
              <a:ext cx="5427584" cy="351953"/>
            </a:xfrm>
            <a:prstGeom prst="rect">
              <a:avLst/>
            </a:prstGeom>
            <a:noFill/>
            <a:ln>
              <a:noFill/>
            </a:ln>
          </p:spPr>
          <p:txBody>
            <a:bodyPr spcFirstLastPara="1" wrap="square" lIns="0" tIns="0" rIns="0" bIns="0" anchor="b" anchorCtr="0">
              <a:normAutofit/>
            </a:bodyPr>
            <a:lstStyle/>
            <a:p>
              <a:pPr marL="0" marR="0" lvl="0" indent="0" algn="ctr" defTabSz="914400" rtl="0" eaLnBrk="1" fontAlgn="auto" latinLnBrk="0" hangingPunct="1">
                <a:lnSpc>
                  <a:spcPct val="90000"/>
                </a:lnSpc>
                <a:spcBef>
                  <a:spcPts val="0"/>
                </a:spcBef>
                <a:spcAft>
                  <a:spcPts val="0"/>
                </a:spcAft>
                <a:buClr>
                  <a:srgbClr val="006C60"/>
                </a:buClr>
                <a:buSzPts val="2800"/>
                <a:buFont typeface="Arial"/>
                <a:buNone/>
                <a:tabLst/>
                <a:defRPr/>
              </a:pPr>
              <a:r>
                <a:rPr kumimoji="0" lang="ja-JP" altLang="en-US" sz="2800" b="1" i="0" u="none" strike="noStrike" kern="0" cap="none" spc="0" normalizeH="0" baseline="0" noProof="0" dirty="0">
                  <a:ln>
                    <a:noFill/>
                  </a:ln>
                  <a:solidFill>
                    <a:srgbClr val="006C60"/>
                  </a:solidFill>
                  <a:effectLst/>
                  <a:uLnTx/>
                  <a:uFillTx/>
                  <a:latin typeface="Arial"/>
                  <a:ea typeface="Arial"/>
                  <a:cs typeface="Arial"/>
                  <a:sym typeface="Arial"/>
                </a:rPr>
                <a:t>ラーニング指標</a:t>
              </a:r>
              <a:endParaRPr kumimoji="0" sz="2800" b="1" i="0" u="none" strike="noStrike" kern="0" cap="none" spc="0" normalizeH="0" baseline="0" noProof="0" dirty="0">
                <a:ln>
                  <a:noFill/>
                </a:ln>
                <a:solidFill>
                  <a:srgbClr val="006C60"/>
                </a:solidFill>
                <a:effectLst/>
                <a:uLnTx/>
                <a:uFillTx/>
                <a:latin typeface="Arial"/>
                <a:ea typeface="Arial"/>
                <a:cs typeface="Arial"/>
                <a:sym typeface="Arial"/>
              </a:endParaRPr>
            </a:p>
          </p:txBody>
        </p:sp>
        <p:pic>
          <p:nvPicPr>
            <p:cNvPr id="427" name="Google Shape;427;p17"/>
            <p:cNvPicPr preferRelativeResize="0"/>
            <p:nvPr/>
          </p:nvPicPr>
          <p:blipFill rotWithShape="1">
            <a:blip r:embed="rId4">
              <a:alphaModFix/>
            </a:blip>
            <a:srcRect/>
            <a:stretch/>
          </p:blipFill>
          <p:spPr>
            <a:xfrm>
              <a:off x="2780088" y="3187073"/>
              <a:ext cx="1429563" cy="1082282"/>
            </a:xfrm>
            <a:prstGeom prst="rect">
              <a:avLst/>
            </a:prstGeom>
            <a:noFill/>
            <a:ln>
              <a:noFill/>
            </a:ln>
          </p:spPr>
        </p:pic>
      </p:grpSp>
      <p:sp>
        <p:nvSpPr>
          <p:cNvPr id="428" name="Google Shape;428;p17"/>
          <p:cNvSpPr txBox="1"/>
          <p:nvPr/>
        </p:nvSpPr>
        <p:spPr>
          <a:xfrm>
            <a:off x="1500026" y="5562779"/>
            <a:ext cx="9462499" cy="1043504"/>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20000"/>
              </a:lnSpc>
              <a:spcBef>
                <a:spcPts val="0"/>
              </a:spcBef>
              <a:spcAft>
                <a:spcPts val="0"/>
              </a:spcAft>
              <a:buClr>
                <a:srgbClr val="000000"/>
              </a:buClr>
              <a:buSzPct val="100000"/>
              <a:buFont typeface="Arial"/>
              <a:buNone/>
              <a:tabLst/>
              <a:defRPr/>
            </a:pPr>
            <a:r>
              <a:rPr kumimoji="0" lang="ja-JP" altLang="en-US" sz="2100" b="0" i="0" u="none" strike="noStrike" kern="0" cap="none" spc="0" normalizeH="0" baseline="0" noProof="0" dirty="0">
                <a:ln>
                  <a:noFill/>
                </a:ln>
                <a:solidFill>
                  <a:srgbClr val="000000"/>
                </a:solidFill>
                <a:effectLst/>
                <a:uLnTx/>
                <a:uFillTx/>
                <a:latin typeface="Meiryo UI"/>
                <a:ea typeface="Meiryo UI"/>
                <a:cs typeface="Arial"/>
                <a:sym typeface="Arial"/>
              </a:rPr>
              <a:t>ラーニング指標・</a:t>
            </a:r>
            <a:r>
              <a:rPr kumimoji="0" lang="en-US" altLang="ja-JP" sz="2100" b="0" i="0" u="none" strike="noStrike" kern="0" cap="none" spc="0" normalizeH="0" baseline="0" noProof="0" dirty="0">
                <a:ln>
                  <a:noFill/>
                </a:ln>
                <a:solidFill>
                  <a:srgbClr val="000000"/>
                </a:solidFill>
                <a:effectLst/>
                <a:uLnTx/>
                <a:uFillTx/>
                <a:latin typeface="Meiryo UI"/>
                <a:ea typeface="Meiryo UI"/>
                <a:cs typeface="Arial"/>
                <a:sym typeface="Arial"/>
              </a:rPr>
              <a:t>1</a:t>
            </a:r>
            <a:r>
              <a:rPr kumimoji="0" lang="ja-JP" altLang="en-US" sz="2100" b="0" i="0" u="none" strike="noStrike" kern="0" cap="none" spc="0" normalizeH="0" baseline="0" noProof="0" dirty="0">
                <a:ln>
                  <a:noFill/>
                </a:ln>
                <a:solidFill>
                  <a:srgbClr val="000000"/>
                </a:solidFill>
                <a:effectLst/>
                <a:uLnTx/>
                <a:uFillTx/>
                <a:latin typeface="Meiryo UI"/>
                <a:ea typeface="Meiryo UI"/>
                <a:cs typeface="Arial"/>
                <a:sym typeface="Arial"/>
              </a:rPr>
              <a:t>寄りの方は、じっくりと時間をかけて情報を吸収する、思考スタイルです。</a:t>
            </a:r>
            <a:r>
              <a:rPr kumimoji="0" lang="en-US" altLang="ja-JP" sz="2100" b="0" i="0" u="none" strike="noStrike" kern="0" cap="none" spc="0" normalizeH="0" baseline="0" noProof="0" dirty="0">
                <a:ln>
                  <a:noFill/>
                </a:ln>
                <a:solidFill>
                  <a:srgbClr val="000000"/>
                </a:solidFill>
                <a:effectLst/>
                <a:uLnTx/>
                <a:uFillTx/>
                <a:latin typeface="Meiryo UI"/>
                <a:ea typeface="Meiryo UI"/>
                <a:cs typeface="Arial"/>
                <a:sym typeface="Arial"/>
              </a:rPr>
              <a:t>10</a:t>
            </a:r>
            <a:r>
              <a:rPr kumimoji="0" lang="ja-JP" altLang="en-US" sz="2100" b="0" i="0" u="none" strike="noStrike" kern="0" cap="none" spc="0" normalizeH="0" baseline="0" noProof="0" dirty="0">
                <a:ln>
                  <a:noFill/>
                </a:ln>
                <a:solidFill>
                  <a:srgbClr val="000000"/>
                </a:solidFill>
                <a:effectLst/>
                <a:uLnTx/>
                <a:uFillTx/>
                <a:latin typeface="Meiryo UI"/>
                <a:ea typeface="Meiryo UI"/>
                <a:cs typeface="Arial"/>
                <a:sym typeface="Arial"/>
              </a:rPr>
              <a:t>寄りの方は、素早いペースで情報を吸収する思考スタイルです。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9"/>
          <p:cNvSpPr txBox="1">
            <a:spLocks noGrp="1"/>
          </p:cNvSpPr>
          <p:nvPr>
            <p:ph type="sldNum" idx="12"/>
          </p:nvPr>
        </p:nvSpPr>
        <p:spPr>
          <a:xfrm>
            <a:off x="8651696" y="6387174"/>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Meiryo UI" panose="020B0604030504040204" pitchFamily="50" charset="-128"/>
                <a:ea typeface="Meiryo UI" panose="020B0604030504040204" pitchFamily="50"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888888"/>
              </a:solidFill>
              <a:effectLst/>
              <a:uLnTx/>
              <a:uFillTx/>
              <a:latin typeface="Meiryo UI" panose="020B0604030504040204" pitchFamily="50" charset="-128"/>
              <a:ea typeface="Meiryo UI" panose="020B0604030504040204" pitchFamily="50" charset="-128"/>
              <a:cs typeface="Arial"/>
              <a:sym typeface="Arial"/>
            </a:endParaRPr>
          </a:p>
        </p:txBody>
      </p:sp>
      <p:sp>
        <p:nvSpPr>
          <p:cNvPr id="450" name="Google Shape;450;p19"/>
          <p:cNvSpPr/>
          <p:nvPr/>
        </p:nvSpPr>
        <p:spPr>
          <a:xfrm>
            <a:off x="4135481" y="1033027"/>
            <a:ext cx="3997404" cy="294531"/>
          </a:xfrm>
          <a:prstGeom prst="leftRightArrow">
            <a:avLst>
              <a:gd name="adj1" fmla="val 50000"/>
              <a:gd name="adj2" fmla="val 50000"/>
            </a:avLst>
          </a:prstGeom>
          <a:solidFill>
            <a:srgbClr val="2F54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1" name="Google Shape;451;p19"/>
          <p:cNvSpPr/>
          <p:nvPr/>
        </p:nvSpPr>
        <p:spPr>
          <a:xfrm>
            <a:off x="4135481" y="2571164"/>
            <a:ext cx="3997404" cy="294531"/>
          </a:xfrm>
          <a:prstGeom prst="leftRightArrow">
            <a:avLst>
              <a:gd name="adj1" fmla="val 50000"/>
              <a:gd name="adj2" fmla="val 50000"/>
            </a:avLst>
          </a:prstGeom>
          <a:solidFill>
            <a:srgbClr val="2F54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2" name="Google Shape;452;p19"/>
          <p:cNvSpPr/>
          <p:nvPr/>
        </p:nvSpPr>
        <p:spPr>
          <a:xfrm>
            <a:off x="4135481" y="4144702"/>
            <a:ext cx="3997404" cy="294531"/>
          </a:xfrm>
          <a:prstGeom prst="leftRightArrow">
            <a:avLst>
              <a:gd name="adj1" fmla="val 50000"/>
              <a:gd name="adj2" fmla="val 50000"/>
            </a:avLst>
          </a:prstGeom>
          <a:solidFill>
            <a:srgbClr val="2F54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3" name="Google Shape;453;p19"/>
          <p:cNvSpPr/>
          <p:nvPr/>
        </p:nvSpPr>
        <p:spPr>
          <a:xfrm>
            <a:off x="4135481" y="5682839"/>
            <a:ext cx="3997404" cy="294531"/>
          </a:xfrm>
          <a:prstGeom prst="leftRightArrow">
            <a:avLst>
              <a:gd name="adj1" fmla="val 50000"/>
              <a:gd name="adj2" fmla="val 50000"/>
            </a:avLst>
          </a:prstGeom>
          <a:solidFill>
            <a:srgbClr val="2F54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4" name="Google Shape;454;p19"/>
          <p:cNvSpPr/>
          <p:nvPr/>
        </p:nvSpPr>
        <p:spPr>
          <a:xfrm>
            <a:off x="4581436" y="856622"/>
            <a:ext cx="3132949" cy="769060"/>
          </a:xfrm>
          <a:prstGeom prst="rect">
            <a:avLst/>
          </a:prstGeom>
          <a:solidFill>
            <a:srgbClr val="30727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Noto Sans Symbols"/>
              <a:buNone/>
              <a:tabLst/>
              <a:defRPr/>
            </a:pPr>
            <a:r>
              <a:rPr kumimoji="0" lang="ja-JP" altLang="en-US" sz="2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言語スキル</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5" name="Google Shape;455;p19"/>
          <p:cNvSpPr/>
          <p:nvPr/>
        </p:nvSpPr>
        <p:spPr>
          <a:xfrm>
            <a:off x="4581436" y="2461089"/>
            <a:ext cx="3132949" cy="769060"/>
          </a:xfrm>
          <a:prstGeom prst="rect">
            <a:avLst/>
          </a:prstGeom>
          <a:solidFill>
            <a:srgbClr val="30727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Noto Sans Symbols"/>
              <a:buNone/>
              <a:tabLst/>
              <a:defRPr/>
            </a:pPr>
            <a:r>
              <a:rPr kumimoji="0" lang="ja-JP" altLang="en-US" sz="2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言語的推理</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6" name="Google Shape;456;p19"/>
          <p:cNvSpPr/>
          <p:nvPr/>
        </p:nvSpPr>
        <p:spPr>
          <a:xfrm>
            <a:off x="4581436" y="3957319"/>
            <a:ext cx="3132949" cy="769060"/>
          </a:xfrm>
          <a:prstGeom prst="rect">
            <a:avLst/>
          </a:prstGeom>
          <a:solidFill>
            <a:srgbClr val="30727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Noto Sans Symbols"/>
              <a:buNone/>
              <a:tabLst/>
              <a:defRPr/>
            </a:pPr>
            <a:r>
              <a:rPr kumimoji="0" lang="ja-JP" altLang="en-US" sz="2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計算能力</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7" name="Google Shape;457;p19"/>
          <p:cNvSpPr/>
          <p:nvPr/>
        </p:nvSpPr>
        <p:spPr>
          <a:xfrm>
            <a:off x="4581436" y="5473922"/>
            <a:ext cx="3132949" cy="769060"/>
          </a:xfrm>
          <a:prstGeom prst="rect">
            <a:avLst/>
          </a:prstGeom>
          <a:solidFill>
            <a:srgbClr val="30727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Noto Sans Symbols"/>
              <a:buNone/>
              <a:tabLst/>
              <a:defRPr/>
            </a:pPr>
            <a:r>
              <a:rPr kumimoji="0" lang="ja-JP" altLang="en-US" sz="28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Pr>
              <a:t>数的推理</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58" name="Google Shape;458;p19"/>
          <p:cNvSpPr/>
          <p:nvPr/>
        </p:nvSpPr>
        <p:spPr>
          <a:xfrm>
            <a:off x="211990" y="668536"/>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平易な語彙で情報を</a:t>
            </a:r>
            <a:br>
              <a:rPr kumimoji="0" lang="en-US" altLang="ja-JP" sz="2000" b="1" kern="0" dirty="0">
                <a:solidFill>
                  <a:srgbClr val="404040"/>
                </a:solidFill>
                <a:latin typeface="Meiryo UI" panose="020B0604030504040204" pitchFamily="50" charset="-128"/>
                <a:ea typeface="Meiryo UI" panose="020B0604030504040204" pitchFamily="50" charset="-128"/>
                <a:cs typeface="Arial"/>
                <a:sym typeface="Arial"/>
              </a:rPr>
            </a:b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収集する傾向</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59" name="Google Shape;459;p19"/>
          <p:cNvSpPr/>
          <p:nvPr/>
        </p:nvSpPr>
        <p:spPr>
          <a:xfrm>
            <a:off x="7989376" y="637529"/>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難解な語彙</a:t>
            </a: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を通じて</a:t>
            </a:r>
            <a:br>
              <a:rPr kumimoji="0" lang="en-US" altLang="ja-JP"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b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情報を収集する傾向</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60" name="Google Shape;460;p19"/>
          <p:cNvSpPr/>
          <p:nvPr/>
        </p:nvSpPr>
        <p:spPr>
          <a:xfrm>
            <a:off x="4581436" y="1557811"/>
            <a:ext cx="3132949" cy="52478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07278"/>
              </a:buClr>
              <a:buSzPts val="2000"/>
              <a:buFont typeface="Noto Sans Symbols"/>
              <a:buNone/>
              <a:tabLst/>
              <a:defRPr/>
            </a:pPr>
            <a:r>
              <a:rPr kumimoji="0" lang="ja-JP" altLang="en-US" sz="2000" b="0" i="0" u="none" strike="noStrike" kern="0" cap="none" spc="0" normalizeH="0" baseline="0" noProof="0" dirty="0">
                <a:ln>
                  <a:noFill/>
                </a:ln>
                <a:solidFill>
                  <a:srgbClr val="307278"/>
                </a:solidFill>
                <a:effectLst/>
                <a:uLnTx/>
                <a:uFillTx/>
                <a:latin typeface="Meiryo UI" panose="020B0604030504040204" pitchFamily="50" charset="-128"/>
                <a:ea typeface="Meiryo UI" panose="020B0604030504040204" pitchFamily="50" charset="-128"/>
                <a:cs typeface="Arial"/>
                <a:sym typeface="Arial"/>
              </a:rPr>
              <a:t>語彙に関する理解度</a:t>
            </a:r>
          </a:p>
        </p:txBody>
      </p:sp>
      <p:sp>
        <p:nvSpPr>
          <p:cNvPr id="461" name="Google Shape;461;p19"/>
          <p:cNvSpPr/>
          <p:nvPr/>
        </p:nvSpPr>
        <p:spPr>
          <a:xfrm>
            <a:off x="4581436" y="3157575"/>
            <a:ext cx="3132949" cy="52478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07278"/>
              </a:buClr>
              <a:buSzPts val="2000"/>
              <a:buFont typeface="Noto Sans Symbols"/>
              <a:buNone/>
              <a:tabLst/>
              <a:defRPr/>
            </a:pPr>
            <a:r>
              <a:rPr kumimoji="0" lang="ja-JP" altLang="en-US" sz="2000" b="0" i="0" u="none" strike="noStrike" kern="0" cap="none" spc="0" normalizeH="0" baseline="0" noProof="0" dirty="0">
                <a:ln>
                  <a:noFill/>
                </a:ln>
                <a:solidFill>
                  <a:srgbClr val="307278"/>
                </a:solidFill>
                <a:effectLst/>
                <a:uLnTx/>
                <a:uFillTx/>
                <a:latin typeface="Meiryo UI" panose="020B0604030504040204" pitchFamily="50" charset="-128"/>
                <a:ea typeface="Meiryo UI" panose="020B0604030504040204" pitchFamily="50" charset="-128"/>
                <a:cs typeface="Arial"/>
                <a:sym typeface="Arial"/>
              </a:rPr>
              <a:t>言語</a:t>
            </a:r>
            <a:r>
              <a:rPr kumimoji="0" lang="ja-JP" altLang="en-US" sz="2000" kern="0" dirty="0">
                <a:solidFill>
                  <a:srgbClr val="307278"/>
                </a:solidFill>
                <a:latin typeface="Meiryo UI" panose="020B0604030504040204" pitchFamily="50" charset="-128"/>
                <a:ea typeface="Meiryo UI" panose="020B0604030504040204" pitchFamily="50" charset="-128"/>
                <a:cs typeface="Arial"/>
                <a:sym typeface="Arial"/>
              </a:rPr>
              <a:t>に関する</a:t>
            </a:r>
            <a:r>
              <a:rPr kumimoji="0" lang="ja-JP" altLang="en-US" sz="2000" b="0" i="0" u="none" strike="noStrike" kern="0" cap="none" spc="0" normalizeH="0" baseline="0" noProof="0" dirty="0">
                <a:ln>
                  <a:noFill/>
                </a:ln>
                <a:solidFill>
                  <a:srgbClr val="307278"/>
                </a:solidFill>
                <a:effectLst/>
                <a:uLnTx/>
                <a:uFillTx/>
                <a:latin typeface="Meiryo UI" panose="020B0604030504040204" pitchFamily="50" charset="-128"/>
                <a:ea typeface="Meiryo UI" panose="020B0604030504040204" pitchFamily="50" charset="-128"/>
                <a:cs typeface="Arial"/>
                <a:sym typeface="Arial"/>
              </a:rPr>
              <a:t>問題解決力</a:t>
            </a:r>
            <a:endParaRPr kumimoji="0"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62" name="Google Shape;462;p19"/>
          <p:cNvSpPr/>
          <p:nvPr/>
        </p:nvSpPr>
        <p:spPr>
          <a:xfrm>
            <a:off x="4581436" y="4685421"/>
            <a:ext cx="3132949" cy="52478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07278"/>
              </a:buClr>
              <a:buSzPts val="2000"/>
              <a:buFont typeface="Noto Sans Symbols"/>
              <a:buNone/>
              <a:tabLst/>
              <a:defRPr/>
            </a:pPr>
            <a:r>
              <a:rPr kumimoji="0" lang="ja-JP" altLang="en-US" sz="2000" b="0" i="0" u="none" strike="noStrike" kern="0" cap="none" spc="0" normalizeH="0" baseline="0" noProof="0" dirty="0">
                <a:ln>
                  <a:noFill/>
                </a:ln>
                <a:solidFill>
                  <a:srgbClr val="307278"/>
                </a:solidFill>
                <a:effectLst/>
                <a:uLnTx/>
                <a:uFillTx/>
                <a:latin typeface="Meiryo UI" panose="020B0604030504040204" pitchFamily="50" charset="-128"/>
                <a:ea typeface="Meiryo UI" panose="020B0604030504040204" pitchFamily="50" charset="-128"/>
                <a:cs typeface="Arial"/>
                <a:sym typeface="Arial"/>
              </a:rPr>
              <a:t>数式</a:t>
            </a:r>
            <a:r>
              <a:rPr kumimoji="0" lang="ja-JP" altLang="en-US" sz="2000" kern="0" dirty="0">
                <a:solidFill>
                  <a:srgbClr val="307278"/>
                </a:solidFill>
                <a:latin typeface="Meiryo UI" panose="020B0604030504040204" pitchFamily="50" charset="-128"/>
                <a:ea typeface="Meiryo UI" panose="020B0604030504040204" pitchFamily="50" charset="-128"/>
                <a:cs typeface="Arial"/>
                <a:sym typeface="Arial"/>
              </a:rPr>
              <a:t>を処理する能力</a:t>
            </a:r>
            <a:endParaRPr kumimoji="0"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63" name="Google Shape;463;p19"/>
          <p:cNvSpPr/>
          <p:nvPr/>
        </p:nvSpPr>
        <p:spPr>
          <a:xfrm>
            <a:off x="4581436" y="6221312"/>
            <a:ext cx="3132949" cy="52478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07278"/>
              </a:buClr>
              <a:buSzPts val="2000"/>
              <a:buFont typeface="Noto Sans Symbols"/>
              <a:buNone/>
              <a:tabLst/>
              <a:defRPr/>
            </a:pPr>
            <a:r>
              <a:rPr kumimoji="0" lang="ja-JP" altLang="en-US" sz="2000" kern="0" dirty="0">
                <a:solidFill>
                  <a:srgbClr val="307278"/>
                </a:solidFill>
                <a:latin typeface="Meiryo UI" panose="020B0604030504040204" pitchFamily="50" charset="-128"/>
                <a:ea typeface="Meiryo UI" panose="020B0604030504040204" pitchFamily="50" charset="-128"/>
                <a:cs typeface="Arial"/>
                <a:sym typeface="Arial"/>
              </a:rPr>
              <a:t>数的データに</a:t>
            </a:r>
            <a:r>
              <a:rPr kumimoji="0" lang="ja-JP" altLang="en-US" sz="2000" b="0" i="0" u="none" strike="noStrike" kern="0" cap="none" spc="0" normalizeH="0" baseline="0" noProof="0" dirty="0">
                <a:ln>
                  <a:noFill/>
                </a:ln>
                <a:solidFill>
                  <a:srgbClr val="307278"/>
                </a:solidFill>
                <a:effectLst/>
                <a:uLnTx/>
                <a:uFillTx/>
                <a:latin typeface="Meiryo UI" panose="020B0604030504040204" pitchFamily="50" charset="-128"/>
                <a:ea typeface="Meiryo UI" panose="020B0604030504040204" pitchFamily="50" charset="-128"/>
                <a:cs typeface="Arial"/>
                <a:sym typeface="Arial"/>
              </a:rPr>
              <a:t>問題解決力</a:t>
            </a:r>
            <a:endParaRPr kumimoji="0"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sp>
        <p:nvSpPr>
          <p:cNvPr id="464" name="Google Shape;464;p19"/>
          <p:cNvSpPr/>
          <p:nvPr/>
        </p:nvSpPr>
        <p:spPr>
          <a:xfrm>
            <a:off x="211990" y="2198697"/>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言語情報の咀嚼に</a:t>
            </a:r>
            <a:br>
              <a:rPr kumimoji="0" lang="en-US" altLang="ja-JP"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b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時間を要する</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65" name="Google Shape;465;p19"/>
          <p:cNvSpPr/>
          <p:nvPr/>
        </p:nvSpPr>
        <p:spPr>
          <a:xfrm>
            <a:off x="7989376" y="2198697"/>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言語情報から素早く</a:t>
            </a:r>
            <a:br>
              <a:rPr kumimoji="0" lang="en-US" altLang="ja-JP" sz="2000" b="1" kern="0" dirty="0">
                <a:solidFill>
                  <a:srgbClr val="404040"/>
                </a:solidFill>
                <a:latin typeface="Meiryo UI" panose="020B0604030504040204" pitchFamily="50" charset="-128"/>
                <a:ea typeface="Meiryo UI" panose="020B0604030504040204" pitchFamily="50" charset="-128"/>
                <a:cs typeface="Arial"/>
                <a:sym typeface="Arial"/>
              </a:rPr>
            </a:b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論理的な結論を導き出す</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66" name="Google Shape;466;p19"/>
          <p:cNvSpPr/>
          <p:nvPr/>
        </p:nvSpPr>
        <p:spPr>
          <a:xfrm>
            <a:off x="211990" y="3694927"/>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難解な計算処理に</a:t>
            </a:r>
            <a:br>
              <a:rPr kumimoji="0" lang="en-US" altLang="ja-JP"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b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助けを要する</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67" name="Google Shape;467;p19"/>
          <p:cNvSpPr/>
          <p:nvPr/>
        </p:nvSpPr>
        <p:spPr>
          <a:xfrm>
            <a:off x="7989376" y="3694927"/>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数学的プロセスや定理を</a:t>
            </a:r>
            <a:br>
              <a:rPr kumimoji="0" lang="en-US" altLang="ja-JP"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b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正確に理解している</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68" name="Google Shape;468;p19"/>
          <p:cNvSpPr/>
          <p:nvPr/>
        </p:nvSpPr>
        <p:spPr>
          <a:xfrm>
            <a:off x="211990" y="5211530"/>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数学的データから意味を</a:t>
            </a:r>
            <a:br>
              <a:rPr kumimoji="0" lang="en-US" altLang="ja-JP" sz="2000" b="1" kern="0" dirty="0">
                <a:solidFill>
                  <a:srgbClr val="404040"/>
                </a:solidFill>
                <a:latin typeface="Meiryo UI" panose="020B0604030504040204" pitchFamily="50" charset="-128"/>
                <a:ea typeface="Meiryo UI" panose="020B0604030504040204" pitchFamily="50" charset="-128"/>
                <a:cs typeface="Arial"/>
                <a:sym typeface="Arial"/>
              </a:rPr>
            </a:br>
            <a:r>
              <a:rPr kumimoji="0" lang="ja-JP" altLang="en-US" sz="2000" b="1" kern="0" dirty="0">
                <a:solidFill>
                  <a:srgbClr val="404040"/>
                </a:solidFill>
                <a:latin typeface="Meiryo UI" panose="020B0604030504040204" pitchFamily="50" charset="-128"/>
                <a:ea typeface="Meiryo UI" panose="020B0604030504040204" pitchFamily="50" charset="-128"/>
                <a:cs typeface="Arial"/>
                <a:sym typeface="Arial"/>
              </a:rPr>
              <a:t>見出す上で助けや時間を要する</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sp>
        <p:nvSpPr>
          <p:cNvPr id="469" name="Google Shape;469;p19"/>
          <p:cNvSpPr/>
          <p:nvPr/>
        </p:nvSpPr>
        <p:spPr>
          <a:xfrm>
            <a:off x="7989376" y="5211530"/>
            <a:ext cx="4096139" cy="129384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数的データから推論を導き</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rPr>
              <a:t>ロジックを組み立てる</a:t>
            </a:r>
            <a:endParaRPr kumimoji="0" sz="2000" b="1" i="0" u="none" strike="noStrike" kern="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Arial"/>
              <a:sym typeface="Arial"/>
            </a:endParaRPr>
          </a:p>
        </p:txBody>
      </p:sp>
      <p:pic>
        <p:nvPicPr>
          <p:cNvPr id="3" name="Google Shape;529;p23">
            <a:extLst>
              <a:ext uri="{FF2B5EF4-FFF2-40B4-BE49-F238E27FC236}">
                <a16:creationId xmlns:a16="http://schemas.microsoft.com/office/drawing/2014/main" id="{625FDCC9-B445-748C-E2A0-C97CF6923D01}"/>
              </a:ext>
            </a:extLst>
          </p:cNvPr>
          <p:cNvPicPr preferRelativeResize="0"/>
          <p:nvPr/>
        </p:nvPicPr>
        <p:blipFill rotWithShape="1">
          <a:blip r:embed="rId3">
            <a:alphaModFix/>
          </a:blip>
          <a:srcRect/>
          <a:stretch/>
        </p:blipFill>
        <p:spPr>
          <a:xfrm>
            <a:off x="2800988" y="116825"/>
            <a:ext cx="6693843" cy="3881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1"/>
          <p:cNvSpPr txBox="1">
            <a:spLocks noGrp="1"/>
          </p:cNvSpPr>
          <p:nvPr>
            <p:ph type="title"/>
          </p:nvPr>
        </p:nvSpPr>
        <p:spPr>
          <a:xfrm>
            <a:off x="443077" y="387604"/>
            <a:ext cx="11307323" cy="332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Meiryo UI" panose="020B0604030504040204" pitchFamily="50" charset="-128"/>
                <a:ea typeface="Meiryo UI" panose="020B0604030504040204" pitchFamily="50" charset="-128"/>
              </a:rPr>
              <a:t>行動特性</a:t>
            </a:r>
            <a:endParaRPr>
              <a:latin typeface="Meiryo UI" panose="020B0604030504040204" pitchFamily="50" charset="-128"/>
              <a:ea typeface="Meiryo UI" panose="020B0604030504040204" pitchFamily="50" charset="-128"/>
            </a:endParaRPr>
          </a:p>
        </p:txBody>
      </p:sp>
      <p:sp>
        <p:nvSpPr>
          <p:cNvPr id="501" name="Google Shape;501;p21"/>
          <p:cNvSpPr txBox="1">
            <a:spLocks noGrp="1"/>
          </p:cNvSpPr>
          <p:nvPr>
            <p:ph type="body" idx="1"/>
          </p:nvPr>
        </p:nvSpPr>
        <p:spPr>
          <a:xfrm>
            <a:off x="416475" y="902976"/>
            <a:ext cx="11333927" cy="609026"/>
          </a:xfrm>
          <a:prstGeom prst="rect">
            <a:avLst/>
          </a:prstGeom>
          <a:noFill/>
          <a:ln>
            <a:noFill/>
          </a:ln>
        </p:spPr>
        <p:txBody>
          <a:bodyPr spcFirstLastPara="1" wrap="square" lIns="68400" tIns="34200" rIns="68400" bIns="34200" anchor="t" anchorCtr="0">
            <a:norm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502" name="Google Shape;502;p21"/>
          <p:cNvSpPr txBox="1">
            <a:spLocks noGrp="1"/>
          </p:cNvSpPr>
          <p:nvPr>
            <p:ph type="sldNum" idx="12"/>
          </p:nvPr>
        </p:nvSpPr>
        <p:spPr>
          <a:xfrm>
            <a:off x="9082548" y="632895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fld id="{00000000-1234-1234-1234-123412341234}" type="slidenum">
              <a:rPr kumimoji="0" lang="en-US" altLang="ja-JP" sz="1200" b="0" i="0" u="none" strike="noStrike" kern="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t>9</a:t>
            </a:fld>
            <a:endParaRPr kumimoji="0" sz="1200" b="0" i="0" u="none" strike="noStrike" kern="0" cap="none" spc="0" normalizeH="0" baseline="0" noProof="0">
              <a:ln>
                <a:noFill/>
              </a:ln>
              <a:solidFill>
                <a:srgbClr val="888888"/>
              </a:solidFill>
              <a:effectLst/>
              <a:uLnTx/>
              <a:uFillTx/>
              <a:latin typeface="Arial"/>
              <a:ea typeface="Arial"/>
              <a:cs typeface="Arial"/>
              <a:sym typeface="Arial"/>
            </a:endParaRPr>
          </a:p>
        </p:txBody>
      </p:sp>
      <p:pic>
        <p:nvPicPr>
          <p:cNvPr id="503" name="Google Shape;503;p21"/>
          <p:cNvPicPr preferRelativeResize="0"/>
          <p:nvPr/>
        </p:nvPicPr>
        <p:blipFill rotWithShape="1">
          <a:blip r:embed="rId3">
            <a:alphaModFix/>
          </a:blip>
          <a:srcRect/>
          <a:stretch/>
        </p:blipFill>
        <p:spPr>
          <a:xfrm>
            <a:off x="4065340" y="1694975"/>
            <a:ext cx="4036196" cy="4958917"/>
          </a:xfrm>
          <a:prstGeom prst="rect">
            <a:avLst/>
          </a:prstGeom>
          <a:noFill/>
          <a:ln w="25400" cap="flat" cmpd="sng">
            <a:solidFill>
              <a:srgbClr val="002060"/>
            </a:solidFill>
            <a:prstDash val="solid"/>
            <a:round/>
            <a:headEnd type="none" w="sm" len="sm"/>
            <a:tailEnd type="none" w="sm" len="sm"/>
          </a:ln>
        </p:spPr>
      </p:pic>
      <p:sp>
        <p:nvSpPr>
          <p:cNvPr id="504" name="Google Shape;504;p21"/>
          <p:cNvSpPr/>
          <p:nvPr/>
        </p:nvSpPr>
        <p:spPr>
          <a:xfrm>
            <a:off x="3627914" y="3298004"/>
            <a:ext cx="4911047" cy="2465797"/>
          </a:xfrm>
          <a:prstGeom prst="rect">
            <a:avLst/>
          </a:prstGeom>
          <a:noFill/>
          <a:ln w="38100" cap="flat" cmpd="sng">
            <a:solidFill>
              <a:srgbClr val="FF33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8E7FD63D4B9F94C8B08F847B3274439" ma:contentTypeVersion="14" ma:contentTypeDescription="新しいドキュメントを作成します。" ma:contentTypeScope="" ma:versionID="6f438cd387107fd357fe20f4d6349161">
  <xsd:schema xmlns:xsd="http://www.w3.org/2001/XMLSchema" xmlns:xs="http://www.w3.org/2001/XMLSchema" xmlns:p="http://schemas.microsoft.com/office/2006/metadata/properties" xmlns:ns2="eeeee209-fff9-4a95-8fff-74a6aa8eca47" xmlns:ns3="ba3ee62b-f507-427c-8bf8-40cbe2db33d0" targetNamespace="http://schemas.microsoft.com/office/2006/metadata/properties" ma:root="true" ma:fieldsID="87bbdbbaf7e3aaea4c2af44f95022113" ns2:_="" ns3:_="">
    <xsd:import namespace="eeeee209-fff9-4a95-8fff-74a6aa8eca47"/>
    <xsd:import namespace="ba3ee62b-f507-427c-8bf8-40cbe2db33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ee209-fff9-4a95-8fff-74a6aa8eca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ee62b-f507-427c-8bf8-40cbe2db33d0"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789d169b-2bed-4564-8b78-1423dd5cde5e}" ma:internalName="TaxCatchAll" ma:showField="CatchAllData" ma:web="ba3ee62b-f507-427c-8bf8-40cbe2db33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A349A-1778-4C00-9740-7EC15236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ee209-fff9-4a95-8fff-74a6aa8eca47"/>
    <ds:schemaRef ds:uri="ba3ee62b-f507-427c-8bf8-40cbe2db3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46AEA4-1872-459C-9BA4-FF2C0856CD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TotalTime>
  <Words>2444</Words>
  <Application>Microsoft Office PowerPoint</Application>
  <PresentationFormat>ワイド画面</PresentationFormat>
  <Paragraphs>218</Paragraphs>
  <Slides>34</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Hiragino Kaku Gothic Pro W6</vt:lpstr>
      <vt:lpstr>Meiryo UI</vt:lpstr>
      <vt:lpstr>ＭＳ Ｐゴシック</vt:lpstr>
      <vt:lpstr>MS Gothic</vt:lpstr>
      <vt:lpstr>Noto Sans Symbols</vt:lpstr>
      <vt:lpstr>游ゴシック</vt:lpstr>
      <vt:lpstr>Arial</vt:lpstr>
      <vt:lpstr>Wingdings</vt:lpstr>
      <vt:lpstr>1_Office テーマ</vt:lpstr>
      <vt:lpstr>ProfileXT®の正しい理解</vt:lpstr>
      <vt:lpstr>ProfileXT®の測定領域</vt:lpstr>
      <vt:lpstr>ProfileXT® /個人グラフ（サンプル）</vt:lpstr>
      <vt:lpstr>すべてのスコアはフェアである</vt:lpstr>
      <vt:lpstr>効果的な体験のためのヒント</vt:lpstr>
      <vt:lpstr>思考スタイル</vt:lpstr>
      <vt:lpstr>思考スタイル / ラーニング指標</vt:lpstr>
      <vt:lpstr>PowerPoint プレゼンテーション</vt:lpstr>
      <vt:lpstr>行動特性</vt:lpstr>
      <vt:lpstr>エネルギー</vt:lpstr>
      <vt:lpstr>ProfileXT®を活用したストレスマネジメント</vt:lpstr>
      <vt:lpstr>主張性</vt:lpstr>
      <vt:lpstr>PowerPoint プレゼンテーション</vt:lpstr>
      <vt:lpstr>PXTスコアが教えてくれる、あなたのユニークポイント/その①</vt:lpstr>
      <vt:lpstr>PXTスコアが教えてくれる、あなたのユニークポイント/その②</vt:lpstr>
      <vt:lpstr>期待に沿った行動発揮</vt:lpstr>
      <vt:lpstr>組織従順性</vt:lpstr>
      <vt:lpstr>態度</vt:lpstr>
      <vt:lpstr>ブラインドスポットを克服する</vt:lpstr>
      <vt:lpstr>決断性</vt:lpstr>
      <vt:lpstr>協調性</vt:lpstr>
      <vt:lpstr>独立性</vt:lpstr>
      <vt:lpstr>判断の客観性</vt:lpstr>
      <vt:lpstr>グループワーク</vt:lpstr>
      <vt:lpstr>仕事への興味</vt:lpstr>
      <vt:lpstr>仕事への興味（動機欲求の源泉）</vt:lpstr>
      <vt:lpstr>事業開発</vt:lpstr>
      <vt:lpstr>財務・事務管理</vt:lpstr>
      <vt:lpstr>機械・作業</vt:lpstr>
      <vt:lpstr>研究・分析</vt:lpstr>
      <vt:lpstr>クリエイティブ</vt:lpstr>
      <vt:lpstr>人的サービス</vt:lpstr>
      <vt:lpstr>これまでのキャリアとPXTスコア</vt:lpstr>
      <vt:lpstr>（参考）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ProfileXT®_ワークショップ</dc:title>
  <dc:creator>Mizutani Hisayoshi</dc:creator>
  <cp:lastModifiedBy>Fukushima Ryuji</cp:lastModifiedBy>
  <cp:revision>2</cp:revision>
  <dcterms:created xsi:type="dcterms:W3CDTF">2023-10-22T23:35:05Z</dcterms:created>
  <dcterms:modified xsi:type="dcterms:W3CDTF">2023-10-30T02:40:03Z</dcterms:modified>
</cp:coreProperties>
</file>