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  <p:sldMasterId id="2147483724" r:id="rId2"/>
    <p:sldMasterId id="2147483744" r:id="rId3"/>
    <p:sldMasterId id="2147483771" r:id="rId4"/>
    <p:sldMasterId id="2147483823" r:id="rId5"/>
    <p:sldMasterId id="2147483836" r:id="rId6"/>
  </p:sldMasterIdLst>
  <p:notesMasterIdLst>
    <p:notesMasterId r:id="rId17"/>
  </p:notesMasterIdLst>
  <p:handoutMasterIdLst>
    <p:handoutMasterId r:id="rId18"/>
  </p:handoutMasterIdLst>
  <p:sldIdLst>
    <p:sldId id="487" r:id="rId7"/>
    <p:sldId id="479" r:id="rId8"/>
    <p:sldId id="486" r:id="rId9"/>
    <p:sldId id="443" r:id="rId10"/>
    <p:sldId id="444" r:id="rId11"/>
    <p:sldId id="480" r:id="rId12"/>
    <p:sldId id="481" r:id="rId13"/>
    <p:sldId id="482" r:id="rId14"/>
    <p:sldId id="483" r:id="rId15"/>
    <p:sldId id="484" r:id="rId16"/>
  </p:sldIdLst>
  <p:sldSz cx="9144000" cy="6858000" type="screen4x3"/>
  <p:notesSz cx="6807200" cy="9939338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A3AB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40" autoAdjust="0"/>
    <p:restoredTop sz="88254" autoAdjust="0"/>
  </p:normalViewPr>
  <p:slideViewPr>
    <p:cSldViewPr>
      <p:cViewPr varScale="1">
        <p:scale>
          <a:sx n="88" d="100"/>
          <a:sy n="88" d="100"/>
        </p:scale>
        <p:origin x="112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FDF34-A76B-41B2-8A70-6B02E81E92A5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0828D-561E-431C-ABD6-DD3D6600EC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784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5837" y="0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20750" y="746125"/>
            <a:ext cx="4965700" cy="3725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0720" y="4721185"/>
            <a:ext cx="5445760" cy="44727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5837" y="9440646"/>
            <a:ext cx="2949787" cy="4969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99465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" name="Shape 3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Shape 3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Shape 38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292593AF-7100-44CE-9246-76112D0AAD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287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E17E8-B7C6-4E67-8F35-029783F380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14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AB189-E2AB-40D7-8520-1E0DE9A5B2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0018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F2CC7-E285-4710-BCA1-D6C8924A5A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1946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D6B07-D559-43D7-916B-DC613E75740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854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2F477-E2D2-4F0C-95CA-79AD49EB0D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2790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643C7-2454-4A70-9F2A-3D237B46FB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2049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B01B4-2DFB-4B9D-94E0-BBE74BBE6D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4801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0FDC0-3BFA-4B9E-AD90-4BDE9FB18A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1874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06BF8-21D1-4791-8D0C-EE2A51C6023D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540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44116-09C7-47BD-8B9B-606E2A10D934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90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3" name="Shape 4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4" name="Shape 42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7B1782A0-CCDA-40E6-BAB6-5BA9E431EEB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3651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3E3A4-73A9-434E-A137-46AB1FF84BD9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9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21673-4722-4322-ADE6-C72C4E0A78CB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909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E4B55-8615-477D-BD39-60B5083D964D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6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F6252-62FD-4899-9511-8E1FC99ACE99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093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136E3-0036-4A45-9112-E489B09476A9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4458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FB9DA-C942-409C-92FF-D22F84F1754F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5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4CE73-0471-4881-9FED-9C3246E5C70E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60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78FAD-E4F3-4DF9-B3CF-F8B42BE379F1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10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41F86-E058-4684-9A82-24C5C3ED615E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688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4066A-6CC8-457C-ABAE-F9901A014870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2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5" name="Shape 47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Shape 48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Shape 49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663A2811-9F63-48ED-B665-A0370B6210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76354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DA8F-F15C-456C-8068-0D3291FD99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5344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2C790-4ADD-41EA-8442-442B50B026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93993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187AF-B839-4EF1-8B25-6ED0CD84A3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92796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E17E8-B7C6-4E67-8F35-029783F380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46199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AB189-E2AB-40D7-8520-1E0DE9A5B2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18375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F2CC7-E285-4710-BCA1-D6C8924A5A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51344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D6B07-D559-43D7-916B-DC613E75740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31187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2F477-E2D2-4F0C-95CA-79AD49EB0D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22106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643C7-2454-4A70-9F2A-3D237B46FB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2935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B01B4-2DFB-4B9D-94E0-BBE74BBE6D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961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7" name="Shape 56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8" name="Shape 57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9" name="Shape 58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D482314B-633C-4948-BF02-52C2662BFC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31099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0FDC0-3BFA-4B9E-AD90-4BDE9FB18A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1082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92863-C652-48E4-8ADB-2AA8BF2AEF34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2952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8C721-E4F6-4BB4-AF54-7E2C93196F46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69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AAF16-58A6-43CA-89BE-982DDB43C978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650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FFAFB-70B8-4F75-9559-6CBCB07FD627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102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C2D-8D11-4D24-8F19-32B9978F3F35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505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C909F-D405-4E78-9091-C90993ED4EE1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962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B2E32-E17B-46AE-BF25-5C05E35B232C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631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18505-7453-4022-B40B-57C7824EC0F5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202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1C982-8525-411D-A281-698D8CB22D26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marL="0" marR="0" indent="0" algn="l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" name="Shape 68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Shape 69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" name="Shape 70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3AAE3006-C6A8-4D54-B8B2-A5F397B54A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0636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DA952-0095-4F13-A335-C5A72C2EB982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9952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9A11D-EA42-4C4A-8B39-0C840032C6FE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5228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7D262-D479-444A-B91B-065BC7B7520C}" type="slidenum">
              <a:rPr lang="ja-JP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058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8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345"/>
            </a:lvl1pPr>
            <a:lvl2pPr marL="446647" indent="0" algn="ctr">
              <a:buNone/>
              <a:defRPr sz="1954"/>
            </a:lvl2pPr>
            <a:lvl3pPr marL="893293" indent="0" algn="ctr">
              <a:buNone/>
              <a:defRPr sz="1759"/>
            </a:lvl3pPr>
            <a:lvl4pPr marL="1339939" indent="0" algn="ctr">
              <a:buNone/>
              <a:defRPr sz="1563"/>
            </a:lvl4pPr>
            <a:lvl5pPr marL="1786585" indent="0" algn="ctr">
              <a:buNone/>
              <a:defRPr sz="1563"/>
            </a:lvl5pPr>
            <a:lvl6pPr marL="2233232" indent="0" algn="ctr">
              <a:buNone/>
              <a:defRPr sz="1563"/>
            </a:lvl6pPr>
            <a:lvl7pPr marL="2679878" indent="0" algn="ctr">
              <a:buNone/>
              <a:defRPr sz="1563"/>
            </a:lvl7pPr>
            <a:lvl8pPr marL="3126524" indent="0" algn="ctr">
              <a:buNone/>
              <a:defRPr sz="1563"/>
            </a:lvl8pPr>
            <a:lvl9pPr marL="3573171" indent="0" algn="ctr">
              <a:buNone/>
              <a:defRPr sz="156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1D23-7054-4A6A-9FBC-4BAADC3367E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4516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12560-CE41-427C-84C0-5B24D724BFC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034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4"/>
            <a:ext cx="7886700" cy="2852737"/>
          </a:xfrm>
        </p:spPr>
        <p:txBody>
          <a:bodyPr anchor="b"/>
          <a:lstStyle>
            <a:lvl1pPr>
              <a:defRPr sz="586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70"/>
            <a:ext cx="7886700" cy="1500187"/>
          </a:xfrm>
        </p:spPr>
        <p:txBody>
          <a:bodyPr/>
          <a:lstStyle>
            <a:lvl1pPr marL="0" indent="0">
              <a:buNone/>
              <a:defRPr sz="2345">
                <a:solidFill>
                  <a:schemeClr val="tx1"/>
                </a:solidFill>
              </a:defRPr>
            </a:lvl1pPr>
            <a:lvl2pPr marL="446647" indent="0">
              <a:buNone/>
              <a:defRPr sz="1954">
                <a:solidFill>
                  <a:schemeClr val="tx1">
                    <a:tint val="75000"/>
                  </a:schemeClr>
                </a:solidFill>
              </a:defRPr>
            </a:lvl2pPr>
            <a:lvl3pPr marL="893293" indent="0">
              <a:buNone/>
              <a:defRPr sz="1759">
                <a:solidFill>
                  <a:schemeClr val="tx1">
                    <a:tint val="75000"/>
                  </a:schemeClr>
                </a:solidFill>
              </a:defRPr>
            </a:lvl3pPr>
            <a:lvl4pPr marL="1339939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4pPr>
            <a:lvl5pPr marL="1786585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5pPr>
            <a:lvl6pPr marL="2233232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6pPr>
            <a:lvl7pPr marL="2679878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7pPr>
            <a:lvl8pPr marL="3126524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8pPr>
            <a:lvl9pPr marL="3573171" indent="0">
              <a:buNone/>
              <a:defRPr sz="15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7A1B-6765-46E7-9B15-BC881AD3A31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382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4"/>
            <a:ext cx="3886200" cy="4351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4"/>
            <a:ext cx="3886200" cy="4351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8FF1B-6950-4C6F-A316-90EFF808714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869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32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345" b="1"/>
            </a:lvl1pPr>
            <a:lvl2pPr marL="446647" indent="0">
              <a:buNone/>
              <a:defRPr sz="1954" b="1"/>
            </a:lvl2pPr>
            <a:lvl3pPr marL="893293" indent="0">
              <a:buNone/>
              <a:defRPr sz="1759" b="1"/>
            </a:lvl3pPr>
            <a:lvl4pPr marL="1339939" indent="0">
              <a:buNone/>
              <a:defRPr sz="1563" b="1"/>
            </a:lvl4pPr>
            <a:lvl5pPr marL="1786585" indent="0">
              <a:buNone/>
              <a:defRPr sz="1563" b="1"/>
            </a:lvl5pPr>
            <a:lvl6pPr marL="2233232" indent="0">
              <a:buNone/>
              <a:defRPr sz="1563" b="1"/>
            </a:lvl6pPr>
            <a:lvl7pPr marL="2679878" indent="0">
              <a:buNone/>
              <a:defRPr sz="1563" b="1"/>
            </a:lvl7pPr>
            <a:lvl8pPr marL="3126524" indent="0">
              <a:buNone/>
              <a:defRPr sz="1563" b="1"/>
            </a:lvl8pPr>
            <a:lvl9pPr marL="3573171" indent="0">
              <a:buNone/>
              <a:defRPr sz="156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8" y="1681163"/>
            <a:ext cx="3887391" cy="823912"/>
          </a:xfrm>
        </p:spPr>
        <p:txBody>
          <a:bodyPr anchor="b"/>
          <a:lstStyle>
            <a:lvl1pPr marL="0" indent="0">
              <a:buNone/>
              <a:defRPr sz="2345" b="1"/>
            </a:lvl1pPr>
            <a:lvl2pPr marL="446647" indent="0">
              <a:buNone/>
              <a:defRPr sz="1954" b="1"/>
            </a:lvl2pPr>
            <a:lvl3pPr marL="893293" indent="0">
              <a:buNone/>
              <a:defRPr sz="1759" b="1"/>
            </a:lvl3pPr>
            <a:lvl4pPr marL="1339939" indent="0">
              <a:buNone/>
              <a:defRPr sz="1563" b="1"/>
            </a:lvl4pPr>
            <a:lvl5pPr marL="1786585" indent="0">
              <a:buNone/>
              <a:defRPr sz="1563" b="1"/>
            </a:lvl5pPr>
            <a:lvl6pPr marL="2233232" indent="0">
              <a:buNone/>
              <a:defRPr sz="1563" b="1"/>
            </a:lvl6pPr>
            <a:lvl7pPr marL="2679878" indent="0">
              <a:buNone/>
              <a:defRPr sz="1563" b="1"/>
            </a:lvl7pPr>
            <a:lvl8pPr marL="3126524" indent="0">
              <a:buNone/>
              <a:defRPr sz="1563" b="1"/>
            </a:lvl8pPr>
            <a:lvl9pPr marL="3573171" indent="0">
              <a:buNone/>
              <a:defRPr sz="156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8" y="2505076"/>
            <a:ext cx="3887391" cy="36845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4A09B-58C4-424B-A358-7EBEB348B95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174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2569-A4A1-4D6E-A2E1-F4164E414D8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106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1A0D0-1EB4-464F-BEA7-CE2AB797C90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79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80"/>
          <p:cNvSpPr txBox="1">
            <a:spLocks noGrp="1"/>
          </p:cNvSpPr>
          <p:nvPr>
            <p:ph type="dt" idx="10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5" name="Shape 81"/>
          <p:cNvSpPr txBox="1">
            <a:spLocks noGrp="1"/>
          </p:cNvSpPr>
          <p:nvPr>
            <p:ph type="ftr" idx="11"/>
          </p:nvPr>
        </p:nvSpPr>
        <p:spPr/>
        <p:txBody>
          <a:bodyPr/>
          <a:lstStyle>
            <a:lvl1pPr eaLnBrk="0" hangingPunct="0">
              <a:defRPr kumimoji="1"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6" name="Shape 82"/>
          <p:cNvSpPr txBox="1">
            <a:spLocks noGrp="1"/>
          </p:cNvSpPr>
          <p:nvPr>
            <p:ph type="sldNum" idx="12"/>
          </p:nvPr>
        </p:nvSpPr>
        <p:spPr/>
        <p:txBody>
          <a:bodyPr>
            <a:noAutofit/>
          </a:bodyPr>
          <a:lstStyle>
            <a:lvl1pPr eaLnBrk="0" hangingPunct="0">
              <a:defRPr kumimoji="1"/>
            </a:lvl1pPr>
          </a:lstStyle>
          <a:p>
            <a:pPr>
              <a:defRPr/>
            </a:pPr>
            <a:fld id="{81F604F1-BA89-48C2-A202-42A6B12F92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31957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2"/>
            <a:ext cx="2949178" cy="1600200"/>
          </a:xfrm>
        </p:spPr>
        <p:txBody>
          <a:bodyPr anchor="b"/>
          <a:lstStyle>
            <a:lvl1pPr>
              <a:defRPr sz="31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127"/>
            </a:lvl1pPr>
            <a:lvl2pPr>
              <a:defRPr sz="2735"/>
            </a:lvl2pPr>
            <a:lvl3pPr>
              <a:defRPr sz="2345"/>
            </a:lvl3pPr>
            <a:lvl4pPr>
              <a:defRPr sz="1954"/>
            </a:lvl4pPr>
            <a:lvl5pPr>
              <a:defRPr sz="1954"/>
            </a:lvl5pPr>
            <a:lvl6pPr>
              <a:defRPr sz="1954"/>
            </a:lvl6pPr>
            <a:lvl7pPr>
              <a:defRPr sz="1954"/>
            </a:lvl7pPr>
            <a:lvl8pPr>
              <a:defRPr sz="1954"/>
            </a:lvl8pPr>
            <a:lvl9pPr>
              <a:defRPr sz="19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563"/>
            </a:lvl1pPr>
            <a:lvl2pPr marL="446647" indent="0">
              <a:buNone/>
              <a:defRPr sz="1368"/>
            </a:lvl2pPr>
            <a:lvl3pPr marL="893293" indent="0">
              <a:buNone/>
              <a:defRPr sz="1172"/>
            </a:lvl3pPr>
            <a:lvl4pPr marL="1339939" indent="0">
              <a:buNone/>
              <a:defRPr sz="977"/>
            </a:lvl4pPr>
            <a:lvl5pPr marL="1786585" indent="0">
              <a:buNone/>
              <a:defRPr sz="977"/>
            </a:lvl5pPr>
            <a:lvl6pPr marL="2233232" indent="0">
              <a:buNone/>
              <a:defRPr sz="977"/>
            </a:lvl6pPr>
            <a:lvl7pPr marL="2679878" indent="0">
              <a:buNone/>
              <a:defRPr sz="977"/>
            </a:lvl7pPr>
            <a:lvl8pPr marL="3126524" indent="0">
              <a:buNone/>
              <a:defRPr sz="977"/>
            </a:lvl8pPr>
            <a:lvl9pPr marL="3573171" indent="0">
              <a:buNone/>
              <a:defRPr sz="9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23EA-D900-4F68-9684-2CF7ED89039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7788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2"/>
            <a:ext cx="2949178" cy="1600200"/>
          </a:xfrm>
        </p:spPr>
        <p:txBody>
          <a:bodyPr anchor="b"/>
          <a:lstStyle>
            <a:lvl1pPr>
              <a:defRPr sz="31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 anchor="t"/>
          <a:lstStyle>
            <a:lvl1pPr marL="0" indent="0">
              <a:buNone/>
              <a:defRPr sz="3127"/>
            </a:lvl1pPr>
            <a:lvl2pPr marL="446647" indent="0">
              <a:buNone/>
              <a:defRPr sz="2735"/>
            </a:lvl2pPr>
            <a:lvl3pPr marL="893293" indent="0">
              <a:buNone/>
              <a:defRPr sz="2345"/>
            </a:lvl3pPr>
            <a:lvl4pPr marL="1339939" indent="0">
              <a:buNone/>
              <a:defRPr sz="1954"/>
            </a:lvl4pPr>
            <a:lvl5pPr marL="1786585" indent="0">
              <a:buNone/>
              <a:defRPr sz="1954"/>
            </a:lvl5pPr>
            <a:lvl6pPr marL="2233232" indent="0">
              <a:buNone/>
              <a:defRPr sz="1954"/>
            </a:lvl6pPr>
            <a:lvl7pPr marL="2679878" indent="0">
              <a:buNone/>
              <a:defRPr sz="1954"/>
            </a:lvl7pPr>
            <a:lvl8pPr marL="3126524" indent="0">
              <a:buNone/>
              <a:defRPr sz="1954"/>
            </a:lvl8pPr>
            <a:lvl9pPr marL="3573171" indent="0">
              <a:buNone/>
              <a:defRPr sz="1954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563"/>
            </a:lvl1pPr>
            <a:lvl2pPr marL="446647" indent="0">
              <a:buNone/>
              <a:defRPr sz="1368"/>
            </a:lvl2pPr>
            <a:lvl3pPr marL="893293" indent="0">
              <a:buNone/>
              <a:defRPr sz="1172"/>
            </a:lvl3pPr>
            <a:lvl4pPr marL="1339939" indent="0">
              <a:buNone/>
              <a:defRPr sz="977"/>
            </a:lvl4pPr>
            <a:lvl5pPr marL="1786585" indent="0">
              <a:buNone/>
              <a:defRPr sz="977"/>
            </a:lvl5pPr>
            <a:lvl6pPr marL="2233232" indent="0">
              <a:buNone/>
              <a:defRPr sz="977"/>
            </a:lvl6pPr>
            <a:lvl7pPr marL="2679878" indent="0">
              <a:buNone/>
              <a:defRPr sz="977"/>
            </a:lvl7pPr>
            <a:lvl8pPr marL="3126524" indent="0">
              <a:buNone/>
              <a:defRPr sz="977"/>
            </a:lvl8pPr>
            <a:lvl9pPr marL="3573171" indent="0">
              <a:buNone/>
              <a:defRPr sz="9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C4825-A4D6-4715-AFF6-40221CDA36D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6871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1C6B1-2AB2-4846-8207-AEB55A167A6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986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00FA4-BDA7-4566-B87E-29E2C5717A9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09D11-BA98-4560-92B0-6024A3E8976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2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8DA8F-F15C-456C-8068-0D3291FD99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193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2C790-4ADD-41EA-8442-442B50B026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735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187AF-B839-4EF1-8B25-6ED0CD84A3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603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9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ja-JP">
              <a:sym typeface="Arial" panose="020B0604020202020204" pitchFamily="34" charset="0"/>
            </a:endParaRPr>
          </a:p>
        </p:txBody>
      </p:sp>
      <p:sp>
        <p:nvSpPr>
          <p:cNvPr id="29699" name="Shape 10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>
              <a:sym typeface="Arial" panose="020B0604020202020204" pitchFamily="34" charset="0"/>
            </a:endParaRPr>
          </a:p>
        </p:txBody>
      </p:sp>
      <p:sp>
        <p:nvSpPr>
          <p:cNvPr id="30724" name="Shape 11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solidFill>
                  <a:srgbClr val="888888"/>
                </a:solidFill>
                <a:latin typeface="Calibri" pitchFamily="34" charset="0"/>
                <a:ea typeface="ＭＳ Ｐゴシック" charset="-128"/>
                <a:sym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ja-JP" kern="1200">
              <a:cs typeface="+mn-cs"/>
            </a:endParaRPr>
          </a:p>
        </p:txBody>
      </p:sp>
      <p:sp>
        <p:nvSpPr>
          <p:cNvPr id="30725" name="Shape 12"/>
          <p:cNvSpPr txBox="1">
            <a:spLocks noGrp="1"/>
          </p:cNvSpPr>
          <p:nvPr>
            <p:ph type="ft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>
                <a:solidFill>
                  <a:srgbClr val="888888"/>
                </a:solidFill>
                <a:latin typeface="Calibri" pitchFamily="34" charset="0"/>
                <a:ea typeface="ＭＳ Ｐゴシック" charset="-128"/>
                <a:sym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ja-JP" kern="1200">
              <a:cs typeface="+mn-cs"/>
            </a:endParaRPr>
          </a:p>
        </p:txBody>
      </p:sp>
      <p:sp>
        <p:nvSpPr>
          <p:cNvPr id="30726" name="Shape 13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SzPct val="25000"/>
              <a:defRPr kumimoji="0" sz="1200">
                <a:solidFill>
                  <a:srgbClr val="888888"/>
                </a:solidFill>
                <a:latin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418C2A-4560-4001-86C6-5864AC01BC90}" type="slidenum">
              <a:rPr lang="en-US" altLang="ja-JP" kern="1200">
                <a:ea typeface="ＭＳ Ｐゴシック" panose="020B0600070205080204" pitchFamily="50" charset="-128"/>
                <a:cs typeface="+mn-cs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4705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1" r:id="rId5"/>
    <p:sldLayoutId id="2147483693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kern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kern="1200">
              <a:ea typeface="ＭＳ Ｐゴシック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A95857-5D13-4F02-B05D-8A2EFFC0FCF2}" type="slidenum">
              <a:rPr lang="en-US" altLang="ja-JP" kern="1200">
                <a:ea typeface="ＭＳ Ｐゴシック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kern="120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722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35344" r="22688" b="1637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altLang="ja-JP" kern="12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altLang="ja-JP" kern="12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7B27A96D-A8AB-46F7-9ECB-4D69124E086F}" type="slidenum">
              <a:rPr lang="ja-JP" altLang="en-US" kern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879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kern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kern="1200">
              <a:ea typeface="ＭＳ Ｐゴシック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A95857-5D13-4F02-B05D-8A2EFFC0FCF2}" type="slidenum">
              <a:rPr lang="en-US" altLang="ja-JP" kern="1200">
                <a:ea typeface="ＭＳ Ｐゴシック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kern="120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668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t="35344" r="22688" b="1637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altLang="ja-JP" kern="1200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US" altLang="ja-JP" kern="120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035397E4-F784-4D77-BCEF-A1FCDC5D8DAD}" type="slidenum">
              <a:rPr lang="ja-JP" altLang="en-US" kern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8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4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C37AA-7AB5-40FF-AE43-15E4D7D68904}" type="datetime1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/>
              <a:t>2018/5/21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8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09D11-BA98-4560-92B0-6024A3E8976F}" type="slidenum">
              <a:rPr kumimoji="1" lang="ja-JP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 panose="020B0600070205080204" pitchFamily="50" charset="-128"/>
              </a:rPr>
              <a:pPr/>
              <a:t>‹#›</a:t>
            </a:fld>
            <a:endParaRPr kumimoji="1" lang="ja-JP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12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hdr="0" ftr="0" dt="0"/>
  <p:txStyles>
    <p:titleStyle>
      <a:lvl1pPr algn="l" defTabSz="893293" rtl="0" eaLnBrk="1" latinLnBrk="0" hangingPunct="1">
        <a:lnSpc>
          <a:spcPct val="90000"/>
        </a:lnSpc>
        <a:spcBef>
          <a:spcPct val="0"/>
        </a:spcBef>
        <a:buNone/>
        <a:defRPr kumimoji="1" sz="4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323" indent="-223323" algn="l" defTabSz="893293" rtl="0" eaLnBrk="1" latinLnBrk="0" hangingPunct="1">
        <a:lnSpc>
          <a:spcPct val="90000"/>
        </a:lnSpc>
        <a:spcBef>
          <a:spcPts val="977"/>
        </a:spcBef>
        <a:buFont typeface="Arial" panose="020B0604020202020204" pitchFamily="34" charset="0"/>
        <a:buChar char="•"/>
        <a:defRPr kumimoji="1" sz="2735" kern="1200">
          <a:solidFill>
            <a:schemeClr val="tx1"/>
          </a:solidFill>
          <a:latin typeface="+mn-lt"/>
          <a:ea typeface="+mn-ea"/>
          <a:cs typeface="+mn-cs"/>
        </a:defRPr>
      </a:lvl1pPr>
      <a:lvl2pPr marL="669969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2345" kern="1200">
          <a:solidFill>
            <a:schemeClr val="tx1"/>
          </a:solidFill>
          <a:latin typeface="+mn-lt"/>
          <a:ea typeface="+mn-ea"/>
          <a:cs typeface="+mn-cs"/>
        </a:defRPr>
      </a:lvl2pPr>
      <a:lvl3pPr marL="1116616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954" kern="1200">
          <a:solidFill>
            <a:schemeClr val="tx1"/>
          </a:solidFill>
          <a:latin typeface="+mn-lt"/>
          <a:ea typeface="+mn-ea"/>
          <a:cs typeface="+mn-cs"/>
        </a:defRPr>
      </a:lvl3pPr>
      <a:lvl4pPr marL="1563262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4pPr>
      <a:lvl5pPr marL="2009908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5pPr>
      <a:lvl6pPr marL="2456555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6pPr>
      <a:lvl7pPr marL="2903201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7pPr>
      <a:lvl8pPr marL="3349848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8pPr>
      <a:lvl9pPr marL="3796493" indent="-223323" algn="l" defTabSz="893293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1pPr>
      <a:lvl2pPr marL="446647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2pPr>
      <a:lvl3pPr marL="893293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3pPr>
      <a:lvl4pPr marL="1339939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4pPr>
      <a:lvl5pPr marL="1786585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5pPr>
      <a:lvl6pPr marL="2233232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6pPr>
      <a:lvl7pPr marL="2679878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7pPr>
      <a:lvl8pPr marL="3126524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8pPr>
      <a:lvl9pPr marL="3573171" algn="l" defTabSz="893293" rtl="0" eaLnBrk="1" latinLnBrk="0" hangingPunct="1">
        <a:defRPr kumimoji="1" sz="17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496" y="2479049"/>
            <a:ext cx="9180512" cy="1742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92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anose="020B0604020202020204" pitchFamily="50" charset="-128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fld id="{618100BA-33A5-45E8-9E48-58FC381EFEDD}" type="slidenum">
              <a:rPr kumimoji="1" lang="ja-JP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cs typeface="Arial"/>
                <a:sym typeface="Calibri" panose="020F0502020204030204" pitchFamily="34" charset="0"/>
                <a:rtl val="0"/>
              </a:rPr>
              <a:pPr marL="0" marR="0" lvl="0" indent="0" algn="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cs typeface="Arial"/>
              <a:sym typeface="Calibri" panose="020F0502020204030204" pitchFamily="34" charset="0"/>
              <a:rtl val="0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4294967295"/>
          </p:nvPr>
        </p:nvSpPr>
        <p:spPr>
          <a:xfrm>
            <a:off x="144016" y="3119282"/>
            <a:ext cx="8892480" cy="8896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2800" b="1" dirty="0">
                <a:solidFill>
                  <a:srgbClr val="4D4D4D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パフォーマンスモデルの価値</a:t>
            </a:r>
          </a:p>
        </p:txBody>
      </p:sp>
    </p:spTree>
    <p:extLst>
      <p:ext uri="{BB962C8B-B14F-4D97-AF65-F5344CB8AC3E}">
        <p14:creationId xmlns:p14="http://schemas.microsoft.com/office/powerpoint/2010/main" val="3347816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48" y="908720"/>
            <a:ext cx="3831733" cy="47860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357" y="908720"/>
            <a:ext cx="3853993" cy="47868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itle 3"/>
          <p:cNvSpPr>
            <a:spLocks noGrp="1"/>
          </p:cNvSpPr>
          <p:nvPr>
            <p:ph type="title" idx="4294967295"/>
          </p:nvPr>
        </p:nvSpPr>
        <p:spPr>
          <a:xfrm>
            <a:off x="327025" y="34670"/>
            <a:ext cx="8610600" cy="1295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金融業　支店長モデル</a:t>
            </a:r>
            <a:b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7348" y="5758762"/>
            <a:ext cx="3685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認知能力が高く、周囲に迎合せず主導的に行動できる人材。成果主義の環境で動機づけられる人材像。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61357" y="5758762"/>
            <a:ext cx="3685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認知能力は中程度、周囲を牽引しつつも、バランス感をもって組織を束ねることが出来る人材像</a:t>
            </a:r>
          </a:p>
        </p:txBody>
      </p:sp>
    </p:spTree>
    <p:extLst>
      <p:ext uri="{BB962C8B-B14F-4D97-AF65-F5344CB8AC3E}">
        <p14:creationId xmlns:p14="http://schemas.microsoft.com/office/powerpoint/2010/main" val="955381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886700" cy="1325563"/>
          </a:xfrm>
        </p:spPr>
        <p:txBody>
          <a:bodyPr>
            <a:normAutofit fontScale="90000"/>
          </a:bodyPr>
          <a:lstStyle/>
          <a:p>
            <a:pPr algn="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課題別　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パフォーマンスモデル紹介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2172608"/>
            <a:ext cx="7886700" cy="435133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１：時系列で求める人材像は変化する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２：優秀なプレイヤーが優秀なマネジャーなのか？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：同じ業界同じ職務でもあるべき像は違っている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73254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886700" cy="1325563"/>
          </a:xfrm>
        </p:spPr>
        <p:txBody>
          <a:bodyPr>
            <a:normAutofit fontScale="90000"/>
          </a:bodyPr>
          <a:lstStyle/>
          <a:p>
            <a:pPr algn="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課題別　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パフォーマンスモデル紹介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2172608"/>
            <a:ext cx="7886700" cy="435133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１：時系列で求める人材像は変化する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２：優秀なプレイヤーが優秀なマネジャーなのか？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：同じ業界同じ職務でもあるべき像は違っている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5" name="角丸四角形 4"/>
          <p:cNvSpPr/>
          <p:nvPr/>
        </p:nvSpPr>
        <p:spPr bwMode="auto">
          <a:xfrm>
            <a:off x="703072" y="2060848"/>
            <a:ext cx="5957160" cy="685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270244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300038" y="5307013"/>
            <a:ext cx="8305800" cy="7080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  <a:sym typeface="Arial"/>
                <a:rtl val="0"/>
              </a:rPr>
              <a:t>事業のフェーズごとに求められる人物像は異なるため、正しく評価する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  <a:sym typeface="Arial"/>
                <a:rtl val="0"/>
              </a:rPr>
              <a:t>必要がある。あるべき人物像を事業フェーズごとに定義することが重要。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  <a:sym typeface="Arial"/>
              <a:rtl val="0"/>
            </a:endParaRPr>
          </a:p>
        </p:txBody>
      </p:sp>
      <p:pic>
        <p:nvPicPr>
          <p:cNvPr id="359427" name="Picture 14" descr="profiles_international_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080125"/>
            <a:ext cx="2286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2306638" y="73025"/>
            <a:ext cx="683736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8BB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  <a:sym typeface="Arial"/>
                <a:rtl val="0"/>
              </a:rPr>
              <a:t>事業のフェーズごとに</a:t>
            </a:r>
            <a:endParaRPr kumimoji="0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8BBC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  <a:sym typeface="Arial"/>
              <a:rtl val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8BB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eiryo UI" pitchFamily="50" charset="-128"/>
                <a:ea typeface="Meiryo UI" pitchFamily="50" charset="-128"/>
                <a:cs typeface="Meiryo UI" pitchFamily="50" charset="-128"/>
                <a:sym typeface="Arial"/>
                <a:rtl val="0"/>
              </a:rPr>
              <a:t>異なる人物像を定義し整備する</a:t>
            </a:r>
            <a:endParaRPr kumimoji="0" lang="en-US" altLang="ja-JP" sz="3200" b="1" i="0" u="none" strike="noStrike" kern="0" cap="none" spc="0" normalizeH="0" baseline="0" noProof="0" dirty="0">
              <a:ln>
                <a:noFill/>
              </a:ln>
              <a:solidFill>
                <a:srgbClr val="008BBC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Meiryo UI" pitchFamily="50" charset="-128"/>
              <a:ea typeface="Meiryo UI" pitchFamily="50" charset="-128"/>
              <a:cs typeface="Meiryo UI" pitchFamily="50" charset="-128"/>
              <a:sym typeface="Arial"/>
              <a:rtl val="0"/>
            </a:endParaRPr>
          </a:p>
        </p:txBody>
      </p:sp>
      <p:sp>
        <p:nvSpPr>
          <p:cNvPr id="359429" name="Rectangle 21"/>
          <p:cNvSpPr>
            <a:spLocks noChangeArrowheads="1"/>
          </p:cNvSpPr>
          <p:nvPr/>
        </p:nvSpPr>
        <p:spPr bwMode="auto">
          <a:xfrm>
            <a:off x="528638" y="276225"/>
            <a:ext cx="15398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海外人材発掘</a:t>
            </a:r>
            <a:endParaRPr kumimoji="0" lang="ja-JP" altLang="ja-JP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sp>
        <p:nvSpPr>
          <p:cNvPr id="359430" name="テキスト ボックス 41"/>
          <p:cNvSpPr txBox="1">
            <a:spLocks noChangeArrowheads="1"/>
          </p:cNvSpPr>
          <p:nvPr/>
        </p:nvSpPr>
        <p:spPr bwMode="auto">
          <a:xfrm>
            <a:off x="373063" y="2770188"/>
            <a:ext cx="22748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０を１にする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人物像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125110" y="3871684"/>
            <a:ext cx="848579" cy="361111"/>
            <a:chOff x="7137510" y="1265989"/>
            <a:chExt cx="1549290" cy="601932"/>
          </a:xfrm>
          <a:solidFill>
            <a:srgbClr val="FF0000"/>
          </a:solidFill>
        </p:grpSpPr>
        <p:grpSp>
          <p:nvGrpSpPr>
            <p:cNvPr id="25" name="グループ化 24"/>
            <p:cNvGrpSpPr/>
            <p:nvPr/>
          </p:nvGrpSpPr>
          <p:grpSpPr>
            <a:xfrm>
              <a:off x="7137510" y="126960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26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8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7652547" y="126693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118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19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0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1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2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8182349" y="1265989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124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5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6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7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28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14" name="フローチャート: 組合せ 13"/>
          <p:cNvSpPr/>
          <p:nvPr/>
        </p:nvSpPr>
        <p:spPr>
          <a:xfrm>
            <a:off x="372193" y="1426712"/>
            <a:ext cx="2346325" cy="779463"/>
          </a:xfrm>
          <a:prstGeom prst="flowChartMerge">
            <a:avLst/>
          </a:prstGeom>
          <a:solidFill>
            <a:srgbClr val="4F81B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創業期</a:t>
            </a:r>
          </a:p>
        </p:txBody>
      </p:sp>
      <p:grpSp>
        <p:nvGrpSpPr>
          <p:cNvPr id="359434" name="グループ化 14"/>
          <p:cNvGrpSpPr>
            <a:grpSpLocks/>
          </p:cNvGrpSpPr>
          <p:nvPr/>
        </p:nvGrpSpPr>
        <p:grpSpPr bwMode="auto">
          <a:xfrm>
            <a:off x="442258" y="1676400"/>
            <a:ext cx="7634941" cy="3131886"/>
            <a:chOff x="698618" y="1938116"/>
            <a:chExt cx="7139166" cy="3131280"/>
          </a:xfrm>
        </p:grpSpPr>
        <p:sp>
          <p:nvSpPr>
            <p:cNvPr id="7" name="フリーフォーム 6"/>
            <p:cNvSpPr/>
            <p:nvPr/>
          </p:nvSpPr>
          <p:spPr>
            <a:xfrm>
              <a:off x="698618" y="2136264"/>
              <a:ext cx="7139166" cy="2933132"/>
            </a:xfrm>
            <a:custGeom>
              <a:avLst/>
              <a:gdLst>
                <a:gd name="connsiteX0" fmla="*/ 0 w 6400800"/>
                <a:gd name="connsiteY0" fmla="*/ 3909811 h 3909811"/>
                <a:gd name="connsiteX1" fmla="*/ 1059873 w 6400800"/>
                <a:gd name="connsiteY1" fmla="*/ 3608474 h 3909811"/>
                <a:gd name="connsiteX2" fmla="*/ 2067791 w 6400800"/>
                <a:gd name="connsiteY2" fmla="*/ 2974629 h 3909811"/>
                <a:gd name="connsiteX3" fmla="*/ 2888673 w 6400800"/>
                <a:gd name="connsiteY3" fmla="*/ 1041920 h 3909811"/>
                <a:gd name="connsiteX4" fmla="*/ 4197928 w 6400800"/>
                <a:gd name="connsiteY4" fmla="*/ 54783 h 3909811"/>
                <a:gd name="connsiteX5" fmla="*/ 5392882 w 6400800"/>
                <a:gd name="connsiteY5" fmla="*/ 189865 h 3909811"/>
                <a:gd name="connsiteX6" fmla="*/ 6400800 w 6400800"/>
                <a:gd name="connsiteY6" fmla="*/ 719802 h 390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00800" h="3909811">
                  <a:moveTo>
                    <a:pt x="0" y="3909811"/>
                  </a:moveTo>
                  <a:cubicBezTo>
                    <a:pt x="357620" y="3837074"/>
                    <a:pt x="715241" y="3764338"/>
                    <a:pt x="1059873" y="3608474"/>
                  </a:cubicBezTo>
                  <a:cubicBezTo>
                    <a:pt x="1404505" y="3452610"/>
                    <a:pt x="1762991" y="3402388"/>
                    <a:pt x="2067791" y="2974629"/>
                  </a:cubicBezTo>
                  <a:cubicBezTo>
                    <a:pt x="2372591" y="2546870"/>
                    <a:pt x="2533650" y="1528561"/>
                    <a:pt x="2888673" y="1041920"/>
                  </a:cubicBezTo>
                  <a:cubicBezTo>
                    <a:pt x="3243696" y="555279"/>
                    <a:pt x="3780560" y="196792"/>
                    <a:pt x="4197928" y="54783"/>
                  </a:cubicBezTo>
                  <a:cubicBezTo>
                    <a:pt x="4615296" y="-87226"/>
                    <a:pt x="5025737" y="79029"/>
                    <a:pt x="5392882" y="189865"/>
                  </a:cubicBezTo>
                  <a:cubicBezTo>
                    <a:pt x="5760027" y="300701"/>
                    <a:pt x="6080413" y="510251"/>
                    <a:pt x="6400800" y="719802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3224000" y="1938116"/>
              <a:ext cx="14666" cy="306883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/>
            <p:cNvCxnSpPr/>
            <p:nvPr/>
          </p:nvCxnSpPr>
          <p:spPr>
            <a:xfrm flipH="1">
              <a:off x="5769313" y="1938116"/>
              <a:ext cx="2166" cy="310588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グループ化 175"/>
          <p:cNvGrpSpPr/>
          <p:nvPr/>
        </p:nvGrpSpPr>
        <p:grpSpPr>
          <a:xfrm>
            <a:off x="3955939" y="3869515"/>
            <a:ext cx="848579" cy="361111"/>
            <a:chOff x="7137510" y="1265989"/>
            <a:chExt cx="1549290" cy="601932"/>
          </a:xfrm>
          <a:solidFill>
            <a:srgbClr val="0070C0"/>
          </a:solidFill>
        </p:grpSpPr>
        <p:grpSp>
          <p:nvGrpSpPr>
            <p:cNvPr id="177" name="グループ化 176"/>
            <p:cNvGrpSpPr/>
            <p:nvPr/>
          </p:nvGrpSpPr>
          <p:grpSpPr>
            <a:xfrm>
              <a:off x="7137510" y="126960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190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91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92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93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94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78" name="グループ化 177"/>
            <p:cNvGrpSpPr/>
            <p:nvPr/>
          </p:nvGrpSpPr>
          <p:grpSpPr>
            <a:xfrm>
              <a:off x="7652547" y="126693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185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6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7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8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9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79" name="グループ化 178"/>
            <p:cNvGrpSpPr/>
            <p:nvPr/>
          </p:nvGrpSpPr>
          <p:grpSpPr>
            <a:xfrm>
              <a:off x="8182349" y="1265989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180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1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2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3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184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359441" name="テキスト ボックス 194"/>
          <p:cNvSpPr txBox="1">
            <a:spLocks noChangeArrowheads="1"/>
          </p:cNvSpPr>
          <p:nvPr/>
        </p:nvSpPr>
        <p:spPr bwMode="auto">
          <a:xfrm>
            <a:off x="3349626" y="2757739"/>
            <a:ext cx="2276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事業を安定的に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保つ人物像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grpSp>
        <p:nvGrpSpPr>
          <p:cNvPr id="196" name="グループ化 195"/>
          <p:cNvGrpSpPr/>
          <p:nvPr/>
        </p:nvGrpSpPr>
        <p:grpSpPr>
          <a:xfrm>
            <a:off x="6855771" y="3806355"/>
            <a:ext cx="848579" cy="361111"/>
            <a:chOff x="7137510" y="1265989"/>
            <a:chExt cx="1549290" cy="601932"/>
          </a:xfrm>
          <a:solidFill>
            <a:srgbClr val="FFC000"/>
          </a:solidFill>
        </p:grpSpPr>
        <p:grpSp>
          <p:nvGrpSpPr>
            <p:cNvPr id="197" name="グループ化 196"/>
            <p:cNvGrpSpPr/>
            <p:nvPr/>
          </p:nvGrpSpPr>
          <p:grpSpPr>
            <a:xfrm>
              <a:off x="7137510" y="126960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210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11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12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13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14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7652547" y="1266935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205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6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7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8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9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  <p:grpSp>
          <p:nvGrpSpPr>
            <p:cNvPr id="199" name="グループ化 198"/>
            <p:cNvGrpSpPr/>
            <p:nvPr/>
          </p:nvGrpSpPr>
          <p:grpSpPr>
            <a:xfrm>
              <a:off x="8182349" y="1265989"/>
              <a:ext cx="504451" cy="598316"/>
              <a:chOff x="3124200" y="2133600"/>
              <a:chExt cx="1371600" cy="2286000"/>
            </a:xfrm>
            <a:grpFill/>
          </p:grpSpPr>
          <p:sp>
            <p:nvSpPr>
              <p:cNvPr id="200" name="Oval 21"/>
              <p:cNvSpPr>
                <a:spLocks noChangeArrowheads="1"/>
              </p:cNvSpPr>
              <p:nvPr/>
            </p:nvSpPr>
            <p:spPr bwMode="gray">
              <a:xfrm>
                <a:off x="3276600" y="2133600"/>
                <a:ext cx="1066800" cy="10668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1" name="Rectangle 22"/>
              <p:cNvSpPr>
                <a:spLocks noChangeArrowheads="1"/>
              </p:cNvSpPr>
              <p:nvPr/>
            </p:nvSpPr>
            <p:spPr bwMode="gray">
              <a:xfrm>
                <a:off x="3276600" y="3810000"/>
                <a:ext cx="1066800" cy="60960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2" name="AutoShape 24"/>
              <p:cNvSpPr>
                <a:spLocks noChangeArrowheads="1"/>
              </p:cNvSpPr>
              <p:nvPr/>
            </p:nvSpPr>
            <p:spPr bwMode="auto">
              <a:xfrm>
                <a:off x="3124200" y="3200400"/>
                <a:ext cx="1371600" cy="914400"/>
              </a:xfrm>
              <a:prstGeom prst="roundRect">
                <a:avLst>
                  <a:gd name="adj" fmla="val 1666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3" name="Line 25"/>
              <p:cNvSpPr>
                <a:spLocks noChangeShapeType="1"/>
              </p:cNvSpPr>
              <p:nvPr/>
            </p:nvSpPr>
            <p:spPr bwMode="gray">
              <a:xfrm>
                <a:off x="3267075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04" name="Line 26"/>
              <p:cNvSpPr>
                <a:spLocks noChangeShapeType="1"/>
              </p:cNvSpPr>
              <p:nvPr/>
            </p:nvSpPr>
            <p:spPr bwMode="gray">
              <a:xfrm>
                <a:off x="4343400" y="3733800"/>
                <a:ext cx="0" cy="381000"/>
              </a:xfrm>
              <a:prstGeom prst="line">
                <a:avLst/>
              </a:pr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359443" name="テキスト ボックス 214"/>
          <p:cNvSpPr txBox="1">
            <a:spLocks noChangeArrowheads="1"/>
          </p:cNvSpPr>
          <p:nvPr/>
        </p:nvSpPr>
        <p:spPr bwMode="auto">
          <a:xfrm>
            <a:off x="6269038" y="2768600"/>
            <a:ext cx="22748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現状を打破して</a:t>
            </a:r>
            <a:endParaRPr kumimoji="0" lang="en-US" altLang="ja-JP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再構築する人物像</a:t>
            </a:r>
            <a:endParaRPr kumimoji="0" lang="en-US" altLang="ja-JP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sp>
        <p:nvSpPr>
          <p:cNvPr id="217" name="フローチャート: 組合せ 216"/>
          <p:cNvSpPr/>
          <p:nvPr/>
        </p:nvSpPr>
        <p:spPr>
          <a:xfrm>
            <a:off x="3254896" y="1430602"/>
            <a:ext cx="2382837" cy="781050"/>
          </a:xfrm>
          <a:prstGeom prst="flowChartMerge">
            <a:avLst/>
          </a:prstGeom>
          <a:solidFill>
            <a:srgbClr val="4F81B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安定期</a:t>
            </a:r>
          </a:p>
        </p:txBody>
      </p:sp>
      <p:sp>
        <p:nvSpPr>
          <p:cNvPr id="218" name="フローチャート: 組合せ 217"/>
          <p:cNvSpPr/>
          <p:nvPr/>
        </p:nvSpPr>
        <p:spPr>
          <a:xfrm>
            <a:off x="6305550" y="1462088"/>
            <a:ext cx="2382838" cy="779462"/>
          </a:xfrm>
          <a:prstGeom prst="flowChartMerge">
            <a:avLst/>
          </a:prstGeom>
          <a:solidFill>
            <a:srgbClr val="4F81BD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変革期</a:t>
            </a:r>
          </a:p>
        </p:txBody>
      </p:sp>
    </p:spTree>
    <p:extLst>
      <p:ext uri="{BB962C8B-B14F-4D97-AF65-F5344CB8AC3E}">
        <p14:creationId xmlns:p14="http://schemas.microsoft.com/office/powerpoint/2010/main" val="130059646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62" y="569356"/>
            <a:ext cx="4239072" cy="56444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269" y="566787"/>
            <a:ext cx="4231382" cy="56470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79317" y="6485775"/>
            <a:ext cx="20574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526464" y="1273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事業安定期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012160" y="166677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事業変革期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123728" y="3212976"/>
            <a:ext cx="869804" cy="28803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23728" y="4077072"/>
            <a:ext cx="720080" cy="28803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228184" y="3212976"/>
            <a:ext cx="869804" cy="28803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012160" y="4100697"/>
            <a:ext cx="720080" cy="28803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98894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62" y="569356"/>
            <a:ext cx="4239072" cy="56444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269" y="566787"/>
            <a:ext cx="4231382" cy="56470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79317" y="6485775"/>
            <a:ext cx="20574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51" y="556577"/>
            <a:ext cx="4180647" cy="565721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2004" y="544812"/>
            <a:ext cx="4229381" cy="566898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7" name="正方形/長方形 6"/>
          <p:cNvSpPr/>
          <p:nvPr/>
        </p:nvSpPr>
        <p:spPr>
          <a:xfrm>
            <a:off x="1526464" y="1273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事業安定期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75755" y="5081565"/>
            <a:ext cx="8647857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同じポジションでも環境が変わり事業フェーズが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変わればミスマッチを起こす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012160" y="166677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Arial"/>
                <a:sym typeface="Arial"/>
                <a:rtl val="0"/>
              </a:rPr>
              <a:t>事業変革期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6257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7482" y="397180"/>
            <a:ext cx="7886700" cy="1325563"/>
          </a:xfrm>
        </p:spPr>
        <p:txBody>
          <a:bodyPr>
            <a:normAutofit fontScale="90000"/>
          </a:bodyPr>
          <a:lstStyle/>
          <a:p>
            <a:pPr algn="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課題別　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パフォーマンスモデル紹介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1990046"/>
            <a:ext cx="7886700" cy="435133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１：時系列で求める人材像は変化する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２：優秀なプレイヤーが優秀なマネジャーなのか？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：同じ業界同じ職務でもあるべき像は違っている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5" name="角丸四角形 4"/>
          <p:cNvSpPr/>
          <p:nvPr/>
        </p:nvSpPr>
        <p:spPr bwMode="auto">
          <a:xfrm>
            <a:off x="755576" y="2852936"/>
            <a:ext cx="7560840" cy="685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01089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483767" y="1235971"/>
            <a:ext cx="4227957" cy="5327320"/>
            <a:chOff x="2483767" y="1235971"/>
            <a:chExt cx="4227957" cy="532732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83767" y="1235971"/>
              <a:ext cx="4227957" cy="5327320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sp>
          <p:nvSpPr>
            <p:cNvPr id="2" name="正方形/長方形 1"/>
            <p:cNvSpPr/>
            <p:nvPr/>
          </p:nvSpPr>
          <p:spPr>
            <a:xfrm>
              <a:off x="3009757" y="5589240"/>
              <a:ext cx="244994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endParaRPr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5924310"/>
            <a:ext cx="20574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6" name="四角形吹き出し 5"/>
          <p:cNvSpPr/>
          <p:nvPr/>
        </p:nvSpPr>
        <p:spPr>
          <a:xfrm>
            <a:off x="5687616" y="2278052"/>
            <a:ext cx="3456384" cy="983861"/>
          </a:xfrm>
          <a:prstGeom prst="wedgeRectCallout">
            <a:avLst>
              <a:gd name="adj1" fmla="val -53433"/>
              <a:gd name="adj2" fmla="val -669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極めて高い数的能力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部下に教えるより自分で処理する方が生産的。プレイヤー化。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5033836" y="2229189"/>
            <a:ext cx="690292" cy="53930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9" name="四角形吹き出し 8"/>
          <p:cNvSpPr/>
          <p:nvPr/>
        </p:nvSpPr>
        <p:spPr>
          <a:xfrm>
            <a:off x="134142" y="3109399"/>
            <a:ext cx="2968728" cy="983861"/>
          </a:xfrm>
          <a:prstGeom prst="wedgeRectCallout">
            <a:avLst>
              <a:gd name="adj1" fmla="val 71160"/>
              <a:gd name="adj2" fmla="val 943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人と調和するより自分の信念を押し通すため、チームマネジメントが一方通行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3752655" y="4460015"/>
            <a:ext cx="504056" cy="36004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707904" y="5013176"/>
            <a:ext cx="504056" cy="36004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sp>
        <p:nvSpPr>
          <p:cNvPr id="12" name="四角形吹き出し 11"/>
          <p:cNvSpPr/>
          <p:nvPr/>
        </p:nvSpPr>
        <p:spPr>
          <a:xfrm>
            <a:off x="134142" y="4528097"/>
            <a:ext cx="2968728" cy="983861"/>
          </a:xfrm>
          <a:prstGeom prst="wedgeRectCallout">
            <a:avLst>
              <a:gd name="adj1" fmla="val 67058"/>
              <a:gd name="adj2" fmla="val 9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予感直感で物事を判断するため、部下にロジカルに説明が出来ない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413633" y="5388241"/>
            <a:ext cx="4305300" cy="1658175"/>
            <a:chOff x="2267744" y="5029200"/>
            <a:chExt cx="4305300" cy="1828800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67744" y="5029200"/>
              <a:ext cx="4305300" cy="1828800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2555776" y="5240953"/>
              <a:ext cx="360040" cy="2042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endParaRP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77055" y="19247"/>
            <a:ext cx="90222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t>大手</a:t>
            </a:r>
            <a:r>
              <a:rPr kumimoji="1" lang="en-US" altLang="ja-JP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t>IT</a:t>
            </a: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t>企業管理職</a:t>
            </a:r>
            <a:endParaRPr kumimoji="1" lang="en-US" altLang="ja-JP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t>プレイヤーとして極めて優秀だったが管理職に登用された途端</a:t>
            </a:r>
            <a:endParaRPr kumimoji="1" lang="en-US" altLang="ja-JP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t>評価が下がり始めている人材</a:t>
            </a:r>
          </a:p>
        </p:txBody>
      </p:sp>
      <p:sp>
        <p:nvSpPr>
          <p:cNvPr id="14" name="四角形吹き出し 13"/>
          <p:cNvSpPr/>
          <p:nvPr/>
        </p:nvSpPr>
        <p:spPr>
          <a:xfrm>
            <a:off x="6745447" y="4228163"/>
            <a:ext cx="2387566" cy="983861"/>
          </a:xfrm>
          <a:prstGeom prst="wedgeRectCallout">
            <a:avLst>
              <a:gd name="adj1" fmla="val -82650"/>
              <a:gd name="adj2" fmla="val 134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  <a:sym typeface="Arial"/>
                <a:rtl val="0"/>
              </a:rPr>
              <a:t>ビジネスへの関心、人への関心がそもそも抱けない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46746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7482" y="397180"/>
            <a:ext cx="7886700" cy="1325563"/>
          </a:xfrm>
        </p:spPr>
        <p:txBody>
          <a:bodyPr>
            <a:normAutofit fontScale="90000"/>
          </a:bodyPr>
          <a:lstStyle/>
          <a:p>
            <a:pPr algn="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課題別　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パフォーマンスモデル紹介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2157110"/>
            <a:ext cx="7886700" cy="4351339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１：時系列で求める人材像は変化する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２：優秀なプレイヤーが優秀なマネジャーなのか？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：同じ業界同じ職務でもあるべき像は違っている</a:t>
            </a:r>
            <a:endParaRPr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E09D11-BA98-4560-92B0-6024A3E8976F}" type="slidenum">
              <a:rPr kumimoji="0" lang="ja-JP" altLang="en-US" sz="1172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cs typeface="Arial"/>
                <a:sym typeface="Arial"/>
                <a:rtl val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ja-JP" altLang="en-US" sz="1172" b="0" i="0" u="none" strike="noStrike" kern="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cs typeface="Arial"/>
              <a:sym typeface="Arial"/>
              <a:rtl val="0"/>
            </a:endParaRPr>
          </a:p>
        </p:txBody>
      </p:sp>
      <p:sp>
        <p:nvSpPr>
          <p:cNvPr id="5" name="角丸四角形 4"/>
          <p:cNvSpPr/>
          <p:nvPr/>
        </p:nvSpPr>
        <p:spPr bwMode="auto">
          <a:xfrm>
            <a:off x="700118" y="4077072"/>
            <a:ext cx="7560840" cy="6858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1289865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8300</TotalTime>
  <Words>381</Words>
  <Application>Microsoft Office PowerPoint</Application>
  <PresentationFormat>画面に合わせる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10</vt:i4>
      </vt:variant>
    </vt:vector>
  </HeadingPairs>
  <TitlesOfParts>
    <vt:vector size="22" baseType="lpstr">
      <vt:lpstr>Arial Unicode MS</vt:lpstr>
      <vt:lpstr>Meiryo UI</vt:lpstr>
      <vt:lpstr>ＭＳ Ｐゴシック</vt:lpstr>
      <vt:lpstr>Arial</vt:lpstr>
      <vt:lpstr>Calibri</vt:lpstr>
      <vt:lpstr>Calibri Light</vt:lpstr>
      <vt:lpstr>1_Office Theme</vt:lpstr>
      <vt:lpstr>Custom Design</vt:lpstr>
      <vt:lpstr>Default Design</vt:lpstr>
      <vt:lpstr>1_Custom Design</vt:lpstr>
      <vt:lpstr>2_Default Design</vt:lpstr>
      <vt:lpstr>1_Office テーマ</vt:lpstr>
      <vt:lpstr>PowerPoint プレゼンテーション</vt:lpstr>
      <vt:lpstr>課題別　 パフォーマンスモデル紹介 </vt:lpstr>
      <vt:lpstr>課題別　 パフォーマンスモデル紹介 </vt:lpstr>
      <vt:lpstr>PowerPoint プレゼンテーション</vt:lpstr>
      <vt:lpstr>PowerPoint プレゼンテーション</vt:lpstr>
      <vt:lpstr>PowerPoint プレゼンテーション</vt:lpstr>
      <vt:lpstr>課題別　 パフォーマンスモデル紹介 </vt:lpstr>
      <vt:lpstr>PowerPoint プレゼンテーション</vt:lpstr>
      <vt:lpstr>課題別　 パフォーマンスモデル紹介 </vt:lpstr>
      <vt:lpstr>金融業　支店長モデル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複雑化する労働市場において、 人材と仕事を繋ぐ Connecting Talent to Jobs  in a Complex Labor Market</dc:title>
  <dc:creator>Tsukakoshi</dc:creator>
  <cp:lastModifiedBy>fukushima</cp:lastModifiedBy>
  <cp:revision>256</cp:revision>
  <cp:lastPrinted>2017-11-07T00:25:19Z</cp:lastPrinted>
  <dcterms:modified xsi:type="dcterms:W3CDTF">2018-05-21T00:44:06Z</dcterms:modified>
</cp:coreProperties>
</file>