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76" r:id="rId5"/>
    <p:sldMasterId id="2147483722" r:id="rId6"/>
    <p:sldMasterId id="2147483740" r:id="rId7"/>
    <p:sldMasterId id="2147483774" r:id="rId8"/>
    <p:sldMasterId id="2147483791" r:id="rId9"/>
    <p:sldMasterId id="2147483801" r:id="rId10"/>
  </p:sldMasterIdLst>
  <p:notesMasterIdLst>
    <p:notesMasterId r:id="rId22"/>
  </p:notesMasterIdLst>
  <p:handoutMasterIdLst>
    <p:handoutMasterId r:id="rId23"/>
  </p:handoutMasterIdLst>
  <p:sldIdLst>
    <p:sldId id="405" r:id="rId11"/>
    <p:sldId id="393" r:id="rId12"/>
    <p:sldId id="382" r:id="rId13"/>
    <p:sldId id="401" r:id="rId14"/>
    <p:sldId id="399" r:id="rId15"/>
    <p:sldId id="396" r:id="rId16"/>
    <p:sldId id="397" r:id="rId17"/>
    <p:sldId id="374" r:id="rId18"/>
    <p:sldId id="392" r:id="rId19"/>
    <p:sldId id="404" r:id="rId20"/>
    <p:sldId id="400" r:id="rId21"/>
  </p:sldIdLst>
  <p:sldSz cx="9144000" cy="6858000" type="screen4x3"/>
  <p:notesSz cx="6807200" cy="99393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3B267-3228-2D13-C64F-D0518D41DACE}" v="29" dt="2023-08-24T08:35:39.642"/>
    <p1510:client id="{F828826C-D44D-4DD9-A540-F51664620DFF}" v="16" dt="2023-08-20T02:59:17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374" autoAdjust="0"/>
  </p:normalViewPr>
  <p:slideViewPr>
    <p:cSldViewPr>
      <p:cViewPr varScale="1">
        <p:scale>
          <a:sx n="63" d="100"/>
          <a:sy n="63" d="100"/>
        </p:scale>
        <p:origin x="124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ato Sae" userId="0934a294-dc0d-4d75-bef4-0f9bd6b42337" providerId="ADAL" clId="{F828826C-D44D-4DD9-A540-F51664620DFF}"/>
    <pc:docChg chg="custSel modSld modMainMaster">
      <pc:chgData name="Ebato Sae" userId="0934a294-dc0d-4d75-bef4-0f9bd6b42337" providerId="ADAL" clId="{F828826C-D44D-4DD9-A540-F51664620DFF}" dt="2023-08-20T03:03:36.729" v="82" actId="313"/>
      <pc:docMkLst>
        <pc:docMk/>
      </pc:docMkLst>
      <pc:sldChg chg="addSp delSp modSp mod">
        <pc:chgData name="Ebato Sae" userId="0934a294-dc0d-4d75-bef4-0f9bd6b42337" providerId="ADAL" clId="{F828826C-D44D-4DD9-A540-F51664620DFF}" dt="2023-08-20T03:02:04.129" v="68" actId="20577"/>
        <pc:sldMkLst>
          <pc:docMk/>
          <pc:sldMk cId="980455822" sldId="374"/>
        </pc:sldMkLst>
        <pc:spChg chg="del">
          <ac:chgData name="Ebato Sae" userId="0934a294-dc0d-4d75-bef4-0f9bd6b42337" providerId="ADAL" clId="{F828826C-D44D-4DD9-A540-F51664620DFF}" dt="2023-08-20T02:58:01.303" v="43" actId="478"/>
          <ac:spMkLst>
            <pc:docMk/>
            <pc:sldMk cId="980455822" sldId="374"/>
            <ac:spMk id="3" creationId="{B1639126-1ABB-08CF-FE76-A3F4E8BD39C3}"/>
          </ac:spMkLst>
        </pc:spChg>
        <pc:spChg chg="mod">
          <ac:chgData name="Ebato Sae" userId="0934a294-dc0d-4d75-bef4-0f9bd6b42337" providerId="ADAL" clId="{F828826C-D44D-4DD9-A540-F51664620DFF}" dt="2023-08-20T03:02:04.129" v="68" actId="20577"/>
          <ac:spMkLst>
            <pc:docMk/>
            <pc:sldMk cId="980455822" sldId="374"/>
            <ac:spMk id="4" creationId="{00000000-0000-0000-0000-000000000000}"/>
          </ac:spMkLst>
        </pc:spChg>
        <pc:spChg chg="add mod">
          <ac:chgData name="Ebato Sae" userId="0934a294-dc0d-4d75-bef4-0f9bd6b42337" providerId="ADAL" clId="{F828826C-D44D-4DD9-A540-F51664620DFF}" dt="2023-08-20T02:58:02.317" v="44"/>
          <ac:spMkLst>
            <pc:docMk/>
            <pc:sldMk cId="980455822" sldId="374"/>
            <ac:spMk id="5" creationId="{1CA649AE-07B2-BC78-413D-8091C1FB90BD}"/>
          </ac:spMkLst>
        </pc:spChg>
      </pc:sldChg>
      <pc:sldChg chg="addSp delSp modSp mod">
        <pc:chgData name="Ebato Sae" userId="0934a294-dc0d-4d75-bef4-0f9bd6b42337" providerId="ADAL" clId="{F828826C-D44D-4DD9-A540-F51664620DFF}" dt="2023-08-20T03:00:57.672" v="63" actId="1076"/>
        <pc:sldMkLst>
          <pc:docMk/>
          <pc:sldMk cId="4033153248" sldId="382"/>
        </pc:sldMkLst>
        <pc:spChg chg="del">
          <ac:chgData name="Ebato Sae" userId="0934a294-dc0d-4d75-bef4-0f9bd6b42337" providerId="ADAL" clId="{F828826C-D44D-4DD9-A540-F51664620DFF}" dt="2023-08-20T02:43:15.943" v="26" actId="478"/>
          <ac:spMkLst>
            <pc:docMk/>
            <pc:sldMk cId="4033153248" sldId="382"/>
            <ac:spMk id="3" creationId="{EF7C3FDB-0387-DF39-62C8-CADEBD0A57E0}"/>
          </ac:spMkLst>
        </pc:spChg>
        <pc:spChg chg="del">
          <ac:chgData name="Ebato Sae" userId="0934a294-dc0d-4d75-bef4-0f9bd6b42337" providerId="ADAL" clId="{F828826C-D44D-4DD9-A540-F51664620DFF}" dt="2023-08-20T02:59:16.596" v="53" actId="478"/>
          <ac:spMkLst>
            <pc:docMk/>
            <pc:sldMk cId="4033153248" sldId="382"/>
            <ac:spMk id="4" creationId="{00000000-0000-0000-0000-000000000000}"/>
          </ac:spMkLst>
        </pc:spChg>
        <pc:spChg chg="add mod">
          <ac:chgData name="Ebato Sae" userId="0934a294-dc0d-4d75-bef4-0f9bd6b42337" providerId="ADAL" clId="{F828826C-D44D-4DD9-A540-F51664620DFF}" dt="2023-08-20T02:43:18.379" v="28" actId="1036"/>
          <ac:spMkLst>
            <pc:docMk/>
            <pc:sldMk cId="4033153248" sldId="382"/>
            <ac:spMk id="5" creationId="{21A1EDFC-83ED-77DA-3065-D315BA2E0EB1}"/>
          </ac:spMkLst>
        </pc:spChg>
        <pc:spChg chg="add mod">
          <ac:chgData name="Ebato Sae" userId="0934a294-dc0d-4d75-bef4-0f9bd6b42337" providerId="ADAL" clId="{F828826C-D44D-4DD9-A540-F51664620DFF}" dt="2023-08-20T03:00:57.672" v="63" actId="1076"/>
          <ac:spMkLst>
            <pc:docMk/>
            <pc:sldMk cId="4033153248" sldId="382"/>
            <ac:spMk id="6" creationId="{4557D059-4FB5-0535-C1F7-F36F9723F504}"/>
          </ac:spMkLst>
        </pc:spChg>
        <pc:spChg chg="mod">
          <ac:chgData name="Ebato Sae" userId="0934a294-dc0d-4d75-bef4-0f9bd6b42337" providerId="ADAL" clId="{F828826C-D44D-4DD9-A540-F51664620DFF}" dt="2023-08-20T02:43:37.638" v="29" actId="1035"/>
          <ac:spMkLst>
            <pc:docMk/>
            <pc:sldMk cId="4033153248" sldId="382"/>
            <ac:spMk id="10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3:37.638" v="29" actId="1035"/>
          <ac:spMkLst>
            <pc:docMk/>
            <pc:sldMk cId="4033153248" sldId="382"/>
            <ac:spMk id="327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3:37.638" v="29" actId="1035"/>
          <ac:spMkLst>
            <pc:docMk/>
            <pc:sldMk cId="4033153248" sldId="382"/>
            <ac:spMk id="328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3:37.638" v="29" actId="1035"/>
          <ac:spMkLst>
            <pc:docMk/>
            <pc:sldMk cId="4033153248" sldId="382"/>
            <ac:spMk id="329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3:37.638" v="29" actId="1035"/>
          <ac:spMkLst>
            <pc:docMk/>
            <pc:sldMk cId="4033153248" sldId="382"/>
            <ac:spMk id="65604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3:37.638" v="29" actId="1035"/>
          <ac:spMkLst>
            <pc:docMk/>
            <pc:sldMk cId="4033153248" sldId="382"/>
            <ac:spMk id="65605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3:37.638" v="29" actId="1035"/>
          <ac:spMkLst>
            <pc:docMk/>
            <pc:sldMk cId="4033153248" sldId="382"/>
            <ac:spMk id="65607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3:37.638" v="29" actId="1035"/>
          <ac:spMkLst>
            <pc:docMk/>
            <pc:sldMk cId="4033153248" sldId="382"/>
            <ac:spMk id="65608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3:37.638" v="29" actId="1035"/>
          <ac:spMkLst>
            <pc:docMk/>
            <pc:sldMk cId="4033153248" sldId="382"/>
            <ac:spMk id="65609" creationId="{00000000-0000-0000-0000-000000000000}"/>
          </ac:spMkLst>
        </pc:spChg>
        <pc:grpChg chg="mod">
          <ac:chgData name="Ebato Sae" userId="0934a294-dc0d-4d75-bef4-0f9bd6b42337" providerId="ADAL" clId="{F828826C-D44D-4DD9-A540-F51664620DFF}" dt="2023-08-20T02:43:37.638" v="29" actId="1035"/>
          <ac:grpSpMkLst>
            <pc:docMk/>
            <pc:sldMk cId="4033153248" sldId="382"/>
            <ac:grpSpMk id="65540" creationId="{00000000-0000-0000-0000-000000000000}"/>
          </ac:grpSpMkLst>
        </pc:grpChg>
        <pc:grpChg chg="mod">
          <ac:chgData name="Ebato Sae" userId="0934a294-dc0d-4d75-bef4-0f9bd6b42337" providerId="ADAL" clId="{F828826C-D44D-4DD9-A540-F51664620DFF}" dt="2023-08-20T02:43:37.638" v="29" actId="1035"/>
          <ac:grpSpMkLst>
            <pc:docMk/>
            <pc:sldMk cId="4033153248" sldId="382"/>
            <ac:grpSpMk id="65541" creationId="{00000000-0000-0000-0000-000000000000}"/>
          </ac:grpSpMkLst>
        </pc:grpChg>
        <pc:grpChg chg="mod">
          <ac:chgData name="Ebato Sae" userId="0934a294-dc0d-4d75-bef4-0f9bd6b42337" providerId="ADAL" clId="{F828826C-D44D-4DD9-A540-F51664620DFF}" dt="2023-08-20T02:43:37.638" v="29" actId="1035"/>
          <ac:grpSpMkLst>
            <pc:docMk/>
            <pc:sldMk cId="4033153248" sldId="382"/>
            <ac:grpSpMk id="65542" creationId="{00000000-0000-0000-0000-000000000000}"/>
          </ac:grpSpMkLst>
        </pc:grpChg>
      </pc:sldChg>
      <pc:sldChg chg="addSp delSp modSp mod">
        <pc:chgData name="Ebato Sae" userId="0934a294-dc0d-4d75-bef4-0f9bd6b42337" providerId="ADAL" clId="{F828826C-D44D-4DD9-A540-F51664620DFF}" dt="2023-08-20T03:03:31.443" v="81" actId="313"/>
        <pc:sldMkLst>
          <pc:docMk/>
          <pc:sldMk cId="3727561441" sldId="392"/>
        </pc:sldMkLst>
        <pc:spChg chg="del">
          <ac:chgData name="Ebato Sae" userId="0934a294-dc0d-4d75-bef4-0f9bd6b42337" providerId="ADAL" clId="{F828826C-D44D-4DD9-A540-F51664620DFF}" dt="2023-08-20T02:58:10.713" v="45" actId="478"/>
          <ac:spMkLst>
            <pc:docMk/>
            <pc:sldMk cId="3727561441" sldId="392"/>
            <ac:spMk id="2" creationId="{D8A3DA33-6CCB-02E9-6E69-F554362134B9}"/>
          </ac:spMkLst>
        </pc:spChg>
        <pc:spChg chg="add mod">
          <ac:chgData name="Ebato Sae" userId="0934a294-dc0d-4d75-bef4-0f9bd6b42337" providerId="ADAL" clId="{F828826C-D44D-4DD9-A540-F51664620DFF}" dt="2023-08-20T02:58:11.614" v="46"/>
          <ac:spMkLst>
            <pc:docMk/>
            <pc:sldMk cId="3727561441" sldId="392"/>
            <ac:spMk id="3" creationId="{CD466708-8736-008B-61A9-39CF9AA37BE7}"/>
          </ac:spMkLst>
        </pc:spChg>
        <pc:spChg chg="mod">
          <ac:chgData name="Ebato Sae" userId="0934a294-dc0d-4d75-bef4-0f9bd6b42337" providerId="ADAL" clId="{F828826C-D44D-4DD9-A540-F51664620DFF}" dt="2023-08-20T03:02:23.122" v="73" actId="20577"/>
          <ac:spMkLst>
            <pc:docMk/>
            <pc:sldMk cId="3727561441" sldId="392"/>
            <ac:spMk id="4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3:03:31.443" v="81" actId="313"/>
          <ac:spMkLst>
            <pc:docMk/>
            <pc:sldMk cId="3727561441" sldId="392"/>
            <ac:spMk id="8" creationId="{00000000-0000-0000-0000-000000000000}"/>
          </ac:spMkLst>
        </pc:spChg>
      </pc:sldChg>
      <pc:sldChg chg="addSp delSp modSp mod">
        <pc:chgData name="Ebato Sae" userId="0934a294-dc0d-4d75-bef4-0f9bd6b42337" providerId="ADAL" clId="{F828826C-D44D-4DD9-A540-F51664620DFF}" dt="2023-08-20T02:59:28.167" v="56" actId="1036"/>
        <pc:sldMkLst>
          <pc:docMk/>
          <pc:sldMk cId="2408862127" sldId="393"/>
        </pc:sldMkLst>
        <pc:spChg chg="del">
          <ac:chgData name="Ebato Sae" userId="0934a294-dc0d-4d75-bef4-0f9bd6b42337" providerId="ADAL" clId="{F828826C-D44D-4DD9-A540-F51664620DFF}" dt="2023-08-20T02:42:51.318" v="20" actId="478"/>
          <ac:spMkLst>
            <pc:docMk/>
            <pc:sldMk cId="2408862127" sldId="393"/>
            <ac:spMk id="2" creationId="{2B63B382-0631-CEED-A0C9-3E3B24F2CBD1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3" creationId="{00000000-0000-0000-0000-000000000000}"/>
          </ac:spMkLst>
        </pc:spChg>
        <pc:spChg chg="add mod">
          <ac:chgData name="Ebato Sae" userId="0934a294-dc0d-4d75-bef4-0f9bd6b42337" providerId="ADAL" clId="{F828826C-D44D-4DD9-A540-F51664620DFF}" dt="2023-08-20T02:43:01.823" v="25" actId="1036"/>
          <ac:spMkLst>
            <pc:docMk/>
            <pc:sldMk cId="2408862127" sldId="393"/>
            <ac:spMk id="4" creationId="{0FCE0DB6-E42A-6EE1-277F-FB2361D7A6A0}"/>
          </ac:spMkLst>
        </pc:spChg>
        <pc:spChg chg="add mod">
          <ac:chgData name="Ebato Sae" userId="0934a294-dc0d-4d75-bef4-0f9bd6b42337" providerId="ADAL" clId="{F828826C-D44D-4DD9-A540-F51664620DFF}" dt="2023-08-20T02:59:28.167" v="56" actId="1036"/>
          <ac:spMkLst>
            <pc:docMk/>
            <pc:sldMk cId="2408862127" sldId="393"/>
            <ac:spMk id="5" creationId="{FAA4D777-8B9A-CF72-E1F7-55917CCCACEE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6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7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8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9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10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11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12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13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15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16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17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19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20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21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22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23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24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25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26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27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28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29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44.600" v="19" actId="1035"/>
          <ac:spMkLst>
            <pc:docMk/>
            <pc:sldMk cId="2408862127" sldId="393"/>
            <ac:spMk id="30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2:42:03.552" v="16" actId="1036"/>
          <ac:spMkLst>
            <pc:docMk/>
            <pc:sldMk cId="2408862127" sldId="393"/>
            <ac:spMk id="31" creationId="{00000000-0000-0000-0000-000000000000}"/>
          </ac:spMkLst>
        </pc:spChg>
        <pc:spChg chg="del">
          <ac:chgData name="Ebato Sae" userId="0934a294-dc0d-4d75-bef4-0f9bd6b42337" providerId="ADAL" clId="{F828826C-D44D-4DD9-A540-F51664620DFF}" dt="2023-08-20T02:58:57.580" v="51" actId="478"/>
          <ac:spMkLst>
            <pc:docMk/>
            <pc:sldMk cId="2408862127" sldId="393"/>
            <ac:spMk id="33" creationId="{00000000-0000-0000-0000-000000000000}"/>
          </ac:spMkLst>
        </pc:spChg>
      </pc:sldChg>
      <pc:sldChg chg="addSp delSp modSp mod">
        <pc:chgData name="Ebato Sae" userId="0934a294-dc0d-4d75-bef4-0f9bd6b42337" providerId="ADAL" clId="{F828826C-D44D-4DD9-A540-F51664620DFF}" dt="2023-08-20T03:03:06.022" v="79" actId="20577"/>
        <pc:sldMkLst>
          <pc:docMk/>
          <pc:sldMk cId="1954775559" sldId="396"/>
        </pc:sldMkLst>
        <pc:spChg chg="del">
          <ac:chgData name="Ebato Sae" userId="0934a294-dc0d-4d75-bef4-0f9bd6b42337" providerId="ADAL" clId="{F828826C-D44D-4DD9-A540-F51664620DFF}" dt="2023-08-20T02:57:44.007" v="39" actId="478"/>
          <ac:spMkLst>
            <pc:docMk/>
            <pc:sldMk cId="1954775559" sldId="396"/>
            <ac:spMk id="3" creationId="{03ADCB9E-48D1-18B8-C6B2-7A6E1FBDFB76}"/>
          </ac:spMkLst>
        </pc:spChg>
        <pc:spChg chg="add mod">
          <ac:chgData name="Ebato Sae" userId="0934a294-dc0d-4d75-bef4-0f9bd6b42337" providerId="ADAL" clId="{F828826C-D44D-4DD9-A540-F51664620DFF}" dt="2023-08-20T02:57:44.961" v="40"/>
          <ac:spMkLst>
            <pc:docMk/>
            <pc:sldMk cId="1954775559" sldId="396"/>
            <ac:spMk id="4" creationId="{E7C80835-3737-446E-2E68-D7A1263E9AF0}"/>
          </ac:spMkLst>
        </pc:spChg>
        <pc:spChg chg="mod">
          <ac:chgData name="Ebato Sae" userId="0934a294-dc0d-4d75-bef4-0f9bd6b42337" providerId="ADAL" clId="{F828826C-D44D-4DD9-A540-F51664620DFF}" dt="2023-08-20T03:03:06.022" v="79" actId="20577"/>
          <ac:spMkLst>
            <pc:docMk/>
            <pc:sldMk cId="1954775559" sldId="396"/>
            <ac:spMk id="313362" creationId="{00000000-0000-0000-0000-000000000000}"/>
          </ac:spMkLst>
        </pc:spChg>
      </pc:sldChg>
      <pc:sldChg chg="addSp delSp modSp mod">
        <pc:chgData name="Ebato Sae" userId="0934a294-dc0d-4d75-bef4-0f9bd6b42337" providerId="ADAL" clId="{F828826C-D44D-4DD9-A540-F51664620DFF}" dt="2023-08-20T03:03:28.183" v="80" actId="313"/>
        <pc:sldMkLst>
          <pc:docMk/>
          <pc:sldMk cId="3447498109" sldId="397"/>
        </pc:sldMkLst>
        <pc:spChg chg="del">
          <ac:chgData name="Ebato Sae" userId="0934a294-dc0d-4d75-bef4-0f9bd6b42337" providerId="ADAL" clId="{F828826C-D44D-4DD9-A540-F51664620DFF}" dt="2023-08-20T02:57:54.373" v="41" actId="478"/>
          <ac:spMkLst>
            <pc:docMk/>
            <pc:sldMk cId="3447498109" sldId="397"/>
            <ac:spMk id="4" creationId="{A0DB7EE7-F65E-2F3B-2EBC-249548D4346F}"/>
          </ac:spMkLst>
        </pc:spChg>
        <pc:spChg chg="add mod">
          <ac:chgData name="Ebato Sae" userId="0934a294-dc0d-4d75-bef4-0f9bd6b42337" providerId="ADAL" clId="{F828826C-D44D-4DD9-A540-F51664620DFF}" dt="2023-08-20T02:57:55.164" v="42"/>
          <ac:spMkLst>
            <pc:docMk/>
            <pc:sldMk cId="3447498109" sldId="397"/>
            <ac:spMk id="5" creationId="{965539C7-083A-5DA7-6FB5-B0F1241CB782}"/>
          </ac:spMkLst>
        </pc:spChg>
        <pc:spChg chg="mod">
          <ac:chgData name="Ebato Sae" userId="0934a294-dc0d-4d75-bef4-0f9bd6b42337" providerId="ADAL" clId="{F828826C-D44D-4DD9-A540-F51664620DFF}" dt="2023-08-20T03:01:53.228" v="67" actId="20577"/>
          <ac:spMkLst>
            <pc:docMk/>
            <pc:sldMk cId="3447498109" sldId="397"/>
            <ac:spMk id="111" creationId="{00000000-0000-0000-0000-000000000000}"/>
          </ac:spMkLst>
        </pc:spChg>
        <pc:spChg chg="mod">
          <ac:chgData name="Ebato Sae" userId="0934a294-dc0d-4d75-bef4-0f9bd6b42337" providerId="ADAL" clId="{F828826C-D44D-4DD9-A540-F51664620DFF}" dt="2023-08-20T03:03:28.183" v="80" actId="313"/>
          <ac:spMkLst>
            <pc:docMk/>
            <pc:sldMk cId="3447498109" sldId="397"/>
            <ac:spMk id="222" creationId="{00000000-0000-0000-0000-000000000000}"/>
          </ac:spMkLst>
        </pc:spChg>
      </pc:sldChg>
      <pc:sldChg chg="addSp delSp modSp mod">
        <pc:chgData name="Ebato Sae" userId="0934a294-dc0d-4d75-bef4-0f9bd6b42337" providerId="ADAL" clId="{F828826C-D44D-4DD9-A540-F51664620DFF}" dt="2023-08-20T03:01:18.875" v="65" actId="20577"/>
        <pc:sldMkLst>
          <pc:docMk/>
          <pc:sldMk cId="2286514235" sldId="399"/>
        </pc:sldMkLst>
        <pc:spChg chg="del">
          <ac:chgData name="Ebato Sae" userId="0934a294-dc0d-4d75-bef4-0f9bd6b42337" providerId="ADAL" clId="{F828826C-D44D-4DD9-A540-F51664620DFF}" dt="2023-08-20T02:57:03.815" v="34" actId="478"/>
          <ac:spMkLst>
            <pc:docMk/>
            <pc:sldMk cId="2286514235" sldId="399"/>
            <ac:spMk id="3" creationId="{62257CAD-170D-E38F-7BC4-7640F5DDE0CE}"/>
          </ac:spMkLst>
        </pc:spChg>
        <pc:spChg chg="add mod">
          <ac:chgData name="Ebato Sae" userId="0934a294-dc0d-4d75-bef4-0f9bd6b42337" providerId="ADAL" clId="{F828826C-D44D-4DD9-A540-F51664620DFF}" dt="2023-08-20T02:57:35.511" v="38" actId="1037"/>
          <ac:spMkLst>
            <pc:docMk/>
            <pc:sldMk cId="2286514235" sldId="399"/>
            <ac:spMk id="4" creationId="{672E7B29-927C-12AC-6709-E1C329F9D7AA}"/>
          </ac:spMkLst>
        </pc:spChg>
        <pc:spChg chg="mod">
          <ac:chgData name="Ebato Sae" userId="0934a294-dc0d-4d75-bef4-0f9bd6b42337" providerId="ADAL" clId="{F828826C-D44D-4DD9-A540-F51664620DFF}" dt="2023-08-20T03:01:18.875" v="65" actId="20577"/>
          <ac:spMkLst>
            <pc:docMk/>
            <pc:sldMk cId="2286514235" sldId="399"/>
            <ac:spMk id="331" creationId="{00000000-0000-0000-0000-000000000000}"/>
          </ac:spMkLst>
        </pc:spChg>
      </pc:sldChg>
      <pc:sldChg chg="addSp delSp modSp mod">
        <pc:chgData name="Ebato Sae" userId="0934a294-dc0d-4d75-bef4-0f9bd6b42337" providerId="ADAL" clId="{F828826C-D44D-4DD9-A540-F51664620DFF}" dt="2023-08-20T03:02:34.482" v="75" actId="20577"/>
        <pc:sldMkLst>
          <pc:docMk/>
          <pc:sldMk cId="3889354987" sldId="400"/>
        </pc:sldMkLst>
        <pc:spChg chg="del">
          <ac:chgData name="Ebato Sae" userId="0934a294-dc0d-4d75-bef4-0f9bd6b42337" providerId="ADAL" clId="{F828826C-D44D-4DD9-A540-F51664620DFF}" dt="2023-08-20T02:58:26.607" v="49" actId="478"/>
          <ac:spMkLst>
            <pc:docMk/>
            <pc:sldMk cId="3889354987" sldId="400"/>
            <ac:spMk id="2" creationId="{3C49394C-CB0E-81F9-1B66-2665269A2209}"/>
          </ac:spMkLst>
        </pc:spChg>
        <pc:spChg chg="add mod">
          <ac:chgData name="Ebato Sae" userId="0934a294-dc0d-4d75-bef4-0f9bd6b42337" providerId="ADAL" clId="{F828826C-D44D-4DD9-A540-F51664620DFF}" dt="2023-08-20T02:58:27.388" v="50"/>
          <ac:spMkLst>
            <pc:docMk/>
            <pc:sldMk cId="3889354987" sldId="400"/>
            <ac:spMk id="3" creationId="{7E383088-6DFB-ECB1-C5A6-790A5A92633D}"/>
          </ac:spMkLst>
        </pc:spChg>
        <pc:spChg chg="mod">
          <ac:chgData name="Ebato Sae" userId="0934a294-dc0d-4d75-bef4-0f9bd6b42337" providerId="ADAL" clId="{F828826C-D44D-4DD9-A540-F51664620DFF}" dt="2023-08-20T03:02:34.482" v="75" actId="20577"/>
          <ac:spMkLst>
            <pc:docMk/>
            <pc:sldMk cId="3889354987" sldId="400"/>
            <ac:spMk id="28" creationId="{00000000-0000-0000-0000-000000000000}"/>
          </ac:spMkLst>
        </pc:spChg>
      </pc:sldChg>
      <pc:sldChg chg="addSp delSp modSp mod">
        <pc:chgData name="Ebato Sae" userId="0934a294-dc0d-4d75-bef4-0f9bd6b42337" providerId="ADAL" clId="{F828826C-D44D-4DD9-A540-F51664620DFF}" dt="2023-08-20T03:01:12.270" v="64" actId="20577"/>
        <pc:sldMkLst>
          <pc:docMk/>
          <pc:sldMk cId="3355369544" sldId="401"/>
        </pc:sldMkLst>
        <pc:spChg chg="mod">
          <ac:chgData name="Ebato Sae" userId="0934a294-dc0d-4d75-bef4-0f9bd6b42337" providerId="ADAL" clId="{F828826C-D44D-4DD9-A540-F51664620DFF}" dt="2023-08-20T03:01:12.270" v="64" actId="20577"/>
          <ac:spMkLst>
            <pc:docMk/>
            <pc:sldMk cId="3355369544" sldId="401"/>
            <ac:spMk id="4" creationId="{00000000-0000-0000-0000-000000000000}"/>
          </ac:spMkLst>
        </pc:spChg>
        <pc:spChg chg="del">
          <ac:chgData name="Ebato Sae" userId="0934a294-dc0d-4d75-bef4-0f9bd6b42337" providerId="ADAL" clId="{F828826C-D44D-4DD9-A540-F51664620DFF}" dt="2023-08-20T02:43:49.601" v="30" actId="478"/>
          <ac:spMkLst>
            <pc:docMk/>
            <pc:sldMk cId="3355369544" sldId="401"/>
            <ac:spMk id="6" creationId="{E3B39ADB-240C-DF36-0526-8447C7F7302E}"/>
          </ac:spMkLst>
        </pc:spChg>
        <pc:spChg chg="add mod">
          <ac:chgData name="Ebato Sae" userId="0934a294-dc0d-4d75-bef4-0f9bd6b42337" providerId="ADAL" clId="{F828826C-D44D-4DD9-A540-F51664620DFF}" dt="2023-08-20T02:56:51.423" v="33" actId="255"/>
          <ac:spMkLst>
            <pc:docMk/>
            <pc:sldMk cId="3355369544" sldId="401"/>
            <ac:spMk id="7" creationId="{3E1A26EB-A19D-3B76-AB67-8057CC845370}"/>
          </ac:spMkLst>
        </pc:spChg>
      </pc:sldChg>
      <pc:sldChg chg="addSp delSp modSp mod">
        <pc:chgData name="Ebato Sae" userId="0934a294-dc0d-4d75-bef4-0f9bd6b42337" providerId="ADAL" clId="{F828826C-D44D-4DD9-A540-F51664620DFF}" dt="2023-08-20T03:02:42.375" v="77" actId="20577"/>
        <pc:sldMkLst>
          <pc:docMk/>
          <pc:sldMk cId="2028348780" sldId="404"/>
        </pc:sldMkLst>
        <pc:spChg chg="del">
          <ac:chgData name="Ebato Sae" userId="0934a294-dc0d-4d75-bef4-0f9bd6b42337" providerId="ADAL" clId="{F828826C-D44D-4DD9-A540-F51664620DFF}" dt="2023-08-20T02:58:18.246" v="47" actId="478"/>
          <ac:spMkLst>
            <pc:docMk/>
            <pc:sldMk cId="2028348780" sldId="404"/>
            <ac:spMk id="2" creationId="{11B428D3-41B5-3ECB-D89F-6E86BB58794A}"/>
          </ac:spMkLst>
        </pc:spChg>
        <pc:spChg chg="add mod">
          <ac:chgData name="Ebato Sae" userId="0934a294-dc0d-4d75-bef4-0f9bd6b42337" providerId="ADAL" clId="{F828826C-D44D-4DD9-A540-F51664620DFF}" dt="2023-08-20T02:58:19.817" v="48"/>
          <ac:spMkLst>
            <pc:docMk/>
            <pc:sldMk cId="2028348780" sldId="404"/>
            <ac:spMk id="3" creationId="{E66119D3-8D26-96E7-ADF6-7258BA3F9FB4}"/>
          </ac:spMkLst>
        </pc:spChg>
        <pc:spChg chg="mod">
          <ac:chgData name="Ebato Sae" userId="0934a294-dc0d-4d75-bef4-0f9bd6b42337" providerId="ADAL" clId="{F828826C-D44D-4DD9-A540-F51664620DFF}" dt="2023-08-20T03:02:42.375" v="77" actId="20577"/>
          <ac:spMkLst>
            <pc:docMk/>
            <pc:sldMk cId="2028348780" sldId="404"/>
            <ac:spMk id="361478" creationId="{00000000-0000-0000-0000-000000000000}"/>
          </ac:spMkLst>
        </pc:spChg>
      </pc:sldChg>
      <pc:sldChg chg="modSp mod">
        <pc:chgData name="Ebato Sae" userId="0934a294-dc0d-4d75-bef4-0f9bd6b42337" providerId="ADAL" clId="{F828826C-D44D-4DD9-A540-F51664620DFF}" dt="2023-08-20T03:03:36.729" v="82" actId="313"/>
        <pc:sldMkLst>
          <pc:docMk/>
          <pc:sldMk cId="2889377373" sldId="405"/>
        </pc:sldMkLst>
        <pc:spChg chg="mod">
          <ac:chgData name="Ebato Sae" userId="0934a294-dc0d-4d75-bef4-0f9bd6b42337" providerId="ADAL" clId="{F828826C-D44D-4DD9-A540-F51664620DFF}" dt="2023-08-20T03:03:36.729" v="82" actId="313"/>
          <ac:spMkLst>
            <pc:docMk/>
            <pc:sldMk cId="2889377373" sldId="405"/>
            <ac:spMk id="88" creationId="{00000000-0000-0000-0000-000000000000}"/>
          </ac:spMkLst>
        </pc:spChg>
      </pc:sldChg>
      <pc:sldMasterChg chg="modSldLayout">
        <pc:chgData name="Ebato Sae" userId="0934a294-dc0d-4d75-bef4-0f9bd6b42337" providerId="ADAL" clId="{F828826C-D44D-4DD9-A540-F51664620DFF}" dt="2023-08-20T02:41:20.999" v="11" actId="1037"/>
        <pc:sldMasterMkLst>
          <pc:docMk/>
          <pc:sldMasterMk cId="786675162" sldId="2147483740"/>
        </pc:sldMasterMkLst>
        <pc:sldLayoutChg chg="modSp mod">
          <pc:chgData name="Ebato Sae" userId="0934a294-dc0d-4d75-bef4-0f9bd6b42337" providerId="ADAL" clId="{F828826C-D44D-4DD9-A540-F51664620DFF}" dt="2023-08-20T02:41:20.999" v="11" actId="1037"/>
          <pc:sldLayoutMkLst>
            <pc:docMk/>
            <pc:sldMasterMk cId="786675162" sldId="2147483740"/>
            <pc:sldLayoutMk cId="1006997953" sldId="2147483741"/>
          </pc:sldLayoutMkLst>
          <pc:spChg chg="mod">
            <ac:chgData name="Ebato Sae" userId="0934a294-dc0d-4d75-bef4-0f9bd6b42337" providerId="ADAL" clId="{F828826C-D44D-4DD9-A540-F51664620DFF}" dt="2023-08-20T02:41:20.999" v="11" actId="1037"/>
            <ac:spMkLst>
              <pc:docMk/>
              <pc:sldMasterMk cId="786675162" sldId="2147483740"/>
              <pc:sldLayoutMk cId="1006997953" sldId="2147483741"/>
              <ac:spMk id="5" creationId="{00000000-0000-0000-0000-000000000000}"/>
            </ac:spMkLst>
          </pc:spChg>
        </pc:sldLayoutChg>
      </pc:sldMasterChg>
    </pc:docChg>
  </pc:docChgLst>
  <pc:docChgLst>
    <pc:chgData name="Maeda Koichiro" userId="S::koichiro.maeda@profiles.co.jp::7cce83f0-bee7-4698-acce-84dca746bef5" providerId="AD" clId="Web-{8E13B267-3228-2D13-C64F-D0518D41DACE}"/>
    <pc:docChg chg="modSld">
      <pc:chgData name="Maeda Koichiro" userId="S::koichiro.maeda@profiles.co.jp::7cce83f0-bee7-4698-acce-84dca746bef5" providerId="AD" clId="Web-{8E13B267-3228-2D13-C64F-D0518D41DACE}" dt="2023-08-24T08:35:31.877" v="24" actId="20577"/>
      <pc:docMkLst>
        <pc:docMk/>
      </pc:docMkLst>
      <pc:sldChg chg="modSp">
        <pc:chgData name="Maeda Koichiro" userId="S::koichiro.maeda@profiles.co.jp::7cce83f0-bee7-4698-acce-84dca746bef5" providerId="AD" clId="Web-{8E13B267-3228-2D13-C64F-D0518D41DACE}" dt="2023-08-24T08:35:31.877" v="24" actId="20577"/>
        <pc:sldMkLst>
          <pc:docMk/>
          <pc:sldMk cId="3727561441" sldId="392"/>
        </pc:sldMkLst>
        <pc:spChg chg="mod">
          <ac:chgData name="Maeda Koichiro" userId="S::koichiro.maeda@profiles.co.jp::7cce83f0-bee7-4698-acce-84dca746bef5" providerId="AD" clId="Web-{8E13B267-3228-2D13-C64F-D0518D41DACE}" dt="2023-08-24T08:35:31.877" v="24" actId="20577"/>
          <ac:spMkLst>
            <pc:docMk/>
            <pc:sldMk cId="3727561441" sldId="392"/>
            <ac:spMk id="8" creationId="{00000000-0000-0000-0000-000000000000}"/>
          </ac:spMkLst>
        </pc:spChg>
      </pc:sldChg>
      <pc:sldChg chg="modSp">
        <pc:chgData name="Maeda Koichiro" userId="S::koichiro.maeda@profiles.co.jp::7cce83f0-bee7-4698-acce-84dca746bef5" providerId="AD" clId="Web-{8E13B267-3228-2D13-C64F-D0518D41DACE}" dt="2023-08-24T08:35:02.735" v="20" actId="20577"/>
        <pc:sldMkLst>
          <pc:docMk/>
          <pc:sldMk cId="2889377373" sldId="405"/>
        </pc:sldMkLst>
        <pc:spChg chg="mod">
          <ac:chgData name="Maeda Koichiro" userId="S::koichiro.maeda@profiles.co.jp::7cce83f0-bee7-4698-acce-84dca746bef5" providerId="AD" clId="Web-{8E13B267-3228-2D13-C64F-D0518D41DACE}" dt="2023-08-24T08:35:02.735" v="20" actId="20577"/>
          <ac:spMkLst>
            <pc:docMk/>
            <pc:sldMk cId="2889377373" sldId="405"/>
            <ac:spMk id="8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1E197-7631-407B-BF27-7552059404E1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31473-2239-4442-B3B5-E37D2A765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70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5837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5700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5837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9465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206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05484804 w 120000"/>
              <a:gd name="T3" fmla="*/ 0 h 120000"/>
              <a:gd name="T4" fmla="*/ 205484804 w 120000"/>
              <a:gd name="T5" fmla="*/ 115683792 h 120000"/>
              <a:gd name="T6" fmla="*/ 0 w 120000"/>
              <a:gd name="T7" fmla="*/ 11568379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73732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fld id="{2DBCA8E9-27E8-401A-A13F-4E2F9470B34B}" type="slidenum">
              <a:rPr kumimoji="0" lang="en-US" altLang="ja-JP">
                <a:solidFill>
                  <a:prstClr val="black"/>
                </a:solidFill>
                <a:latin typeface="Calibri" pitchFamily="34" charset="0"/>
                <a:sym typeface="Calibri" pitchFamily="34" charset="0"/>
              </a:rPr>
              <a:pPr>
                <a:buSzPct val="25000"/>
              </a:pPr>
              <a:t>11</a:t>
            </a:fld>
            <a:endParaRPr kumimoji="0" lang="en-US" altLang="ja-JP">
              <a:solidFill>
                <a:prstClr val="black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05484804 w 120000"/>
              <a:gd name="T3" fmla="*/ 0 h 120000"/>
              <a:gd name="T4" fmla="*/ 205484804 w 120000"/>
              <a:gd name="T5" fmla="*/ 115683792 h 120000"/>
              <a:gd name="T6" fmla="*/ 0 w 120000"/>
              <a:gd name="T7" fmla="*/ 11568379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73732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fld id="{2DBCA8E9-27E8-401A-A13F-4E2F9470B34B}" type="slidenum">
              <a:rPr kumimoji="0" lang="en-US" altLang="ja-JP">
                <a:solidFill>
                  <a:prstClr val="black"/>
                </a:solidFill>
                <a:latin typeface="Calibri" pitchFamily="34" charset="0"/>
                <a:sym typeface="Calibri" pitchFamily="34" charset="0"/>
              </a:rPr>
              <a:pPr>
                <a:buSzPct val="25000"/>
              </a:pPr>
              <a:t>3</a:t>
            </a:fld>
            <a:endParaRPr kumimoji="0" lang="en-US" altLang="ja-JP">
              <a:solidFill>
                <a:prstClr val="black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3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05484804 w 120000"/>
              <a:gd name="T3" fmla="*/ 0 h 120000"/>
              <a:gd name="T4" fmla="*/ 205484804 w 120000"/>
              <a:gd name="T5" fmla="*/ 115683792 h 120000"/>
              <a:gd name="T6" fmla="*/ 0 w 120000"/>
              <a:gd name="T7" fmla="*/ 11568379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73732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fld id="{2DBCA8E9-27E8-401A-A13F-4E2F9470B34B}" type="slidenum">
              <a:rPr kumimoji="0" lang="en-US" altLang="ja-JP">
                <a:solidFill>
                  <a:prstClr val="black"/>
                </a:solidFill>
                <a:latin typeface="Calibri" pitchFamily="34" charset="0"/>
                <a:sym typeface="Calibri" pitchFamily="34" charset="0"/>
              </a:rPr>
              <a:pPr>
                <a:buSzPct val="25000"/>
              </a:pPr>
              <a:t>4</a:t>
            </a:fld>
            <a:endParaRPr kumimoji="0" lang="en-US" altLang="ja-JP">
              <a:solidFill>
                <a:prstClr val="black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05484804 w 120000"/>
              <a:gd name="T3" fmla="*/ 0 h 120000"/>
              <a:gd name="T4" fmla="*/ 205484804 w 120000"/>
              <a:gd name="T5" fmla="*/ 115683792 h 120000"/>
              <a:gd name="T6" fmla="*/ 0 w 120000"/>
              <a:gd name="T7" fmla="*/ 11568379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ja-JP">
                <a:solidFill>
                  <a:srgbClr val="000000"/>
                </a:solidFill>
                <a:sym typeface="Calibri" pitchFamily="34" charset="0"/>
              </a:rPr>
              <a:t>Despite modest improvement since the most recent peak in October 2009, the unemployment rates of recent college graduates remained above the rates prior to the 2007–2009 recession.</a:t>
            </a:r>
          </a:p>
          <a:p>
            <a:pPr>
              <a:spcBef>
                <a:spcPct val="0"/>
              </a:spcBef>
            </a:pPr>
            <a:endParaRPr lang="ja-JP" altLang="ja-JP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73732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fld id="{97B382ED-72A3-4C8D-B245-84BA2E3DE2C7}" type="slidenum">
              <a:rPr kumimoji="0" lang="en-US" altLang="ja-JP">
                <a:solidFill>
                  <a:prstClr val="black"/>
                </a:solidFill>
                <a:latin typeface="Calibri" pitchFamily="34" charset="0"/>
                <a:sym typeface="Calibri" pitchFamily="34" charset="0"/>
              </a:rPr>
              <a:pPr>
                <a:buSzPct val="25000"/>
              </a:pPr>
              <a:t>5</a:t>
            </a:fld>
            <a:endParaRPr kumimoji="0" lang="en-US" altLang="ja-JP">
              <a:solidFill>
                <a:prstClr val="black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3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4371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314372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SzPct val="25000"/>
            </a:pPr>
            <a:fld id="{9E9FB2CB-CE44-4615-AA22-373A30DD087C}" type="slidenum">
              <a:rPr kumimoji="0" lang="en-US" altLang="ja-JP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6</a:t>
            </a:fld>
            <a:endParaRPr kumimoji="0" lang="en-US" altLang="ja-JP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1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5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330756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SzPct val="25000"/>
            </a:pPr>
            <a:fld id="{9C2CCFAB-8AB9-4D7A-84DE-E7C812BAC3ED}" type="slidenum">
              <a:rPr kumimoji="0" lang="en-US" altLang="ja-JP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7</a:t>
            </a:fld>
            <a:endParaRPr kumimoji="0" lang="en-US" altLang="ja-JP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05484804 w 120000"/>
              <a:gd name="T3" fmla="*/ 0 h 120000"/>
              <a:gd name="T4" fmla="*/ 205484804 w 120000"/>
              <a:gd name="T5" fmla="*/ 115683792 h 120000"/>
              <a:gd name="T6" fmla="*/ 0 w 120000"/>
              <a:gd name="T7" fmla="*/ 11568379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73732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fld id="{2DBCA8E9-27E8-401A-A13F-4E2F9470B34B}" type="slidenum">
              <a:rPr kumimoji="0" lang="en-US" altLang="ja-JP">
                <a:solidFill>
                  <a:prstClr val="black"/>
                </a:solidFill>
                <a:latin typeface="Calibri" pitchFamily="34" charset="0"/>
                <a:sym typeface="Calibri" pitchFamily="34" charset="0"/>
              </a:rPr>
              <a:pPr>
                <a:buSzPct val="25000"/>
              </a:pPr>
              <a:t>8</a:t>
            </a:fld>
            <a:endParaRPr kumimoji="0" lang="en-US" altLang="ja-JP">
              <a:solidFill>
                <a:prstClr val="black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19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05484804 w 120000"/>
              <a:gd name="T3" fmla="*/ 0 h 120000"/>
              <a:gd name="T4" fmla="*/ 205484804 w 120000"/>
              <a:gd name="T5" fmla="*/ 115683792 h 120000"/>
              <a:gd name="T6" fmla="*/ 0 w 120000"/>
              <a:gd name="T7" fmla="*/ 11568379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73732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fld id="{2DBCA8E9-27E8-401A-A13F-4E2F9470B34B}" type="slidenum">
              <a:rPr kumimoji="0" lang="en-US" altLang="ja-JP">
                <a:solidFill>
                  <a:prstClr val="black"/>
                </a:solidFill>
                <a:latin typeface="Calibri" pitchFamily="34" charset="0"/>
                <a:sym typeface="Calibri" pitchFamily="34" charset="0"/>
              </a:rPr>
              <a:pPr>
                <a:buSzPct val="25000"/>
              </a:pPr>
              <a:t>9</a:t>
            </a:fld>
            <a:endParaRPr kumimoji="0" lang="en-US" altLang="ja-JP">
              <a:solidFill>
                <a:prstClr val="black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0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362500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SzPct val="25000"/>
            </a:pPr>
            <a:fld id="{B1DB3D95-73E7-4EAB-A1F0-C81650893AE9}" type="slidenum">
              <a:rPr kumimoji="0" lang="en-US" altLang="ja-JP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10</a:t>
            </a:fld>
            <a:endParaRPr kumimoji="0" lang="en-US" altLang="ja-JP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6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409D1E1-9401-4964-AE3F-EF6BBF157104}" type="datetime1">
              <a:rPr lang="en-US" altLang="ja-JP" smtClean="0"/>
              <a:t>8/24/2023</a:t>
            </a:fld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F74EEFE-D69D-4068-80CE-873EC3ABE2C7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3FA111-7F42-4CD0-981A-9701058E28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92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F7E7494-79BA-40FC-B524-F51B0399C5B6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5FCE6C-AF65-4190-8D38-0CD4FE61D5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257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5F6F69D-658B-4E03-A04C-8B784C1E30DE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3B382C-FC7C-4491-A22C-291C38DEE5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253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B0C3897-A225-4932-8C92-77C6036A15E8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780370-2C89-4F0C-BC21-9F43B8FF56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997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A96B49E4-7351-4E58-B093-78293D170079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7A8858-CED9-44AA-B4B4-F90A587077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952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680904F-2FC6-4525-8FB3-96CE4B14926F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481B06-2292-4EED-9136-01D277C364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268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4FD45C4-0EAA-4926-A080-14BF327B5C5F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36902-2C07-4538-8E2A-872DC34965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570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8669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76200"/>
            <a:ext cx="54483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02B9E0C-DB8A-497E-9591-BF53A8F7102B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34AFC0-F514-48FB-818C-1DA5E391CF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362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140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iicorp.org\commons\Corp_Marketing\Marketing Campaigns 2009\PIOutlook\PIOutlook Graphics\PI countries+man-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6525"/>
            <a:ext cx="9517063" cy="70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piicorp.org\commons\Corp_Marketing\Marketing Campaigns 2009\PIOutlook\PIOutlook Graphics\Profiles countries on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"/>
          <a:stretch>
            <a:fillRect/>
          </a:stretch>
        </p:blipFill>
        <p:spPr bwMode="auto">
          <a:xfrm>
            <a:off x="2940050" y="3189288"/>
            <a:ext cx="620395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1225" y="4279900"/>
            <a:ext cx="2603500" cy="419100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800" b="1" kern="1200">
                <a:solidFill>
                  <a:srgbClr val="C00000"/>
                </a:solidFill>
                <a:latin typeface="Helvetica" pitchFamily="34" charset="0"/>
              </a:rPr>
              <a:t>Contact 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225" y="4699000"/>
            <a:ext cx="2603500" cy="309563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1200">
                <a:solidFill>
                  <a:srgbClr val="000000"/>
                </a:solidFill>
                <a:latin typeface="Helvetica" pitchFamily="34" charset="0"/>
              </a:rPr>
              <a:t>Profiles International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" y="6356350"/>
            <a:ext cx="2895600" cy="365125"/>
          </a:xfrm>
          <a:prstGeom prst="rect">
            <a:avLst/>
          </a:prstGeom>
        </p:spPr>
        <p:txBody>
          <a:bodyPr lIns="82039" tIns="41020" rIns="82039" bIns="4102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 kern="1200">
              <a:solidFill>
                <a:srgbClr val="898989"/>
              </a:solidFill>
              <a:latin typeface="Helvetica" pitchFamily="34" charset="0"/>
              <a:ea typeface="ＭＳ Ｐゴシック" pitchFamily="50" charset="-128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457200" y="6445250"/>
            <a:ext cx="2936875" cy="206375"/>
          </a:xfrm>
          <a:prstGeom prst="rect">
            <a:avLst/>
          </a:prstGeom>
          <a:noFill/>
          <a:ln>
            <a:noFill/>
          </a:ln>
        </p:spPr>
        <p:txBody>
          <a:bodyPr lIns="82039" tIns="41020" rIns="82039" bIns="4102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kern="1200">
                <a:solidFill>
                  <a:srgbClr val="898989"/>
                </a:solidFill>
                <a:latin typeface="Helvetica" pitchFamily="34" charset="0"/>
              </a:rPr>
              <a:t>©2009 Profiles International, Inc. All rights reserved.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1225" y="1339850"/>
            <a:ext cx="7485063" cy="557213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0" lang="en-US" altLang="ja-JP" sz="2000" kern="1200">
                <a:solidFill>
                  <a:srgbClr val="2A65AC"/>
                </a:solidFill>
                <a:latin typeface="Helvetica" pitchFamily="34" charset="0"/>
              </a:rPr>
              <a:t>Profiles International – Who We Are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11225" y="2011363"/>
            <a:ext cx="76263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98" rIns="91397" bIns="45698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Profiles International helps organizations worldwide create high-performing workforces.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kern="1200">
              <a:solidFill>
                <a:srgbClr val="000000"/>
              </a:solidFill>
              <a:latin typeface="Calibri" pitchFamily="34" charset="0"/>
              <a:ea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Through our comprehensive employment assessments and innovative talent management solutions, our clients gain a competitive advantage by selecting the right people and managing them to their full potential.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kern="1200">
              <a:solidFill>
                <a:srgbClr val="000000"/>
              </a:solidFill>
              <a:latin typeface="Calibri" pitchFamily="34" charset="0"/>
              <a:ea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solidFill>
                  <a:srgbClr val="2A65AC"/>
                </a:solidFill>
                <a:latin typeface="Helvetica" pitchFamily="34" charset="0"/>
                <a:ea typeface="ＭＳ Ｐゴシック" pitchFamily="50" charset="-128"/>
              </a:rPr>
              <a:t>Where We 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Profiles serves 122 countries </a:t>
            </a:r>
            <a:b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</a:br>
            <a: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around the globe and has </a:t>
            </a:r>
            <a:b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</a:br>
            <a: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material in 32 languages.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0442" y="5010258"/>
            <a:ext cx="2973448" cy="1064875"/>
          </a:xfrm>
        </p:spPr>
        <p:txBody>
          <a:bodyPr lIns="0"/>
          <a:lstStyle>
            <a:lvl1pPr marL="0" marR="0" indent="0" algn="l" defTabSz="82039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34" charset="0"/>
              <a:buNone/>
              <a:tabLst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</a:defRPr>
            </a:lvl1pPr>
            <a:lvl2pPr marL="457039" indent="0">
              <a:buNone/>
              <a:defRPr sz="1100"/>
            </a:lvl2pPr>
            <a:lvl3pPr marL="914079" indent="0">
              <a:buNone/>
              <a:defRPr sz="11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9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EE49913F-7852-49B3-84E3-36566EB8C54C}" type="datetime1">
              <a:rPr lang="en-US" altLang="ja-JP" smtClean="0"/>
              <a:t>8/24/2023</a:t>
            </a:fld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04586"/>
            <a:ext cx="8229599" cy="514723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 pitchFamily="34" charset="0"/>
              </a:defRPr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633938"/>
            <a:ext cx="8229599" cy="419097"/>
          </a:xfrm>
        </p:spPr>
        <p:txBody>
          <a:bodyPr anchor="t"/>
          <a:lstStyle>
            <a:lvl1pPr algn="l">
              <a:defRPr sz="1600" b="0"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428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/>
            </a:lvl1pPr>
            <a:extLst/>
          </a:lstStyle>
          <a:p>
            <a:r>
              <a:rPr lang="ja-JP" altLang="en-US"/>
              <a:t>マスタ タイトルの書式設定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2920" y="1371600"/>
            <a:ext cx="8183880" cy="4114800"/>
          </a:xfrm>
        </p:spPr>
        <p:txBody>
          <a:bodyPr>
            <a:normAutofit/>
          </a:bodyPr>
          <a:lstStyle>
            <a:lvl1pPr marL="288925" indent="-288925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5D99"/>
              </a:buClr>
              <a:buSzPct val="110000"/>
              <a:buFont typeface="Wingdings" pitchFamily="2" charset="2"/>
              <a:buChar char="§"/>
              <a:defRPr sz="2400" b="0">
                <a:latin typeface="Calibri" pitchFamily="34" charset="0"/>
              </a:defRPr>
            </a:lvl1pPr>
            <a:lvl2pPr marL="690563" indent="-342900"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buFont typeface="Calibri" pitchFamily="34" charset="0"/>
              <a:buChar char="—"/>
              <a:defRPr sz="2000" b="0"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0"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2000" b="1"/>
            </a:lvl4pPr>
            <a:lvl5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4608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fld id="{162B1CCB-5C31-468B-B317-95A8D87356C6}" type="datetime1">
              <a:rPr lang="en-US" altLang="ja-JP" smtClean="0"/>
              <a:t>8/24/2023</a:t>
            </a:fld>
            <a:endParaRPr lang="ja-JP" altLang="ja-JP"/>
          </a:p>
        </p:txBody>
      </p:sp>
      <p:sp>
        <p:nvSpPr>
          <p:cNvPr id="5" name="Shape 2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25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1A42CC7E-8C38-47B0-8627-2C673F6248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1288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" name="Shape 4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fld id="{B8B30F62-C005-403A-8759-1559AA2BF6F6}" type="datetime1">
              <a:rPr lang="en-US" altLang="ja-JP" smtClean="0"/>
              <a:t>8/24/2023</a:t>
            </a:fld>
            <a:endParaRPr lang="ja-JP" altLang="ja-JP"/>
          </a:p>
        </p:txBody>
      </p:sp>
      <p:sp>
        <p:nvSpPr>
          <p:cNvPr id="6" name="Shape 4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7" name="Shape 49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2F893F78-5FBF-4585-A175-C5C67ED5E1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86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" name="Shape 5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fld id="{93DC5423-F8C0-48D8-95BE-239D5708F279}" type="datetime1">
              <a:rPr lang="en-US" altLang="ja-JP" smtClean="0"/>
              <a:t>8/24/2023</a:t>
            </a:fld>
            <a:endParaRPr lang="ja-JP" altLang="ja-JP"/>
          </a:p>
        </p:txBody>
      </p:sp>
      <p:sp>
        <p:nvSpPr>
          <p:cNvPr id="8" name="Shape 5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9" name="Shape 58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A794AD34-20F0-4D48-A050-5953A7E2E7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3353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6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fld id="{15796B87-5BEA-4FF6-9955-BAE13B288F32}" type="datetime1">
              <a:rPr lang="en-US" altLang="ja-JP" smtClean="0"/>
              <a:t>8/24/2023</a:t>
            </a:fld>
            <a:endParaRPr lang="ja-JP" altLang="ja-JP"/>
          </a:p>
        </p:txBody>
      </p:sp>
      <p:sp>
        <p:nvSpPr>
          <p:cNvPr id="4" name="Shape 6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5" name="Shape 63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592C21B8-37E9-4595-8148-3A9AF021B9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5203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" name="Shape 6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fld id="{67D87AF0-4E30-4555-ADB0-86D8031DE92B}" type="datetime1">
              <a:rPr lang="en-US" altLang="ja-JP" smtClean="0"/>
              <a:t>8/24/2023</a:t>
            </a:fld>
            <a:endParaRPr lang="ja-JP" altLang="ja-JP"/>
          </a:p>
        </p:txBody>
      </p:sp>
      <p:sp>
        <p:nvSpPr>
          <p:cNvPr id="6" name="Shape 6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7" name="Shape 70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45D6AE68-C01B-4F02-BDA3-654A54C8E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0065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fld id="{BD11C160-1629-4790-B1B7-7F11B1A22F58}" type="datetime1">
              <a:rPr lang="en-US" altLang="ja-JP" smtClean="0"/>
              <a:t>8/24/2023</a:t>
            </a:fld>
            <a:endParaRPr lang="ja-JP" altLang="ja-JP"/>
          </a:p>
        </p:txBody>
      </p:sp>
      <p:sp>
        <p:nvSpPr>
          <p:cNvPr id="5" name="Shape 7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76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493607E3-B81A-41D1-A26B-B03E754B6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13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fld id="{1F9C14A7-89D5-40E6-997C-B8081891819B}" type="datetime1">
              <a:rPr lang="en-US" altLang="ja-JP" smtClean="0"/>
              <a:t>8/24/2023</a:t>
            </a:fld>
            <a:endParaRPr lang="ja-JP" altLang="ja-JP"/>
          </a:p>
        </p:txBody>
      </p:sp>
      <p:sp>
        <p:nvSpPr>
          <p:cNvPr id="5" name="Shape 8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82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 smtClean="0"/>
            </a:lvl1pPr>
          </a:lstStyle>
          <a:p>
            <a:pPr>
              <a:defRPr/>
            </a:pPr>
            <a:fld id="{617545C2-0657-4C86-9C82-48774A72B7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678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3D7664-7156-4A91-95C3-B31F555ABAFE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44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altLang="ja-JP" dirty="0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8DA8F-F15C-456C-8068-0D3291FD99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699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000D012-A7EE-4847-8D10-84F0181F9565}" type="datetime1">
              <a:rPr lang="en-US" altLang="ja-JP" smtClean="0"/>
              <a:t>8/24/2023</a:t>
            </a:fld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64FF97-DB67-4E12-BE77-5DE0BC3F2D9E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2C790-4ADD-41EA-8442-442B50B026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0898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0FA1B2-7FEF-4399-A3AE-EAB36A127EFD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87AF-B839-4EF1-8B25-6ED0CD84A3E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8016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FC9FEA-9077-42F3-A6D2-977E85F5A53E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E17E8-B7C6-4E67-8F35-029783F3803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173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2C730EC-9E6F-4FE6-9D92-486B8F303044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189-E2AB-40D7-8520-1E0DE9A5B2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5625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D97C2D-D3D9-4181-89AD-DA45B1D5C564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F2CC7-E285-4710-BCA1-D6C8924A5A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490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915593-58A0-4BD8-B971-42FB97C8FCD9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6B07-D559-43D7-916B-DC613E7574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2232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085A1F-965B-4092-90E0-639657A93332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F477-E2D2-4F0C-95CA-79AD49EB0D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773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8AE11F-58D4-4698-B2D9-0AA0771AA26A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643C7-2454-4A70-9F2A-3D237B46FBE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9422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5F1386-55B7-4B2A-8E9B-EE66C7F49BA0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01B4-2DFB-4B9D-94E0-BBE74BBE6D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4718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D1F2F3-C6ED-4CA3-AC7B-7ACEE48DCA81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0FDC0-3BFA-4B9E-AD90-4BDE9FB18A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718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E21D5E2-36C7-43DF-91AF-A3E53F7B8D30}" type="datetime1">
              <a:rPr lang="en-US" altLang="ja-JP" smtClean="0"/>
              <a:t>8/24/2023</a:t>
            </a:fld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iicorp.org\commons\Corp_Marketing\Team Member's Folders\Ruben\Hiring Smart\Templat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piicorp.org\commons\_Custom\Marketing_Media\Images\Branding\Profiles Logos\_White Logos\PI_white-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29338"/>
            <a:ext cx="233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3429000"/>
            <a:ext cx="5181600" cy="1066800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0525" y="4724400"/>
            <a:ext cx="5984875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F86A6-43A5-4AD9-92FE-A76C128C36C6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</a:defRPr>
            </a:lvl1pPr>
          </a:lstStyle>
          <a:p>
            <a:pPr>
              <a:defRPr/>
            </a:pPr>
            <a:fld id="{CCBE890A-439D-45D5-ADF2-2430EA13A1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6084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034E8AD-5074-4952-8970-058103CC2F89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DBE1-C01F-4E2F-A940-7385EB505B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6396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0233377-558B-4F38-A4C1-847B43FAC43D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61E8-398E-44E2-939B-97F9909E16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0107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4BF64F8-5C62-47E4-84F9-3AA3ADD2C2AD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FB8B-FBAE-4CBF-BD8F-E73D6B9F7A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1607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D8C0186-DDDC-45C8-B957-A623A756C320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25D0-5B27-4EBA-924C-E10A818B09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275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F276AB2-2F53-4D0C-8B17-6798F6A7B972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4F92-C54B-4378-BB39-D2FAB83829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8445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552AFFB-A8F1-4351-A3B6-32C5B9042234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CEBA-18B7-44C3-86B5-726863BF23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1496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00492EF-84B2-469F-9230-B38646CFB3CC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73E3-4C54-40E9-810F-28554EE32C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4468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B712A14-D142-43B4-8095-00C89231F8BD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B466-17F4-43E6-AC22-6B61D6CC76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8213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C82AE3F-149E-4A0A-8C59-F3AAB7532913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DDBF-F0FD-4F3A-9FBF-E91D10B31B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124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677D56B-8A76-4173-82F1-CFBD2D365590}" type="datetime1">
              <a:rPr lang="en-US" altLang="ja-JP" smtClean="0"/>
              <a:t>8/24/2023</a:t>
            </a:fld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8669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76200"/>
            <a:ext cx="54483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53DC51E-0640-4E73-8473-B144A4877961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DF62-79C4-4D4C-9DD7-10AF9B24E2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3020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776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iicorp.org\commons\Corp_Marketing\Marketing Campaigns 2009\PIOutlook\PIOutlook Graphics\PI countries+man-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6525"/>
            <a:ext cx="9517063" cy="70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piicorp.org\commons\Corp_Marketing\Marketing Campaigns 2009\PIOutlook\PIOutlook Graphics\Profiles countries on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"/>
          <a:stretch>
            <a:fillRect/>
          </a:stretch>
        </p:blipFill>
        <p:spPr bwMode="auto">
          <a:xfrm>
            <a:off x="2940050" y="3189288"/>
            <a:ext cx="620395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1225" y="4279900"/>
            <a:ext cx="2603500" cy="419100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800" b="1" kern="1200">
                <a:solidFill>
                  <a:srgbClr val="C00000"/>
                </a:solidFill>
                <a:latin typeface="Helvetica" pitchFamily="34" charset="0"/>
                <a:cs typeface="+mn-cs"/>
              </a:rPr>
              <a:t>Contact 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225" y="4699000"/>
            <a:ext cx="2603500" cy="309563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1200">
                <a:solidFill>
                  <a:srgbClr val="000000"/>
                </a:solidFill>
                <a:latin typeface="Helvetica" pitchFamily="34" charset="0"/>
                <a:cs typeface="+mn-cs"/>
              </a:rPr>
              <a:t>Profiles International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2039" tIns="41020" rIns="82039" bIns="4102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sz="1000" kern="1200">
              <a:solidFill>
                <a:srgbClr val="898989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457200" y="6445250"/>
            <a:ext cx="2936875" cy="206375"/>
          </a:xfrm>
          <a:prstGeom prst="rect">
            <a:avLst/>
          </a:prstGeom>
          <a:noFill/>
          <a:ln>
            <a:noFill/>
          </a:ln>
        </p:spPr>
        <p:txBody>
          <a:bodyPr lIns="82039" tIns="41020" rIns="82039" bIns="4102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kern="1200">
                <a:solidFill>
                  <a:srgbClr val="898989"/>
                </a:solidFill>
                <a:latin typeface="Helvetica" pitchFamily="34" charset="0"/>
                <a:cs typeface="+mn-cs"/>
              </a:rPr>
              <a:t>©2009 Profiles International, Inc. All rights reserved.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1225" y="1339850"/>
            <a:ext cx="7485063" cy="557213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0" lang="en-US" altLang="ja-JP" sz="2000" kern="1200">
                <a:solidFill>
                  <a:srgbClr val="2A65AC"/>
                </a:solidFill>
                <a:latin typeface="Helvetica" pitchFamily="34" charset="0"/>
                <a:cs typeface="+mn-cs"/>
              </a:rPr>
              <a:t>Profiles International – Who We Are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11225" y="2011363"/>
            <a:ext cx="7626350" cy="3025775"/>
          </a:xfrm>
          <a:prstGeom prst="rect">
            <a:avLst/>
          </a:prstGeom>
          <a:noFill/>
          <a:ln>
            <a:noFill/>
          </a:ln>
        </p:spPr>
        <p:txBody>
          <a:bodyPr lIns="0" tIns="45698" rIns="91397" bIns="4569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  <a:t>Profiles International helps organizations worldwide create high-performing workforces.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sz="1100" kern="120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  <a:t>Through our comprehensive employment assessments and innovative talent management solutions, our clients gain a competitive advantage by selecting the right people and managing them to their full potential.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kern="120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>
                <a:solidFill>
                  <a:srgbClr val="2A65AC"/>
                </a:solidFill>
                <a:latin typeface="Helvetica" pitchFamily="34" charset="0"/>
                <a:cs typeface="+mn-cs"/>
              </a:rPr>
              <a:t>Where We 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  <a:t>Profiles serves 122 countries </a:t>
            </a:r>
            <a:b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  <a:t>around the globe and has </a:t>
            </a:r>
            <a:b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  <a:t>material in 32 languages.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0442" y="5010258"/>
            <a:ext cx="2973448" cy="1064875"/>
          </a:xfrm>
        </p:spPr>
        <p:txBody>
          <a:bodyPr lIns="0"/>
          <a:lstStyle>
            <a:lvl1pPr marL="0" marR="0" indent="0" algn="l" defTabSz="82039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34" charset="0"/>
              <a:buNone/>
              <a:tabLst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</a:defRPr>
            </a:lvl1pPr>
            <a:lvl2pPr marL="457039" indent="0">
              <a:buNone/>
              <a:defRPr sz="1100"/>
            </a:lvl2pPr>
            <a:lvl3pPr marL="914079" indent="0">
              <a:buNone/>
              <a:defRPr sz="11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7190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04586"/>
            <a:ext cx="8229599" cy="514723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 pitchFamily="34" charset="0"/>
              </a:defRPr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633938"/>
            <a:ext cx="8229599" cy="419097"/>
          </a:xfrm>
        </p:spPr>
        <p:txBody>
          <a:bodyPr anchor="t"/>
          <a:lstStyle>
            <a:lvl1pPr algn="l">
              <a:defRPr sz="1600" b="0"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596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/>
            </a:lvl1pPr>
            <a:extLst/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2920" y="1371600"/>
            <a:ext cx="8183880" cy="4114800"/>
          </a:xfrm>
        </p:spPr>
        <p:txBody>
          <a:bodyPr>
            <a:normAutofit/>
          </a:bodyPr>
          <a:lstStyle>
            <a:lvl1pPr marL="288925" indent="-288925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5D99"/>
              </a:buClr>
              <a:buSzPct val="110000"/>
              <a:buFont typeface="Wingdings" pitchFamily="2" charset="2"/>
              <a:buChar char="§"/>
              <a:defRPr sz="2400" b="0">
                <a:latin typeface="Calibri" pitchFamily="34" charset="0"/>
              </a:defRPr>
            </a:lvl1pPr>
            <a:lvl2pPr marL="690563" indent="-342900"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buFont typeface="Calibri" pitchFamily="34" charset="0"/>
              <a:buChar char="—"/>
              <a:defRPr sz="2000" b="0"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0"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2000" b="1"/>
            </a:lvl4pPr>
            <a:lvl5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4620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17BD404-1BB7-4F8F-BA22-07039E635A13}" type="datetime1">
              <a:rPr lang="en-US" altLang="ja-JP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98E7-9D51-4F93-8F63-CCD3344B89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984110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97930-C0F9-4178-B5EA-EAFEB8544FDB}" type="datetime1">
              <a:rPr lang="en-US" altLang="ja-JP" smtClean="0"/>
              <a:t>8/24/2023</a:t>
            </a:fld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469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6470675-A3A2-4E19-9711-C20BA592A1E9}" type="datetime1">
              <a:rPr lang="en-US" altLang="ja-JP" smtClean="0"/>
              <a:t>8/24/2023</a:t>
            </a:fld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404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8D50F48-B1A9-4DA0-A429-455026E7C202}" type="datetime1">
              <a:rPr lang="en-US" altLang="ja-JP" smtClean="0"/>
              <a:t>8/24/2023</a:t>
            </a:fld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486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EC3A67F7-9756-4703-AD22-BC00CE2A6DBA}" type="datetime1">
              <a:rPr lang="en-US" altLang="ja-JP" smtClean="0"/>
              <a:t>8/24/2023</a:t>
            </a:fld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63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91EF7C31-5BFA-4CA5-8831-AC84FD0F6224}" type="datetime1">
              <a:rPr lang="en-US" altLang="ja-JP" smtClean="0"/>
              <a:t>8/24/2023</a:t>
            </a:fld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3194FE1-F282-415C-9A67-96B8F5240E2C}" type="datetime1">
              <a:rPr lang="en-US" altLang="ja-JP" smtClean="0"/>
              <a:t>8/24/2023</a:t>
            </a:fld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563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BD3F09B-2E2D-4045-8898-6093965200F6}" type="datetime1">
              <a:rPr lang="en-US" altLang="ja-JP" smtClean="0"/>
              <a:t>8/24/2023</a:t>
            </a:fld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6978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fld id="{684339CF-E910-4A4B-8703-C4D11EC6D6B4}" type="datetime1">
              <a:rPr lang="en-US" altLang="ja-JP" smtClean="0"/>
              <a:t>8/24/2023</a:t>
            </a:fld>
            <a:endParaRPr lang="ja-JP" altLang="ja-JP"/>
          </a:p>
        </p:txBody>
      </p:sp>
      <p:sp>
        <p:nvSpPr>
          <p:cNvPr id="5" name="Shape 2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  <a:endParaRPr lang="ja-JP" altLang="ja-JP"/>
          </a:p>
        </p:txBody>
      </p:sp>
      <p:sp>
        <p:nvSpPr>
          <p:cNvPr id="6" name="Shape 25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fld id="{30CF00CA-BDA5-4183-A675-16FDF7F90B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9418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9ED0C7A-A636-4E22-9726-AE526AE5039B}" type="datetime1">
              <a:rPr lang="en-US" altLang="ja-JP" smtClean="0"/>
              <a:t>8/24/2023</a:t>
            </a:fld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894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FCD72E9-288C-4BF7-81BA-15ED67B80985}" type="datetime1">
              <a:rPr lang="en-US" altLang="ja-JP" smtClean="0"/>
              <a:t>8/24/2023</a:t>
            </a:fld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305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0A96CF3-EC1C-4DCD-AB89-45EA74E2A6A5}" type="datetime1">
              <a:rPr lang="en-US" altLang="ja-JP" smtClean="0"/>
              <a:t>8/24/2023</a:t>
            </a:fld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75856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391E4B0-7A3C-47FA-93EA-92B777177EC6}" type="datetime1">
              <a:rPr lang="en-US" altLang="ja-JP" smtClean="0"/>
              <a:t>8/24/2023</a:t>
            </a:fld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9113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E5ECC2F-17F6-451E-A5D9-5712AFAFD8BE}" type="datetime1">
              <a:rPr lang="en-US" altLang="ja-JP" smtClean="0"/>
              <a:t>8/24/2023</a:t>
            </a:fld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103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EA94851-6CEE-4BD2-8738-EFEDA596FF2B}" type="datetime1">
              <a:rPr lang="en-US" altLang="ja-JP" smtClean="0"/>
              <a:t>8/24/2023</a:t>
            </a:fld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7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iicorp.org\commons\Corp_Marketing\Team Member's Folders\Ruben\Hiring Smart\Templat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piicorp.org\commons\_Custom\Marketing_Media\Images\Branding\Profiles Logos\_White Logos\PI_white-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29338"/>
            <a:ext cx="233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3429000"/>
            <a:ext cx="5181600" cy="1066800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0525" y="4724400"/>
            <a:ext cx="5984875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cs typeface="+mn-cs"/>
              </a:defRPr>
            </a:lvl1pPr>
          </a:lstStyle>
          <a:p>
            <a:pPr>
              <a:defRPr/>
            </a:pPr>
            <a:fld id="{DD2F1DAC-AA7C-4ABD-B072-71B2FAEA729C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rgbClr val="1F474F"/>
                </a:solidFill>
              </a:defRPr>
            </a:lvl1pPr>
          </a:lstStyle>
          <a:p>
            <a:pPr>
              <a:defRPr/>
            </a:pPr>
            <a:fld id="{C3141B8D-7CFE-4048-8404-8A0A45B987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85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EC793BC-B2DD-49F6-A708-CE4DFBFCE195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A18B0-7D04-43A3-9052-7640C0F480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799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70E603C-7C9D-4012-8AFE-C7B9DB6186C0}" type="datetime1">
              <a:rPr lang="en-US" altLang="ja-JP" smtClean="0"/>
              <a:t>8/24/2023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BC81F-71B6-4097-A700-4ADB4E559E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832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416B472-3643-4A56-8000-61625EC66ACB}" type="datetime1">
              <a:rPr lang="en-US" altLang="ja-JP" smtClean="0"/>
              <a:t>8/24/2023</a:t>
            </a:fld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piicorp.org\commons\Corp_Marketing\Team Member's Folders\Ruben\Hiring Smart\Template_BK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762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000000"/>
                </a:solidFill>
                <a:latin typeface="Arial" pitchFamily="34" charset="0"/>
                <a:cs typeface="Arial"/>
                <a:sym typeface="Arial"/>
                <a:rtl val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4C694-4AA9-47BD-86BF-6B65E04F8D22}" type="datetime1">
              <a:rPr lang="en-US" altLang="ja-JP" kern="1200" smtClean="0">
                <a:ea typeface="ＭＳ Ｐゴシック" pitchFamily="50" charset="-128"/>
              </a:rPr>
              <a:t>8/24/2023</a:t>
            </a:fld>
            <a:endParaRPr lang="en-US" altLang="ja-JP" kern="1200">
              <a:ea typeface="ＭＳ Ｐゴシック" pitchFamily="50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4638"/>
            <a:ext cx="2894013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FFFFFF"/>
                </a:solidFill>
                <a:latin typeface="Arial" pitchFamily="34" charset="0"/>
                <a:cs typeface="Arial"/>
                <a:sym typeface="Arial"/>
                <a:rtl val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ea typeface="ＭＳ Ｐゴシック" pitchFamily="50" charset="-128"/>
              </a:rPr>
              <a:t>Copyright©️ 2023 HRD, Inc. All Rights Reserved. Strictly Confidential.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FF0A5-CD91-402D-A16D-8DF882BE5DA6}" type="slidenum">
              <a:rPr lang="en-US" altLang="ja-JP" kern="120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kern="120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21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1F47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F474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474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1F474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>
              <a:sym typeface="Arial" charset="0"/>
            </a:endParaRPr>
          </a:p>
        </p:txBody>
      </p:sp>
      <p:sp>
        <p:nvSpPr>
          <p:cNvPr id="3075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>
              <a:sym typeface="Arial" charset="0"/>
            </a:endParaRPr>
          </a:p>
        </p:txBody>
      </p:sp>
      <p:sp>
        <p:nvSpPr>
          <p:cNvPr id="13316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88888"/>
                </a:solidFill>
                <a:latin typeface="Calibri" panose="020F0502020204030204" pitchFamily="34" charset="0"/>
                <a:ea typeface="ＭＳ Ｐゴシック" pitchFamily="50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C1977D-C9B3-4C91-8C28-A2CF29CC6D18}" type="datetime1">
              <a:rPr lang="en-US" altLang="ja-JP" kern="1200" smtClean="0"/>
              <a:t>8/24/2023</a:t>
            </a:fld>
            <a:endParaRPr lang="ja-JP" altLang="ja-JP" kern="1200"/>
          </a:p>
        </p:txBody>
      </p:sp>
      <p:sp>
        <p:nvSpPr>
          <p:cNvPr id="13317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88888"/>
                </a:solidFill>
                <a:latin typeface="Calibri" panose="020F0502020204030204" pitchFamily="34" charset="0"/>
                <a:ea typeface="ＭＳ Ｐゴシック" pitchFamily="50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/>
              <a:t>Copyright©️ 2023 HRD, Inc. All Rights Reserved. Strictly Confidential.</a:t>
            </a:r>
            <a:endParaRPr lang="ja-JP" altLang="ja-JP" kern="1200"/>
          </a:p>
        </p:txBody>
      </p:sp>
      <p:sp>
        <p:nvSpPr>
          <p:cNvPr id="13318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kumimoji="0" sz="1200" smtClean="0">
                <a:solidFill>
                  <a:srgbClr val="888888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C25623-A06E-4BE1-8828-D5A4BE94F95A}" type="slidenum">
              <a:rPr lang="en-US" altLang="ja-JP" kern="12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kern="1200"/>
          </a:p>
        </p:txBody>
      </p:sp>
    </p:spTree>
    <p:extLst>
      <p:ext uri="{BB962C8B-B14F-4D97-AF65-F5344CB8AC3E}">
        <p14:creationId xmlns:p14="http://schemas.microsoft.com/office/powerpoint/2010/main" val="36781518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6509D6-FAD6-403C-A831-37898D577DB0}" type="datetime1">
              <a:rPr lang="en-US" altLang="ja-JP" kern="1200" smtClean="0">
                <a:cs typeface="+mn-cs"/>
              </a:rPr>
              <a:t>8/24/2023</a:t>
            </a:fld>
            <a:endParaRPr lang="en-US" kern="1200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ea typeface="ＭＳ Ｐゴシック" pitchFamily="50" charset="-128"/>
                <a:cs typeface="+mn-cs"/>
              </a:rPr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A95857-5D13-4F02-B05D-8A2EFFC0FCF2}" type="slidenum">
              <a:rPr lang="en-US" altLang="ja-JP" kern="1200">
                <a:ea typeface="ＭＳ Ｐゴシック" pitchFamily="50" charset="-128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kern="1200"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7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piicorp.org\commons\Corp_Marketing\Team Member's Folders\Ruben\Hiring Smart\Template_BK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762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F8F4A5-672B-45F4-A8BC-519ED967AB25}" type="datetime1">
              <a:rPr lang="en-US" altLang="ja-JP" kern="1200" smtClean="0">
                <a:cs typeface="+mn-cs"/>
              </a:rPr>
              <a:t>8/24/2023</a:t>
            </a:fld>
            <a:endParaRPr lang="en-US" altLang="ja-JP" kern="120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4638"/>
            <a:ext cx="2894013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cs typeface="+mn-cs"/>
              </a:rPr>
              <a:t>Copyright©️ 2023 HRD, Inc. All Rights Reserved. Strictly Confidential.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53C1F-870E-4C00-9744-80E6B6572A27}" type="slidenum">
              <a:rPr lang="en-US" altLang="ja-JP" kern="1200"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kern="1200"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0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1F47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F474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474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1F474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1AB758B0-A865-43FF-A787-FD2512BAF890}" type="datetime1">
              <a:rPr lang="en-US" altLang="ja-JP" smtClean="0"/>
              <a:t>8/24/2023</a:t>
            </a:fld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746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2" r:id="rId1"/>
    <p:sldLayoutId id="2147483794" r:id="rId2"/>
    <p:sldLayoutId id="2147483795" r:id="rId3"/>
    <p:sldLayoutId id="2147483797" r:id="rId4"/>
    <p:sldLayoutId id="2147483798" r:id="rId5"/>
    <p:sldLayoutId id="2147483799" r:id="rId6"/>
    <p:sldLayoutId id="2147483809" r:id="rId7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B88B72F-0BAD-4D44-9F54-BC9E0B888057}" type="datetime1">
              <a:rPr lang="en-US" altLang="ja-JP" smtClean="0"/>
              <a:t>8/24/2023</a:t>
            </a:fld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Copyright©️ 2023 HRD, Inc. All Rights Reserved. Strictly Confidential.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584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2107172"/>
            <a:ext cx="9144000" cy="20076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362199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Calibri"/>
              <a:buNone/>
            </a:pPr>
            <a:r>
              <a:rPr lang="en-US" altLang="ja-JP" sz="2000" dirty="0" err="1">
                <a:solidFill>
                  <a:srgbClr val="7F7F7F"/>
                </a:solidFill>
                <a:ea typeface="ＭＳ Ｐゴシック"/>
              </a:rPr>
              <a:t>ProfileXT</a:t>
            </a:r>
            <a:r>
              <a:rPr lang="en-US" altLang="ja-JP" sz="2000" dirty="0">
                <a:solidFill>
                  <a:srgbClr val="7F7F7F"/>
                </a:solidFill>
                <a:ea typeface="ＭＳ Ｐゴシック"/>
              </a:rPr>
              <a:t>®</a:t>
            </a:r>
            <a:r>
              <a:rPr lang="ja-JP" altLang="en-US" sz="2000">
                <a:solidFill>
                  <a:srgbClr val="7F7F7F"/>
                </a:solidFill>
                <a:ea typeface="ＭＳ Ｐゴシック"/>
              </a:rPr>
              <a:t>によるタレントマネジメント</a:t>
            </a:r>
            <a:br>
              <a:rPr lang="en-US" altLang="ja-JP" sz="2400" dirty="0">
                <a:solidFill>
                  <a:srgbClr val="7F7F7F"/>
                </a:solidFill>
              </a:rPr>
            </a:br>
            <a:r>
              <a:rPr lang="ja-JP" altLang="en-US" sz="3200">
                <a:solidFill>
                  <a:srgbClr val="7F7F7F"/>
                </a:solidFill>
                <a:ea typeface="ＭＳ Ｐゴシック"/>
              </a:rPr>
              <a:t>９つの活用事例ハイライト</a:t>
            </a:r>
            <a:endParaRPr lang="en-US">
              <a:solidFill>
                <a:srgbClr val="7F7F7F"/>
              </a:solidFill>
              <a:ea typeface="ＭＳ Ｐゴシック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5166320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altLang="ja-JP" sz="2590" b="1" dirty="0"/>
              <a:t>HRD</a:t>
            </a:r>
            <a:r>
              <a:rPr lang="ja-JP" altLang="en-US" sz="2590" b="1" dirty="0"/>
              <a:t>株式会社</a:t>
            </a:r>
            <a:endParaRPr lang="en-US" sz="185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8918"/>
              </a:lnSpc>
              <a:spcBef>
                <a:spcPts val="37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altLang="ja-JP" sz="1850" dirty="0"/>
          </a:p>
          <a:p>
            <a:pPr marL="0" marR="0" lvl="0" indent="0" algn="ctr" rtl="0">
              <a:lnSpc>
                <a:spcPct val="118918"/>
              </a:lnSpc>
              <a:spcBef>
                <a:spcPts val="37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altLang="ja-JP" sz="1850" dirty="0"/>
          </a:p>
          <a:p>
            <a:pPr marL="0" marR="0" lvl="0" indent="0" algn="ctr" rtl="0">
              <a:lnSpc>
                <a:spcPct val="118918"/>
              </a:lnSpc>
              <a:spcBef>
                <a:spcPts val="37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sz="1850" dirty="0"/>
          </a:p>
          <a:p>
            <a:pPr marL="0" marR="0" lvl="0" indent="0" algn="ctr" rtl="0">
              <a:lnSpc>
                <a:spcPct val="90000"/>
              </a:lnSpc>
              <a:spcBef>
                <a:spcPts val="518"/>
              </a:spcBef>
              <a:buClr>
                <a:srgbClr val="888888"/>
              </a:buClr>
              <a:buFont typeface="Arial"/>
              <a:buNone/>
            </a:pPr>
            <a:endParaRPr sz="259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4392000" y="4797152"/>
            <a:ext cx="359999" cy="36000"/>
          </a:xfrm>
          <a:prstGeom prst="rect">
            <a:avLst/>
          </a:prstGeom>
          <a:solidFill>
            <a:srgbClr val="4CB8C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DE47208-FC52-EF2F-808C-5097CF72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Copyright©️ 2023 HRD, Inc. All Rights Reserved. Strictly Confidential.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AA85368-D973-2CC3-BAD2-87558561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DA8F-F15C-456C-8068-0D3291FD9946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377373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371475" y="3500438"/>
            <a:ext cx="5064125" cy="119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grpSp>
        <p:nvGrpSpPr>
          <p:cNvPr id="361475" name="グループ化 2"/>
          <p:cNvGrpSpPr>
            <a:grpSpLocks/>
          </p:cNvGrpSpPr>
          <p:nvPr/>
        </p:nvGrpSpPr>
        <p:grpSpPr bwMode="auto">
          <a:xfrm>
            <a:off x="76200" y="4800600"/>
            <a:ext cx="2743200" cy="1925638"/>
            <a:chOff x="534843" y="4499268"/>
            <a:chExt cx="3509248" cy="2202713"/>
          </a:xfrm>
        </p:grpSpPr>
        <p:sp>
          <p:nvSpPr>
            <p:cNvPr id="361562" name="Shape 330"/>
            <p:cNvSpPr>
              <a:spLocks noChangeArrowheads="1"/>
            </p:cNvSpPr>
            <p:nvPr/>
          </p:nvSpPr>
          <p:spPr bwMode="auto">
            <a:xfrm>
              <a:off x="541769" y="4949381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361563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113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SzPct val="25000"/>
              </a:pPr>
              <a:r>
                <a:rPr lang="ja-JP" altLang="en-US" b="1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導入背景</a:t>
              </a:r>
              <a:endParaRPr lang="en-US" altLang="ja-JP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61476" name="グループ化 3"/>
          <p:cNvGrpSpPr>
            <a:grpSpLocks/>
          </p:cNvGrpSpPr>
          <p:nvPr/>
        </p:nvGrpSpPr>
        <p:grpSpPr bwMode="auto">
          <a:xfrm>
            <a:off x="5943600" y="4800600"/>
            <a:ext cx="3124200" cy="1914525"/>
            <a:chOff x="4434011" y="4506851"/>
            <a:chExt cx="3502321" cy="2177892"/>
          </a:xfrm>
        </p:grpSpPr>
        <p:sp>
          <p:nvSpPr>
            <p:cNvPr id="361560" name="Shape 337"/>
            <p:cNvSpPr>
              <a:spLocks noChangeArrowheads="1"/>
            </p:cNvSpPr>
            <p:nvPr/>
          </p:nvSpPr>
          <p:spPr bwMode="auto">
            <a:xfrm>
              <a:off x="4434011" y="4933039"/>
              <a:ext cx="3502321" cy="17517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 hangingPunct="1"/>
              <a:endPara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561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SzPct val="25000"/>
              </a:pPr>
              <a:r>
                <a:rPr lang="ja-JP" altLang="en-US" b="1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効果</a:t>
              </a:r>
              <a:endParaRPr lang="en-US" altLang="ja-JP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61477" name="グループ化 12"/>
          <p:cNvGrpSpPr>
            <a:grpSpLocks/>
          </p:cNvGrpSpPr>
          <p:nvPr/>
        </p:nvGrpSpPr>
        <p:grpSpPr bwMode="auto">
          <a:xfrm>
            <a:off x="2862576" y="4800600"/>
            <a:ext cx="3035300" cy="1914525"/>
            <a:chOff x="4434011" y="4506850"/>
            <a:chExt cx="3502322" cy="2177892"/>
          </a:xfrm>
        </p:grpSpPr>
        <p:sp>
          <p:nvSpPr>
            <p:cNvPr id="361558" name="Shape 337"/>
            <p:cNvSpPr>
              <a:spLocks noChangeArrowheads="1"/>
            </p:cNvSpPr>
            <p:nvPr/>
          </p:nvSpPr>
          <p:spPr bwMode="auto">
            <a:xfrm>
              <a:off x="4434011" y="4932142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1559" name="Shape 137"/>
            <p:cNvSpPr txBox="1">
              <a:spLocks noChangeArrowheads="1"/>
            </p:cNvSpPr>
            <p:nvPr/>
          </p:nvSpPr>
          <p:spPr bwMode="auto">
            <a:xfrm>
              <a:off x="4434012" y="4506850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SzPct val="25000"/>
              </a:pPr>
              <a:r>
                <a:rPr lang="ja-JP" altLang="en-US" b="1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ソリューション</a:t>
              </a:r>
              <a:endParaRPr lang="en-US" altLang="ja-JP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6147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34201" y="6357017"/>
            <a:ext cx="2133599" cy="365125"/>
          </a:xfrm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en-US" altLang="ja-JP" dirty="0">
                <a:solidFill>
                  <a:srgbClr val="888888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326" name="ホームベース 325"/>
          <p:cNvSpPr/>
          <p:nvPr/>
        </p:nvSpPr>
        <p:spPr>
          <a:xfrm>
            <a:off x="114300" y="139700"/>
            <a:ext cx="2027238" cy="5540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kern="0" dirty="0">
                <a:solidFill>
                  <a:srgbClr val="FFFFFF"/>
                </a:solidFill>
                <a:sym typeface="Arial"/>
                <a:rtl val="0"/>
              </a:rPr>
              <a:t>サクセッションプランニング</a:t>
            </a:r>
            <a:endParaRPr lang="en-US" altLang="ja-JP" sz="2000" b="1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327" name="Shape 343"/>
          <p:cNvSpPr txBox="1"/>
          <p:nvPr/>
        </p:nvSpPr>
        <p:spPr>
          <a:xfrm>
            <a:off x="6162675" y="468313"/>
            <a:ext cx="3816350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kumimoji="0" lang="ja-JP" altLang="en-US" sz="1600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業界：　食料品メーカー</a:t>
            </a:r>
            <a:endParaRPr kumimoji="0" lang="en-US" altLang="ja-JP" sz="1600" kern="0" dirty="0">
              <a:solidFill>
                <a:prstClr val="white">
                  <a:lumMod val="50000"/>
                </a:prstClr>
              </a:solidFill>
              <a:latin typeface="Calibri"/>
              <a:cs typeface="Arial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kumimoji="0" lang="ja-JP" altLang="en-US" sz="1600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目的：　後継者発掘とキャリア</a:t>
            </a:r>
            <a:endParaRPr kumimoji="0" lang="en-US" altLang="ja-JP" sz="1600" kern="0" dirty="0">
              <a:solidFill>
                <a:prstClr val="white">
                  <a:lumMod val="50000"/>
                </a:prstClr>
              </a:solidFill>
              <a:latin typeface="Calibri"/>
              <a:cs typeface="Arial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kumimoji="0" lang="ja-JP" altLang="en-US" sz="1600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　　　　プランニング</a:t>
            </a:r>
            <a:endParaRPr kumimoji="0" lang="en-US" altLang="ja-JP" sz="1600" kern="0" dirty="0">
              <a:solidFill>
                <a:prstClr val="white">
                  <a:lumMod val="50000"/>
                </a:prstClr>
              </a:solidFill>
              <a:latin typeface="Calibri"/>
              <a:cs typeface="Arial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kumimoji="0" lang="ja-JP" altLang="en-US" sz="1600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規模：　</a:t>
            </a:r>
            <a:r>
              <a:rPr kumimoji="0" lang="en-US" altLang="ja-JP" sz="1600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200</a:t>
            </a:r>
            <a:r>
              <a:rPr kumimoji="0" lang="ja-JP" altLang="en-US" sz="1600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名以上対象</a:t>
            </a:r>
            <a:endParaRPr kumimoji="0" lang="en-US" altLang="ja-JP" sz="1600" kern="0" dirty="0">
              <a:solidFill>
                <a:prstClr val="white">
                  <a:lumMod val="50000"/>
                </a:prstClr>
              </a:solidFill>
              <a:latin typeface="Calibri"/>
              <a:cs typeface="Arial"/>
              <a:sym typeface="Arial"/>
              <a:rtl val="0"/>
            </a:endParaRPr>
          </a:p>
        </p:txBody>
      </p:sp>
      <p:sp>
        <p:nvSpPr>
          <p:cNvPr id="328" name="Shape 219"/>
          <p:cNvSpPr txBox="1">
            <a:spLocks noChangeArrowheads="1"/>
          </p:cNvSpPr>
          <p:nvPr/>
        </p:nvSpPr>
        <p:spPr bwMode="auto">
          <a:xfrm>
            <a:off x="2198688" y="122238"/>
            <a:ext cx="79581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kumimoji="0" lang="ja-JP" altLang="en-US" sz="2400" b="1" kern="0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  <a:rtl val="0"/>
              </a:rPr>
              <a:t>キーポジションにおける</a:t>
            </a:r>
            <a:endParaRPr kumimoji="0" lang="en-US" altLang="ja-JP" sz="2400" b="1" kern="0" dirty="0">
              <a:solidFill>
                <a:srgbClr val="3BA3AB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Calibri" pitchFamily="34" charset="0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kumimoji="0" lang="ja-JP" altLang="en-US" sz="2400" b="1" kern="0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  <a:rtl val="0"/>
              </a:rPr>
              <a:t>ポテンシャル人材の発掘</a:t>
            </a:r>
            <a:br>
              <a:rPr kumimoji="0" lang="en-US" altLang="ja-JP" sz="2400" b="1" kern="0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  <a:rtl val="0"/>
              </a:rPr>
            </a:br>
            <a:endParaRPr kumimoji="0" lang="ja-JP" altLang="en-US" sz="3200" b="1" kern="0" dirty="0">
              <a:solidFill>
                <a:srgbClr val="595959"/>
              </a:solidFill>
              <a:latin typeface="Calibri" pitchFamily="34" charset="0"/>
              <a:cs typeface="Arial"/>
              <a:sym typeface="Calibri" pitchFamily="34" charset="0"/>
              <a:rtl val="0"/>
            </a:endParaRPr>
          </a:p>
        </p:txBody>
      </p:sp>
      <p:grpSp>
        <p:nvGrpSpPr>
          <p:cNvPr id="361482" name="グループ化 1"/>
          <p:cNvGrpSpPr>
            <a:grpSpLocks/>
          </p:cNvGrpSpPr>
          <p:nvPr/>
        </p:nvGrpSpPr>
        <p:grpSpPr bwMode="auto">
          <a:xfrm>
            <a:off x="2435225" y="1409700"/>
            <a:ext cx="1133475" cy="471488"/>
            <a:chOff x="946351" y="3978164"/>
            <a:chExt cx="1133479" cy="470876"/>
          </a:xfrm>
        </p:grpSpPr>
        <p:sp>
          <p:nvSpPr>
            <p:cNvPr id="361556" name="テキスト ボックス 48"/>
            <p:cNvSpPr txBox="1">
              <a:spLocks noChangeArrowheads="1"/>
            </p:cNvSpPr>
            <p:nvPr/>
          </p:nvSpPr>
          <p:spPr bwMode="auto">
            <a:xfrm>
              <a:off x="946351" y="4172041"/>
              <a:ext cx="11334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1200" b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経営者モデル</a:t>
              </a:r>
              <a:endParaRPr lang="en-US" altLang="ja-JP" sz="12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30" name="グループ化 329"/>
            <p:cNvGrpSpPr/>
            <p:nvPr/>
          </p:nvGrpSpPr>
          <p:grpSpPr>
            <a:xfrm>
              <a:off x="1125111" y="3978164"/>
              <a:ext cx="591890" cy="254631"/>
              <a:chOff x="7137510" y="1265989"/>
              <a:chExt cx="1549290" cy="601932"/>
            </a:xfrm>
            <a:solidFill>
              <a:srgbClr val="FF0000"/>
            </a:solidFill>
          </p:grpSpPr>
          <p:grpSp>
            <p:nvGrpSpPr>
              <p:cNvPr id="331" name="グループ化 330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345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46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47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48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49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  <p:grpSp>
            <p:nvGrpSpPr>
              <p:cNvPr id="332" name="グループ化 331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340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41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42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43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44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  <p:grpSp>
            <p:nvGrpSpPr>
              <p:cNvPr id="334" name="グループ化 333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335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36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37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38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39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</p:grpSp>
      </p:grpSp>
      <p:grpSp>
        <p:nvGrpSpPr>
          <p:cNvPr id="361483" name="グループ化 3"/>
          <p:cNvGrpSpPr>
            <a:grpSpLocks/>
          </p:cNvGrpSpPr>
          <p:nvPr/>
        </p:nvGrpSpPr>
        <p:grpSpPr bwMode="auto">
          <a:xfrm>
            <a:off x="509588" y="2260600"/>
            <a:ext cx="1182687" cy="679450"/>
            <a:chOff x="42217" y="3983415"/>
            <a:chExt cx="1182628" cy="679969"/>
          </a:xfrm>
        </p:grpSpPr>
        <p:sp>
          <p:nvSpPr>
            <p:cNvPr id="361554" name="テキスト ボックス 152"/>
            <p:cNvSpPr txBox="1">
              <a:spLocks noChangeArrowheads="1"/>
            </p:cNvSpPr>
            <p:nvPr/>
          </p:nvSpPr>
          <p:spPr bwMode="auto">
            <a:xfrm>
              <a:off x="42217" y="4201719"/>
              <a:ext cx="1182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1200" b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研究開発</a:t>
              </a:r>
              <a:endParaRPr lang="en-US" altLang="ja-JP" sz="12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/>
              <a:r>
                <a:rPr lang="ja-JP" altLang="en-US" sz="1200" b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モデル</a:t>
              </a:r>
              <a:endParaRPr lang="en-US" altLang="ja-JP" sz="12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52" name="グループ化 351"/>
            <p:cNvGrpSpPr/>
            <p:nvPr/>
          </p:nvGrpSpPr>
          <p:grpSpPr>
            <a:xfrm>
              <a:off x="361479" y="3983415"/>
              <a:ext cx="583298" cy="254278"/>
              <a:chOff x="7137510" y="1265989"/>
              <a:chExt cx="1549290" cy="601932"/>
            </a:xfrm>
            <a:solidFill>
              <a:srgbClr val="00B050"/>
            </a:solidFill>
          </p:grpSpPr>
          <p:grpSp>
            <p:nvGrpSpPr>
              <p:cNvPr id="353" name="グループ化 352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366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67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68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69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70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  <p:grpSp>
            <p:nvGrpSpPr>
              <p:cNvPr id="354" name="グループ化 353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361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62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63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64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65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  <p:grpSp>
            <p:nvGrpSpPr>
              <p:cNvPr id="355" name="グループ化 354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356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57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58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59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60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</p:grpSp>
      </p:grpSp>
      <p:grpSp>
        <p:nvGrpSpPr>
          <p:cNvPr id="361484" name="グループ化 4"/>
          <p:cNvGrpSpPr>
            <a:grpSpLocks/>
          </p:cNvGrpSpPr>
          <p:nvPr/>
        </p:nvGrpSpPr>
        <p:grpSpPr bwMode="auto">
          <a:xfrm>
            <a:off x="2781300" y="2276475"/>
            <a:ext cx="1292225" cy="688975"/>
            <a:chOff x="-580326" y="3326452"/>
            <a:chExt cx="1292225" cy="688673"/>
          </a:xfrm>
        </p:grpSpPr>
        <p:sp>
          <p:nvSpPr>
            <p:cNvPr id="361552" name="テキスト ボックス 154"/>
            <p:cNvSpPr txBox="1">
              <a:spLocks noChangeArrowheads="1"/>
            </p:cNvSpPr>
            <p:nvPr/>
          </p:nvSpPr>
          <p:spPr bwMode="auto">
            <a:xfrm>
              <a:off x="-580326" y="3553460"/>
              <a:ext cx="12922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1200" b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商品企画</a:t>
              </a:r>
              <a:endParaRPr lang="en-US" altLang="ja-JP" sz="12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/>
              <a:r>
                <a:rPr lang="ja-JP" altLang="en-US" sz="1200" b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モデル</a:t>
              </a:r>
              <a:endParaRPr lang="en-US" altLang="ja-JP" sz="12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71" name="グループ化 370"/>
            <p:cNvGrpSpPr/>
            <p:nvPr/>
          </p:nvGrpSpPr>
          <p:grpSpPr>
            <a:xfrm>
              <a:off x="-220175" y="3326452"/>
              <a:ext cx="618458" cy="270403"/>
              <a:chOff x="7137510" y="1265989"/>
              <a:chExt cx="1549290" cy="601932"/>
            </a:xfrm>
            <a:solidFill>
              <a:srgbClr val="FFC000"/>
            </a:solidFill>
          </p:grpSpPr>
          <p:grpSp>
            <p:nvGrpSpPr>
              <p:cNvPr id="372" name="グループ化 371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385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86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87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88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89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  <p:grpSp>
            <p:nvGrpSpPr>
              <p:cNvPr id="373" name="グループ化 372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380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81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82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83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84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  <p:grpSp>
            <p:nvGrpSpPr>
              <p:cNvPr id="374" name="グループ化 373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375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76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77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78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79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</p:grpSp>
      </p:grpSp>
      <p:grpSp>
        <p:nvGrpSpPr>
          <p:cNvPr id="361485" name="グループ化 10"/>
          <p:cNvGrpSpPr>
            <a:grpSpLocks/>
          </p:cNvGrpSpPr>
          <p:nvPr/>
        </p:nvGrpSpPr>
        <p:grpSpPr bwMode="auto">
          <a:xfrm>
            <a:off x="769938" y="3806825"/>
            <a:ext cx="915987" cy="647700"/>
            <a:chOff x="7534939" y="1419445"/>
            <a:chExt cx="1833112" cy="1205772"/>
          </a:xfrm>
        </p:grpSpPr>
        <p:grpSp>
          <p:nvGrpSpPr>
            <p:cNvPr id="686" name="グループ化 685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5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5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5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5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5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87" name="グループ化 686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4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4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5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5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5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88" name="グループ化 687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4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4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4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4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4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89" name="グループ化 688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3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3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4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4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4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90" name="グループ化 689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3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3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3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3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3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91" name="グループ化 690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2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2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3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3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3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92" name="グループ化 691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2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2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2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2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2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93" name="グループ化 692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1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1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2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2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2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94" name="グループ化 693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1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1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1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1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1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95" name="グループ化 694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0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0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1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1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1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96" name="グループ化 695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0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0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0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0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0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97" name="グループ化 696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69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69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0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0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0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</p:grpSp>
      <p:grpSp>
        <p:nvGrpSpPr>
          <p:cNvPr id="361486" name="グループ化 7"/>
          <p:cNvGrpSpPr>
            <a:grpSpLocks/>
          </p:cNvGrpSpPr>
          <p:nvPr/>
        </p:nvGrpSpPr>
        <p:grpSpPr bwMode="auto">
          <a:xfrm>
            <a:off x="4044950" y="2282825"/>
            <a:ext cx="1133475" cy="534988"/>
            <a:chOff x="3597363" y="2391419"/>
            <a:chExt cx="1133479" cy="534162"/>
          </a:xfrm>
        </p:grpSpPr>
        <p:sp>
          <p:nvSpPr>
            <p:cNvPr id="361538" name="テキスト ボックス 48"/>
            <p:cNvSpPr txBox="1">
              <a:spLocks noChangeArrowheads="1"/>
            </p:cNvSpPr>
            <p:nvPr/>
          </p:nvSpPr>
          <p:spPr bwMode="auto">
            <a:xfrm>
              <a:off x="3597363" y="2648582"/>
              <a:ext cx="11334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1200" b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営業モデル</a:t>
              </a:r>
              <a:endParaRPr lang="en-US" altLang="ja-JP" sz="12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60" name="グループ化 759"/>
            <p:cNvGrpSpPr/>
            <p:nvPr/>
          </p:nvGrpSpPr>
          <p:grpSpPr>
            <a:xfrm>
              <a:off x="3865808" y="2391419"/>
              <a:ext cx="591890" cy="254631"/>
              <a:chOff x="7137510" y="1265989"/>
              <a:chExt cx="1549290" cy="601932"/>
            </a:xfrm>
            <a:solidFill>
              <a:srgbClr val="7030A0"/>
            </a:solidFill>
          </p:grpSpPr>
          <p:grpSp>
            <p:nvGrpSpPr>
              <p:cNvPr id="761" name="グループ化 760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774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75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76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77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78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  <p:grpSp>
            <p:nvGrpSpPr>
              <p:cNvPr id="762" name="グループ化 761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769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70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71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72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73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  <p:grpSp>
            <p:nvGrpSpPr>
              <p:cNvPr id="763" name="グループ化 762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764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65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66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67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68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</p:grpSp>
      </p:grpSp>
      <p:grpSp>
        <p:nvGrpSpPr>
          <p:cNvPr id="361487" name="グループ化 778"/>
          <p:cNvGrpSpPr>
            <a:grpSpLocks/>
          </p:cNvGrpSpPr>
          <p:nvPr/>
        </p:nvGrpSpPr>
        <p:grpSpPr bwMode="auto">
          <a:xfrm>
            <a:off x="1620838" y="2254250"/>
            <a:ext cx="1292225" cy="503238"/>
            <a:chOff x="-580326" y="3326452"/>
            <a:chExt cx="1292225" cy="504007"/>
          </a:xfrm>
        </p:grpSpPr>
        <p:sp>
          <p:nvSpPr>
            <p:cNvPr id="361536" name="テキスト ボックス 154"/>
            <p:cNvSpPr txBox="1">
              <a:spLocks noChangeArrowheads="1"/>
            </p:cNvSpPr>
            <p:nvPr/>
          </p:nvSpPr>
          <p:spPr bwMode="auto">
            <a:xfrm>
              <a:off x="-580326" y="3553460"/>
              <a:ext cx="12922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1200" b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購買モデル</a:t>
              </a:r>
              <a:endParaRPr lang="en-US" altLang="ja-JP" sz="12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81" name="グループ化 780"/>
            <p:cNvGrpSpPr/>
            <p:nvPr/>
          </p:nvGrpSpPr>
          <p:grpSpPr>
            <a:xfrm>
              <a:off x="-220175" y="3326452"/>
              <a:ext cx="618458" cy="270403"/>
              <a:chOff x="7137510" y="1265989"/>
              <a:chExt cx="1549290" cy="601932"/>
            </a:xfrm>
            <a:solidFill>
              <a:srgbClr val="FFC000"/>
            </a:solidFill>
          </p:grpSpPr>
          <p:grpSp>
            <p:nvGrpSpPr>
              <p:cNvPr id="782" name="グループ化 781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795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96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97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98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99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  <p:grpSp>
            <p:nvGrpSpPr>
              <p:cNvPr id="783" name="グループ化 782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790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91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92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93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94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  <p:grpSp>
            <p:nvGrpSpPr>
              <p:cNvPr id="784" name="グループ化 783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785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86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87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88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789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solidFill>
                      <a:prstClr val="black"/>
                    </a:solidFill>
                    <a:cs typeface="Arial"/>
                    <a:sym typeface="Arial"/>
                    <a:rtl val="0"/>
                  </a:endParaRPr>
                </a:p>
              </p:txBody>
            </p:sp>
          </p:grpSp>
        </p:grpSp>
      </p:grpSp>
      <p:grpSp>
        <p:nvGrpSpPr>
          <p:cNvPr id="361488" name="グループ化 10"/>
          <p:cNvGrpSpPr>
            <a:grpSpLocks/>
          </p:cNvGrpSpPr>
          <p:nvPr/>
        </p:nvGrpSpPr>
        <p:grpSpPr bwMode="auto">
          <a:xfrm>
            <a:off x="1849438" y="3806825"/>
            <a:ext cx="915987" cy="647700"/>
            <a:chOff x="7534939" y="1419445"/>
            <a:chExt cx="1833112" cy="1205772"/>
          </a:xfrm>
        </p:grpSpPr>
        <p:grpSp>
          <p:nvGrpSpPr>
            <p:cNvPr id="802" name="グループ化 801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6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7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7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7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7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03" name="グループ化 802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6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6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6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6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6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04" name="グループ化 803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5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6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6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6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6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05" name="グループ化 804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5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5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5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5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5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06" name="グループ化 805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4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5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5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5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5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07" name="グループ化 806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4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08" name="グループ化 807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3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09" name="グループ化 808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3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10" name="グループ化 809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2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11" name="グループ化 810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2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12" name="グループ化 811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1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13" name="グループ化 812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1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1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1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1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1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</p:grpSp>
      <p:grpSp>
        <p:nvGrpSpPr>
          <p:cNvPr id="361489" name="グループ化 10"/>
          <p:cNvGrpSpPr>
            <a:grpSpLocks/>
          </p:cNvGrpSpPr>
          <p:nvPr/>
        </p:nvGrpSpPr>
        <p:grpSpPr bwMode="auto">
          <a:xfrm>
            <a:off x="3046413" y="3783013"/>
            <a:ext cx="915987" cy="647700"/>
            <a:chOff x="7534939" y="1419445"/>
            <a:chExt cx="1833112" cy="1205772"/>
          </a:xfrm>
        </p:grpSpPr>
        <p:grpSp>
          <p:nvGrpSpPr>
            <p:cNvPr id="875" name="グループ化 874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4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4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4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4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4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76" name="グループ化 875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3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3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3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4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4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77" name="グループ化 876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3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3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3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3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3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78" name="グループ化 877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2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2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2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3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3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79" name="グループ化 878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2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2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2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2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2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80" name="グループ化 879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1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1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1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2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2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81" name="グループ化 880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1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1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1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1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1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82" name="グループ化 881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0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0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0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1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1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83" name="グループ化 882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0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0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0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0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0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84" name="グループ化 883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9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9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9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0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0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85" name="グループ化 884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9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9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9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9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9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886" name="グループ化 885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8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8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8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9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9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</p:grpSp>
      <p:grpSp>
        <p:nvGrpSpPr>
          <p:cNvPr id="361490" name="グループ化 10"/>
          <p:cNvGrpSpPr>
            <a:grpSpLocks/>
          </p:cNvGrpSpPr>
          <p:nvPr/>
        </p:nvGrpSpPr>
        <p:grpSpPr bwMode="auto">
          <a:xfrm>
            <a:off x="4089400" y="3765550"/>
            <a:ext cx="915988" cy="647700"/>
            <a:chOff x="7534939" y="1419445"/>
            <a:chExt cx="1833112" cy="1205772"/>
          </a:xfrm>
        </p:grpSpPr>
        <p:grpSp>
          <p:nvGrpSpPr>
            <p:cNvPr id="948" name="グループ化 947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01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49" name="グループ化 948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01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50" name="グループ化 949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00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6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51" name="グループ化 950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00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52" name="グループ化 951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9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96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9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9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9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53" name="グループ化 952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9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9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9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9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9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54" name="グループ化 953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8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86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8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8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8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55" name="グループ化 954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8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8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8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8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8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56" name="グループ化 955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7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7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7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7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7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57" name="グループ化 956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7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7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7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7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7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58" name="グループ化 957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6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66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6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6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6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59" name="グループ化 958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6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6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6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6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6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  <a:cs typeface="Arial"/>
                  <a:sym typeface="Arial"/>
                  <a:rtl val="0"/>
                </a:endParaRPr>
              </a:p>
            </p:txBody>
          </p:sp>
        </p:grpSp>
      </p:grpSp>
      <p:sp>
        <p:nvSpPr>
          <p:cNvPr id="361491" name="テキスト ボックス 48"/>
          <p:cNvSpPr txBox="1">
            <a:spLocks noChangeArrowheads="1"/>
          </p:cNvSpPr>
          <p:nvPr/>
        </p:nvSpPr>
        <p:spPr bwMode="auto">
          <a:xfrm>
            <a:off x="2092325" y="4411663"/>
            <a:ext cx="1655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12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若手ポテンシャル層</a:t>
            </a:r>
            <a:endParaRPr lang="en-US" altLang="ja-JP" sz="1200" b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1" name="下矢印 1020"/>
          <p:cNvSpPr/>
          <p:nvPr/>
        </p:nvSpPr>
        <p:spPr>
          <a:xfrm rot="10800000">
            <a:off x="4116388" y="3195638"/>
            <a:ext cx="488950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022" name="下矢印 1021"/>
          <p:cNvSpPr/>
          <p:nvPr/>
        </p:nvSpPr>
        <p:spPr>
          <a:xfrm rot="10800000">
            <a:off x="2708275" y="3221038"/>
            <a:ext cx="488950" cy="407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023" name="下矢印 1022"/>
          <p:cNvSpPr/>
          <p:nvPr/>
        </p:nvSpPr>
        <p:spPr>
          <a:xfrm rot="10800000">
            <a:off x="1173163" y="3203575"/>
            <a:ext cx="490537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5768975" y="1958975"/>
            <a:ext cx="2930525" cy="1055688"/>
          </a:xfrm>
          <a:prstGeom prst="wedgeRectCallout">
            <a:avLst>
              <a:gd name="adj1" fmla="val -75435"/>
              <a:gd name="adj2" fmla="val 97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kern="0" dirty="0">
                <a:solidFill>
                  <a:srgbClr val="000000"/>
                </a:solidFill>
                <a:sym typeface="Arial"/>
                <a:rtl val="0"/>
              </a:rPr>
              <a:t>どの人材がどの職務への</a:t>
            </a:r>
            <a:endParaRPr lang="en-US" altLang="ja-JP" sz="1400" kern="0" dirty="0">
              <a:solidFill>
                <a:srgbClr val="000000"/>
              </a:solidFill>
              <a:sym typeface="Arial"/>
              <a:rtl val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kern="0" dirty="0">
                <a:solidFill>
                  <a:srgbClr val="000000"/>
                </a:solidFill>
                <a:sym typeface="Arial"/>
                <a:rtl val="0"/>
              </a:rPr>
              <a:t>ポテンシャルが高いのか？</a:t>
            </a:r>
            <a:endParaRPr lang="en-US" altLang="ja-JP" sz="1400" kern="0" dirty="0">
              <a:solidFill>
                <a:srgbClr val="000000"/>
              </a:solidFill>
              <a:sym typeface="Arial"/>
              <a:rtl val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kern="0" dirty="0">
                <a:solidFill>
                  <a:srgbClr val="000000"/>
                </a:solidFill>
                <a:sym typeface="Arial"/>
                <a:rtl val="0"/>
              </a:rPr>
              <a:t>早期に見極める判断材料として活用</a:t>
            </a:r>
          </a:p>
        </p:txBody>
      </p:sp>
      <p:sp>
        <p:nvSpPr>
          <p:cNvPr id="361496" name="円/楕円 14"/>
          <p:cNvSpPr>
            <a:spLocks noChangeArrowheads="1"/>
          </p:cNvSpPr>
          <p:nvPr/>
        </p:nvSpPr>
        <p:spPr bwMode="auto">
          <a:xfrm>
            <a:off x="6311900" y="3667125"/>
            <a:ext cx="2097088" cy="8763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0" lang="ja-JP" altLang="en-US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職務軸</a:t>
            </a:r>
            <a:r>
              <a:rPr kumimoji="0" lang="en-US" altLang="ja-JP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/</a:t>
            </a:r>
            <a:r>
              <a:rPr kumimoji="0" lang="ja-JP" altLang="en-US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職位軸</a:t>
            </a:r>
            <a:endParaRPr kumimoji="0" lang="en-US" altLang="ja-JP" sz="14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kumimoji="0" lang="ja-JP" altLang="en-US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でのモデル構築</a:t>
            </a:r>
            <a:endParaRPr kumimoji="0" lang="en-US" altLang="ja-JP" sz="14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1497" name="Shape 298"/>
          <p:cNvSpPr txBox="1">
            <a:spLocks noChangeArrowheads="1"/>
          </p:cNvSpPr>
          <p:nvPr/>
        </p:nvSpPr>
        <p:spPr bwMode="auto">
          <a:xfrm>
            <a:off x="17581" y="5437856"/>
            <a:ext cx="3055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経営陣の世代交代、海外事業の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  拡大など人材ポートフォリオが変化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/>
            <a:endParaRPr lang="ja-JP" altLang="en-US" sz="5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重要ポジションの後継者発掘育成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 が急務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61498" name="Shape 309"/>
          <p:cNvSpPr txBox="1">
            <a:spLocks noChangeArrowheads="1"/>
          </p:cNvSpPr>
          <p:nvPr/>
        </p:nvSpPr>
        <p:spPr bwMode="auto">
          <a:xfrm>
            <a:off x="2807924" y="5430839"/>
            <a:ext cx="33274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管理職人材データの経年蓄積と分析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/>
            <a:endParaRPr lang="ja-JP" altLang="en-US" sz="5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重要ポジションのあるべき像の把握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/>
            <a:endParaRPr lang="ja-JP" altLang="en-US" sz="5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ポテンシャル人材の可視化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61499" name="Shape 304"/>
          <p:cNvSpPr txBox="1">
            <a:spLocks noChangeArrowheads="1"/>
          </p:cNvSpPr>
          <p:nvPr/>
        </p:nvSpPr>
        <p:spPr bwMode="auto">
          <a:xfrm>
            <a:off x="5943600" y="5437856"/>
            <a:ext cx="39608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・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重要ポジションのポテンシャル人材把握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/>
            <a:endParaRPr lang="ja-JP" altLang="en-US" sz="5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若手人材のキャリアパス発掘への活用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/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中堅人材のキャリアの方向性の示唆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E66119D3-8D26-96E7-ADF6-7258BA3F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592267"/>
            <a:ext cx="3744000" cy="365125"/>
          </a:xfrm>
        </p:spPr>
        <p:txBody>
          <a:bodyPr/>
          <a:lstStyle/>
          <a:p>
            <a:pPr>
              <a:defRPr/>
            </a:pPr>
            <a:r>
              <a:rPr lang="en-US" altLang="ja-JP" sz="9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2834878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0" name="グループ化 2"/>
          <p:cNvGrpSpPr>
            <a:grpSpLocks/>
          </p:cNvGrpSpPr>
          <p:nvPr/>
        </p:nvGrpSpPr>
        <p:grpSpPr bwMode="auto">
          <a:xfrm>
            <a:off x="25303" y="4647681"/>
            <a:ext cx="2886390" cy="2052089"/>
            <a:chOff x="541525" y="4643523"/>
            <a:chExt cx="3513509" cy="2036004"/>
          </a:xfrm>
        </p:grpSpPr>
        <p:sp>
          <p:nvSpPr>
            <p:cNvPr id="65608" name="Shape 330"/>
            <p:cNvSpPr>
              <a:spLocks noChangeArrowheads="1"/>
            </p:cNvSpPr>
            <p:nvPr/>
          </p:nvSpPr>
          <p:spPr bwMode="auto">
            <a:xfrm>
              <a:off x="541525" y="4926927"/>
              <a:ext cx="3493920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0" hangingPunct="0"/>
              <a:endParaRPr kumimoji="0" lang="ja-JP" altLang="ja-JP" sz="12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9" name="Shape 137"/>
            <p:cNvSpPr txBox="1">
              <a:spLocks noChangeArrowheads="1"/>
            </p:cNvSpPr>
            <p:nvPr/>
          </p:nvSpPr>
          <p:spPr bwMode="auto">
            <a:xfrm>
              <a:off x="549145" y="4643523"/>
              <a:ext cx="3505889" cy="28340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背景</a:t>
              </a:r>
              <a:endParaRPr lang="en-US" altLang="ja-JP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1" name="グループ化 3"/>
          <p:cNvGrpSpPr>
            <a:grpSpLocks/>
          </p:cNvGrpSpPr>
          <p:nvPr/>
        </p:nvGrpSpPr>
        <p:grpSpPr bwMode="auto">
          <a:xfrm>
            <a:off x="6095999" y="4641711"/>
            <a:ext cx="2971801" cy="2073414"/>
            <a:chOff x="4434010" y="4637751"/>
            <a:chExt cx="3502322" cy="2046992"/>
          </a:xfrm>
        </p:grpSpPr>
        <p:sp>
          <p:nvSpPr>
            <p:cNvPr id="10" name="Shape 337"/>
            <p:cNvSpPr/>
            <p:nvPr/>
          </p:nvSpPr>
          <p:spPr>
            <a:xfrm>
              <a:off x="4434011" y="4933039"/>
              <a:ext cx="3502321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kumimoji="0" lang="ja-JP" altLang="ja-JP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607" name="Shape 137"/>
            <p:cNvSpPr txBox="1">
              <a:spLocks noChangeArrowheads="1"/>
            </p:cNvSpPr>
            <p:nvPr/>
          </p:nvSpPr>
          <p:spPr bwMode="auto">
            <a:xfrm>
              <a:off x="4434010" y="4637751"/>
              <a:ext cx="3502321" cy="31597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b="1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効果</a:t>
              </a:r>
              <a:endParaRPr lang="en-US" altLang="ja-JP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2" name="グループ化 12"/>
          <p:cNvGrpSpPr>
            <a:grpSpLocks/>
          </p:cNvGrpSpPr>
          <p:nvPr/>
        </p:nvGrpSpPr>
        <p:grpSpPr bwMode="auto">
          <a:xfrm>
            <a:off x="3026601" y="4618861"/>
            <a:ext cx="2971800" cy="2096263"/>
            <a:chOff x="4434011" y="4615193"/>
            <a:chExt cx="3502321" cy="2069549"/>
          </a:xfrm>
        </p:grpSpPr>
        <p:sp>
          <p:nvSpPr>
            <p:cNvPr id="65604" name="Shape 337"/>
            <p:cNvSpPr>
              <a:spLocks noChangeArrowheads="1"/>
            </p:cNvSpPr>
            <p:nvPr/>
          </p:nvSpPr>
          <p:spPr bwMode="auto">
            <a:xfrm>
              <a:off x="4434011" y="4932142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kumimoji="0" lang="ja-JP" altLang="ja-JP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5" name="Shape 137"/>
            <p:cNvSpPr txBox="1">
              <a:spLocks noChangeArrowheads="1"/>
            </p:cNvSpPr>
            <p:nvPr/>
          </p:nvSpPr>
          <p:spPr bwMode="auto">
            <a:xfrm>
              <a:off x="4434011" y="4615193"/>
              <a:ext cx="3502321" cy="318199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ソリューション</a:t>
              </a:r>
              <a:endParaRPr lang="en-US" altLang="ja-JP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65553" name="Shape 219"/>
          <p:cNvSpPr txBox="1">
            <a:spLocks noChangeArrowheads="1"/>
          </p:cNvSpPr>
          <p:nvPr/>
        </p:nvSpPr>
        <p:spPr bwMode="auto">
          <a:xfrm>
            <a:off x="1724986" y="118578"/>
            <a:ext cx="3655754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変革の推進</a:t>
            </a:r>
            <a:r>
              <a:rPr kumimoji="0" lang="en-US" altLang="ja-JP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/</a:t>
            </a:r>
          </a:p>
          <a:p>
            <a:pPr>
              <a:buSzPct val="25000"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チェンジエージェント育成</a:t>
            </a:r>
            <a:endParaRPr kumimoji="0" lang="ja-JP" altLang="en-US" sz="3200" b="1" dirty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26" name="Shape 343"/>
          <p:cNvSpPr txBox="1"/>
          <p:nvPr/>
        </p:nvSpPr>
        <p:spPr>
          <a:xfrm>
            <a:off x="5711786" y="105619"/>
            <a:ext cx="3356013" cy="367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業界：　総合電機メーカー、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　　　　グループ会社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目的：　ハイパフォーマー分析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規模：　</a:t>
            </a:r>
            <a:r>
              <a:rPr lang="en-US" altLang="ja-JP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100</a:t>
            </a: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名以上対象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27" name="Shape 298"/>
          <p:cNvSpPr txBox="1"/>
          <p:nvPr/>
        </p:nvSpPr>
        <p:spPr>
          <a:xfrm>
            <a:off x="42683" y="5098492"/>
            <a:ext cx="2892278" cy="15050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　グループ会社としてのプレゼンスを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 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高めて、企業価値を向上させたい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1.2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万人の社員を果たして活かし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きれているのだろうか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?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という課題意識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 marL="285750" indent="-285750">
              <a:buClr>
                <a:srgbClr val="FFFFFF"/>
              </a:buClr>
              <a:buFont typeface="Arial"/>
              <a:buChar char="•"/>
            </a:pPr>
            <a:endParaRPr lang="en-US" altLang="ja-JP"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ホームベース 22"/>
          <p:cNvSpPr/>
          <p:nvPr/>
        </p:nvSpPr>
        <p:spPr>
          <a:xfrm>
            <a:off x="303212" y="196118"/>
            <a:ext cx="1199380" cy="6994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</a:rPr>
              <a:t>選抜と育成</a:t>
            </a:r>
          </a:p>
        </p:txBody>
      </p:sp>
      <p:grpSp>
        <p:nvGrpSpPr>
          <p:cNvPr id="38" name="グループ化 37"/>
          <p:cNvGrpSpPr/>
          <p:nvPr/>
        </p:nvGrpSpPr>
        <p:grpSpPr>
          <a:xfrm>
            <a:off x="467544" y="1454581"/>
            <a:ext cx="8453289" cy="2936239"/>
            <a:chOff x="1350423" y="2155200"/>
            <a:chExt cx="7784355" cy="2936239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2250633" y="4012395"/>
              <a:ext cx="1741434" cy="1079044"/>
            </a:xfrm>
            <a:prstGeom prst="roundRect">
              <a:avLst>
                <a:gd name="adj" fmla="val 7962"/>
              </a:avLst>
            </a:prstGeom>
            <a:noFill/>
            <a:ln w="25400" cmpd="sng">
              <a:solidFill>
                <a:srgbClr val="002060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en-AU"/>
              </a:defPPr>
              <a:lvl1pPr algn="ctr">
                <a:defRPr sz="2000" b="0">
                  <a:latin typeface="HGP創英角ｺﾞｼｯｸUB"/>
                  <a:ea typeface="HGP創英角ｺﾞｼｯｸUB"/>
                  <a:cs typeface="HGP創英角ｺﾞｼｯｸUB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</a:rPr>
                <a:t>次世代人材層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2255026" y="2342776"/>
              <a:ext cx="1741434" cy="706706"/>
            </a:xfrm>
            <a:prstGeom prst="roundRect">
              <a:avLst>
                <a:gd name="adj" fmla="val 16802"/>
              </a:avLst>
            </a:prstGeom>
            <a:noFill/>
            <a:ln w="25400" cmpd="sng">
              <a:solidFill>
                <a:srgbClr val="002060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en-AU"/>
              </a:defPPr>
              <a:lvl1pPr algn="ctr">
                <a:defRPr sz="2000" b="0">
                  <a:latin typeface="HGP創英角ｺﾞｼｯｸUB"/>
                  <a:ea typeface="HGP創英角ｺﾞｼｯｸUB"/>
                  <a:cs typeface="HGP創英角ｺﾞｼｯｸUB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800" kern="12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</a:rPr>
                <a:t>高度専門人材</a:t>
              </a:r>
              <a:endParaRPr kumimoji="0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5" name="下カーブ矢印 44"/>
            <p:cNvSpPr/>
            <p:nvPr/>
          </p:nvSpPr>
          <p:spPr bwMode="auto">
            <a:xfrm rot="16200000">
              <a:off x="898395" y="3816825"/>
              <a:ext cx="1317320" cy="413264"/>
            </a:xfrm>
            <a:prstGeom prst="curvedDownArrow">
              <a:avLst>
                <a:gd name="adj1" fmla="val 36978"/>
                <a:gd name="adj2" fmla="val 92838"/>
                <a:gd name="adj3" fmla="val 57695"/>
              </a:avLst>
            </a:prstGeom>
            <a:solidFill>
              <a:srgbClr val="2397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 bwMode="auto">
            <a:xfrm>
              <a:off x="5379328" y="4268362"/>
              <a:ext cx="3126263" cy="370488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92075" marR="0" lvl="0" indent="-92075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5430BB">
                      <a:lumMod val="50000"/>
                    </a:srgbClr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“自社の見立てが</a:t>
              </a:r>
              <a:r>
                <a:rPr lang="ja-JP" altLang="en-US" sz="2400" i="1" kern="1200" dirty="0">
                  <a:solidFill>
                    <a:srgbClr val="5430BB">
                      <a:lumMod val="50000"/>
                    </a:srgbClr>
                  </a:solidFill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本当に</a:t>
              </a:r>
              <a:endParaRPr lang="en-US" altLang="ja-JP" sz="2400" i="1" kern="1200" dirty="0">
                <a:solidFill>
                  <a:srgbClr val="5430BB">
                    <a:lumMod val="50000"/>
                  </a:srgbClr>
                </a:solidFill>
                <a:latin typeface="HGPｺﾞｼｯｸE" pitchFamily="50" charset="-128"/>
                <a:ea typeface="HGPｺﾞｼｯｸE" pitchFamily="50" charset="-128"/>
                <a:cs typeface="HGP創英角ｺﾞｼｯｸUB"/>
              </a:endParaRPr>
            </a:p>
            <a:p>
              <a:pPr marL="92075" marR="0" lvl="0" indent="-92075" algn="ctr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i="1" kern="1200" dirty="0">
                  <a:solidFill>
                    <a:srgbClr val="5430BB">
                      <a:lumMod val="50000"/>
                    </a:srgbClr>
                  </a:solidFill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機能しているのだろうか？</a:t>
              </a:r>
              <a:r>
                <a:rPr kumimoji="0" lang="ja-JP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5430BB">
                      <a:lumMod val="50000"/>
                    </a:srgbClr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”</a:t>
              </a:r>
              <a:endPara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5430BB">
                    <a:lumMod val="50000"/>
                  </a:srgbClr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HGP創英角ｺﾞｼｯｸUB"/>
              </a:endParaRPr>
            </a:p>
          </p:txBody>
        </p:sp>
        <p:sp>
          <p:nvSpPr>
            <p:cNvPr id="53" name="正方形/長方形 52"/>
            <p:cNvSpPr/>
            <p:nvPr/>
          </p:nvSpPr>
          <p:spPr bwMode="auto">
            <a:xfrm>
              <a:off x="4332719" y="2544941"/>
              <a:ext cx="3841925" cy="70670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u="sng" kern="12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高度専門人材</a:t>
              </a:r>
              <a:endParaRPr kumimoji="0" lang="en-US" altLang="ja-JP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HGP創英角ｺﾞｼｯｸUB"/>
              </a:endParaRPr>
            </a:p>
            <a:p>
              <a:pPr marL="176213" marR="0" lvl="0" indent="-176213" defTabSz="9144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altLang="ja-JP" sz="1600" kern="12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IT</a:t>
              </a:r>
              <a:r>
                <a:rPr lang="ja-JP" altLang="en-US" sz="1600" kern="12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アーキテクト、プロジェクトマネジャー、</a:t>
              </a:r>
              <a:endParaRPr lang="en-US" altLang="ja-JP" sz="1600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  <a:cs typeface="HGP創英角ｺﾞｼｯｸUB"/>
              </a:endParaRPr>
            </a:p>
            <a:p>
              <a:pPr marR="0" lvl="0" defTabSz="9144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　ビジネスモデルコンサルタントなど　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6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種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HGP創英角ｺﾞｼｯｸUB"/>
              </a:endParaRPr>
            </a:p>
            <a:p>
              <a:pPr marR="0" lvl="0" defTabSz="9144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ja-JP" altLang="en-US" sz="1600" kern="12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  <a:cs typeface="HGP創英角ｺﾞｼｯｸUB"/>
                </a:rPr>
                <a:t>・各ポジションにおけるハイパフォーマー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HGP創英角ｺﾞｼｯｸUB"/>
              </a:endParaRPr>
            </a:p>
            <a:p>
              <a:pPr marR="0" lvl="0" defTabSz="9144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HGP創英角ｺﾞｼｯｸUB"/>
              </a:endParaRPr>
            </a:p>
          </p:txBody>
        </p:sp>
        <p:sp>
          <p:nvSpPr>
            <p:cNvPr id="54" name="下カーブ矢印 53"/>
            <p:cNvSpPr/>
            <p:nvPr/>
          </p:nvSpPr>
          <p:spPr bwMode="auto">
            <a:xfrm rot="16200000">
              <a:off x="1108929" y="2531877"/>
              <a:ext cx="896252" cy="413264"/>
            </a:xfrm>
            <a:prstGeom prst="curvedDownArrow">
              <a:avLst>
                <a:gd name="adj1" fmla="val 36978"/>
                <a:gd name="adj2" fmla="val 92838"/>
                <a:gd name="adj3" fmla="val 57695"/>
              </a:avLst>
            </a:prstGeom>
            <a:solidFill>
              <a:srgbClr val="2397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cxnSp>
          <p:nvCxnSpPr>
            <p:cNvPr id="55" name="直線コネクタ 54"/>
            <p:cNvCxnSpPr/>
            <p:nvPr/>
          </p:nvCxnSpPr>
          <p:spPr bwMode="auto">
            <a:xfrm>
              <a:off x="1958590" y="3584711"/>
              <a:ext cx="6984776" cy="0"/>
            </a:xfrm>
            <a:prstGeom prst="line">
              <a:avLst/>
            </a:prstGeom>
            <a:solidFill>
              <a:srgbClr val="80B606"/>
            </a:solidFill>
            <a:ln w="3810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円/楕円 55"/>
            <p:cNvSpPr/>
            <p:nvPr/>
          </p:nvSpPr>
          <p:spPr bwMode="auto">
            <a:xfrm>
              <a:off x="2085504" y="3316243"/>
              <a:ext cx="2080856" cy="490127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kern="1200" dirty="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社内審査</a:t>
              </a:r>
              <a:endPara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724893" y="2155200"/>
              <a:ext cx="1409885" cy="480383"/>
            </a:xfrm>
            <a:prstGeom prst="ellipse">
              <a:avLst/>
            </a:prstGeom>
            <a:solidFill>
              <a:srgbClr val="BBD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AU"/>
              </a:defPPr>
              <a:lvl1pPr algn="ctr">
                <a:defRPr sz="2000" b="0">
                  <a:latin typeface="HGP創英角ｺﾞｼｯｸUB"/>
                  <a:ea typeface="HGP創英角ｺﾞｼｯｸUB"/>
                  <a:cs typeface="HGP創英角ｺﾞｼｯｸUB"/>
                </a:defRPr>
              </a:lvl1pPr>
            </a:lstStyle>
            <a:p>
              <a:pPr marL="92075" marR="0" lvl="0" indent="-92075" algn="ctr" defTabSz="91440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800" kern="12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</a:rPr>
                <a:t>全</a:t>
              </a:r>
              <a:r>
                <a:rPr lang="en-US" altLang="ja-JP" sz="1800" kern="12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</a:rPr>
                <a:t>6</a:t>
              </a:r>
              <a:r>
                <a:rPr lang="ja-JP" altLang="en-US" sz="1800" kern="12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</a:rPr>
                <a:t>職務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sp>
        <p:nvSpPr>
          <p:cNvPr id="58" name="Shape 298"/>
          <p:cNvSpPr txBox="1"/>
          <p:nvPr/>
        </p:nvSpPr>
        <p:spPr>
          <a:xfrm>
            <a:off x="3026601" y="5103640"/>
            <a:ext cx="3024080" cy="1203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職種別・全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種、アセスメント実施　　　　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ハイパフォーマー分析レポート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高度専門人材と外部モデルとの比較、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レポート提出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 marL="285750" indent="-285750">
              <a:buClr>
                <a:srgbClr val="FFFFFF"/>
              </a:buClr>
              <a:buFont typeface="Arial"/>
              <a:buChar char="•"/>
            </a:pPr>
            <a:endParaRPr lang="en-US" altLang="ja-JP"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298"/>
          <p:cNvSpPr txBox="1"/>
          <p:nvPr/>
        </p:nvSpPr>
        <p:spPr>
          <a:xfrm>
            <a:off x="6142321" y="5102470"/>
            <a:ext cx="302408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現職との適合が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85%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を超える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人材が全体の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8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割を占める結果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一方で現職よりもその他の職種の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方か高い適性を有する人材が</a:t>
            </a: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22.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２％存在することが判明した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 marL="285750" indent="-285750">
              <a:buClr>
                <a:srgbClr val="FFFFFF"/>
              </a:buClr>
              <a:buFont typeface="Arial"/>
              <a:buChar char="•"/>
            </a:pPr>
            <a:endParaRPr lang="en-US" altLang="ja-JP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直線コネクタ 3"/>
          <p:cNvCxnSpPr>
            <a:cxnSpLocks noChangeShapeType="1"/>
          </p:cNvCxnSpPr>
          <p:nvPr/>
        </p:nvCxnSpPr>
        <p:spPr bwMode="auto">
          <a:xfrm flipH="1" flipV="1">
            <a:off x="3600773" y="3231658"/>
            <a:ext cx="915672" cy="49294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6923207" y="6341479"/>
            <a:ext cx="2133599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altLang="ja-JP" sz="1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7E383088-6DFB-ECB1-C5A6-790A5A92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592267"/>
            <a:ext cx="3744000" cy="365125"/>
          </a:xfrm>
        </p:spPr>
        <p:txBody>
          <a:bodyPr/>
          <a:lstStyle/>
          <a:p>
            <a:pPr>
              <a:defRPr/>
            </a:pPr>
            <a:r>
              <a:rPr lang="en-US" altLang="ja-JP" sz="9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8935498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2279650" y="1484784"/>
            <a:ext cx="4191000" cy="506650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16213" y="1722115"/>
            <a:ext cx="1233487" cy="722312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ソリューション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818063" y="1757040"/>
            <a:ext cx="1295400" cy="747712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リコメンド</a:t>
            </a:r>
            <a:r>
              <a:rPr kumimoji="1" lang="en-US" altLang="ja-JP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endParaRPr kumimoji="1" lang="en-US" altLang="ja-JP" b="1" kern="1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3525" y="2695252"/>
            <a:ext cx="1600200" cy="1165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kern="12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kumimoji="1" lang="ja-JP" altLang="en-US" sz="16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採用</a:t>
            </a:r>
            <a:r>
              <a:rPr kumimoji="1" lang="ja-JP" altLang="en-US" sz="1600" b="1" kern="12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kumimoji="1" lang="en-US" altLang="ja-JP" sz="1600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期待外れの採用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低い定着率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590800" y="2695252"/>
            <a:ext cx="1454150" cy="381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ポジション毎の</a:t>
            </a:r>
            <a:endParaRPr kumimoji="1" lang="en-US" altLang="ja-JP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成功人材の</a:t>
            </a:r>
            <a:endParaRPr kumimoji="1" lang="en-US" altLang="ja-JP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要因を特定</a:t>
            </a:r>
            <a:endParaRPr kumimoji="1" lang="en-US" altLang="ja-JP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64075" y="2695252"/>
            <a:ext cx="1600200" cy="11652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高精度な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採用判断の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86600" y="1731640"/>
            <a:ext cx="1295400" cy="74771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得られる</a:t>
            </a:r>
            <a:endParaRPr kumimoji="1" lang="en-US" altLang="ja-JP" b="1" kern="1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利益</a:t>
            </a:r>
            <a:endParaRPr kumimoji="1" lang="en-US" altLang="ja-JP" b="1" kern="1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934200" y="2695252"/>
            <a:ext cx="1600200" cy="1165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優秀人材の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確保と定着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3525" y="4044627"/>
            <a:ext cx="1600200" cy="1165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kern="12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kumimoji="1" lang="ja-JP" altLang="en-US" sz="16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登用・配置</a:t>
            </a:r>
            <a:r>
              <a:rPr kumimoji="1" lang="ja-JP" altLang="en-US" sz="1600" b="1" kern="12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kumimoji="1" lang="en-US" altLang="ja-JP" sz="1600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人材配置や選抜</a:t>
            </a:r>
            <a:br>
              <a:rPr kumimoji="1" lang="en-US" altLang="ja-JP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のミスマッチ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664075" y="4044627"/>
            <a:ext cx="1600200" cy="11652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配置転換における客観的な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意思決定情報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934200" y="4044627"/>
            <a:ext cx="1600200" cy="1165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強みを生かした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適材配置の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実現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2413" y="5386065"/>
            <a:ext cx="1600200" cy="1165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kern="12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kumimoji="1" lang="ja-JP" altLang="en-US" sz="16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育成</a:t>
            </a:r>
            <a:r>
              <a:rPr kumimoji="1" lang="ja-JP" altLang="en-US" sz="1600" b="1" kern="12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kumimoji="1" lang="en-US" altLang="ja-JP" sz="1600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効果の見えない</a:t>
            </a:r>
            <a:br>
              <a:rPr kumimoji="1" lang="en-US" altLang="ja-JP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研修への投資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670425" y="5340027"/>
            <a:ext cx="1600200" cy="11652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個別化された育成ポイントの特定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934200" y="5335265"/>
            <a:ext cx="1600200" cy="1166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効果の高い育成</a:t>
            </a:r>
            <a:br>
              <a:rPr kumimoji="1" lang="en-US" altLang="ja-JP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手法の獲得</a:t>
            </a:r>
          </a:p>
        </p:txBody>
      </p:sp>
      <p:sp>
        <p:nvSpPr>
          <p:cNvPr id="3" name="雲 2"/>
          <p:cNvSpPr/>
          <p:nvPr/>
        </p:nvSpPr>
        <p:spPr bwMode="auto">
          <a:xfrm>
            <a:off x="347663" y="1817365"/>
            <a:ext cx="1504950" cy="627062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課題例</a:t>
            </a:r>
          </a:p>
        </p:txBody>
      </p:sp>
      <p:sp>
        <p:nvSpPr>
          <p:cNvPr id="22" name="右矢印 21"/>
          <p:cNvSpPr/>
          <p:nvPr/>
        </p:nvSpPr>
        <p:spPr>
          <a:xfrm>
            <a:off x="1852613" y="3152452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1858963" y="4452615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1863725" y="5778177"/>
            <a:ext cx="67786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4035425" y="3193727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4041775" y="4493890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4044950" y="5819452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6259513" y="3152452"/>
            <a:ext cx="6778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6264275" y="4452615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6269038" y="5778177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2411760" y="743644"/>
            <a:ext cx="1389063" cy="669132"/>
          </a:xfrm>
          <a:prstGeom prst="wedgeRectCallout">
            <a:avLst>
              <a:gd name="adj1" fmla="val 86085"/>
              <a:gd name="adj2" fmla="val 65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ソリューション</a:t>
            </a:r>
            <a:endParaRPr kumimoji="1" lang="en-US" altLang="ja-JP" sz="1600" b="1" kern="1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適用領域</a:t>
            </a:r>
          </a:p>
        </p:txBody>
      </p:sp>
      <p:sp>
        <p:nvSpPr>
          <p:cNvPr id="32" name="Shape 219"/>
          <p:cNvSpPr txBox="1">
            <a:spLocks noChangeArrowheads="1"/>
          </p:cNvSpPr>
          <p:nvPr/>
        </p:nvSpPr>
        <p:spPr bwMode="auto">
          <a:xfrm>
            <a:off x="347663" y="215107"/>
            <a:ext cx="79581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r>
              <a:rPr kumimoji="0" lang="ja-JP" altLang="en-US" sz="28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 課題とソリューション適用領域</a:t>
            </a:r>
            <a:endParaRPr kumimoji="0" lang="ja-JP" altLang="en-US" sz="3600" b="1" dirty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0FCE0DB6-E42A-6EE1-277F-FB2361D7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744000" cy="365125"/>
          </a:xfrm>
        </p:spPr>
        <p:txBody>
          <a:bodyPr/>
          <a:lstStyle/>
          <a:p>
            <a:pPr>
              <a:defRPr/>
            </a:pPr>
            <a:r>
              <a:rPr lang="en-US" altLang="ja-JP" sz="1000" dirty="0"/>
              <a:t>Copyright©️ 2023 HRD, Inc. All Rights Reserved. Strictly Confidential.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FAA4D777-8B9A-CF72-E1F7-55917CCC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F348DA8F-F15C-456C-8068-0D3291FD9946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886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0" name="グループ化 2"/>
          <p:cNvGrpSpPr>
            <a:grpSpLocks/>
          </p:cNvGrpSpPr>
          <p:nvPr/>
        </p:nvGrpSpPr>
        <p:grpSpPr bwMode="auto">
          <a:xfrm>
            <a:off x="76200" y="4725144"/>
            <a:ext cx="2743199" cy="1906007"/>
            <a:chOff x="534843" y="4499268"/>
            <a:chExt cx="3509248" cy="2180259"/>
          </a:xfrm>
        </p:grpSpPr>
        <p:sp>
          <p:nvSpPr>
            <p:cNvPr id="65608" name="Shape 330"/>
            <p:cNvSpPr>
              <a:spLocks noChangeArrowheads="1"/>
            </p:cNvSpPr>
            <p:nvPr/>
          </p:nvSpPr>
          <p:spPr bwMode="auto">
            <a:xfrm>
              <a:off x="541526" y="4926927"/>
              <a:ext cx="3502322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0" hangingPunct="0"/>
              <a:endParaRPr kumimoji="0" lang="ja-JP" altLang="ja-JP" sz="12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9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113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背景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1" name="グループ化 3"/>
          <p:cNvGrpSpPr>
            <a:grpSpLocks/>
          </p:cNvGrpSpPr>
          <p:nvPr/>
        </p:nvGrpSpPr>
        <p:grpSpPr bwMode="auto">
          <a:xfrm>
            <a:off x="6096000" y="4725147"/>
            <a:ext cx="2971800" cy="1914525"/>
            <a:chOff x="4434011" y="4506851"/>
            <a:chExt cx="3502321" cy="2177892"/>
          </a:xfrm>
        </p:grpSpPr>
        <p:sp>
          <p:nvSpPr>
            <p:cNvPr id="10" name="Shape 337"/>
            <p:cNvSpPr/>
            <p:nvPr/>
          </p:nvSpPr>
          <p:spPr>
            <a:xfrm>
              <a:off x="4434011" y="4933039"/>
              <a:ext cx="3502321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kumimoji="0" lang="ja-JP" altLang="ja-JP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607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効果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2" name="グループ化 12"/>
          <p:cNvGrpSpPr>
            <a:grpSpLocks/>
          </p:cNvGrpSpPr>
          <p:nvPr/>
        </p:nvGrpSpPr>
        <p:grpSpPr bwMode="auto">
          <a:xfrm>
            <a:off x="2971800" y="4725147"/>
            <a:ext cx="2971800" cy="1914525"/>
            <a:chOff x="4434011" y="4506851"/>
            <a:chExt cx="3502321" cy="2177891"/>
          </a:xfrm>
        </p:grpSpPr>
        <p:sp>
          <p:nvSpPr>
            <p:cNvPr id="65604" name="Shape 337"/>
            <p:cNvSpPr>
              <a:spLocks noChangeArrowheads="1"/>
            </p:cNvSpPr>
            <p:nvPr/>
          </p:nvSpPr>
          <p:spPr bwMode="auto">
            <a:xfrm>
              <a:off x="4434011" y="4932142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kumimoji="0" lang="ja-JP" altLang="ja-JP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5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ソリューション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65553" name="Shape 219"/>
          <p:cNvSpPr txBox="1">
            <a:spLocks noChangeArrowheads="1"/>
          </p:cNvSpPr>
          <p:nvPr/>
        </p:nvSpPr>
        <p:spPr bwMode="auto">
          <a:xfrm>
            <a:off x="1429202" y="231355"/>
            <a:ext cx="79581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中途採用</a:t>
            </a:r>
            <a:r>
              <a:rPr kumimoji="0" lang="en-US" altLang="ja-JP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/</a:t>
            </a: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育成仕組み化</a:t>
            </a:r>
            <a:endParaRPr kumimoji="0" lang="ja-JP" altLang="en-US" sz="3200" b="1" dirty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26" name="Shape 343"/>
          <p:cNvSpPr txBox="1"/>
          <p:nvPr/>
        </p:nvSpPr>
        <p:spPr>
          <a:xfrm>
            <a:off x="5943600" y="228759"/>
            <a:ext cx="3816424" cy="367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業界：　コンサルティング事業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目的：　中途採用精度向上と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en-US" altLang="ja-JP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                 </a:t>
            </a: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育成の仕組み化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規模：　</a:t>
            </a:r>
            <a:r>
              <a:rPr lang="en-US" altLang="ja-JP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100</a:t>
            </a: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名以上対象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27" name="Shape 298"/>
          <p:cNvSpPr txBox="1"/>
          <p:nvPr/>
        </p:nvSpPr>
        <p:spPr>
          <a:xfrm>
            <a:off x="107317" y="5342097"/>
            <a:ext cx="264377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経営戦略の柱にコンサルタントの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中途採用と育成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を掲げる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採用に関するコスト、早期離職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 リスク、社員のモチベーション維持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が課題。</a:t>
            </a:r>
            <a:endParaRPr 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 marL="285750" indent="-285750">
              <a:buClr>
                <a:srgbClr val="FFFFFF"/>
              </a:buClr>
              <a:buFont typeface="Arial"/>
              <a:buChar char="•"/>
            </a:pPr>
            <a:endParaRPr lang="en-US" altLang="ja-JP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09"/>
          <p:cNvSpPr txBox="1"/>
          <p:nvPr/>
        </p:nvSpPr>
        <p:spPr>
          <a:xfrm>
            <a:off x="3001143" y="5299948"/>
            <a:ext cx="2971800" cy="1019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好業績者をベースにした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 パフォーマンスモデルの定義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 採用プロセスに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PXT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を導入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</p:txBody>
      </p:sp>
      <p:sp>
        <p:nvSpPr>
          <p:cNvPr id="329" name="Shape 304"/>
          <p:cNvSpPr txBox="1"/>
          <p:nvPr/>
        </p:nvSpPr>
        <p:spPr>
          <a:xfrm>
            <a:off x="6142945" y="5343865"/>
            <a:ext cx="2971800" cy="887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離職率の低減　→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／５へ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FFFFFF"/>
              </a:buClr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FFFFFF"/>
              </a:buClr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 1500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万円以上のコストダウン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561156" y="1617141"/>
            <a:ext cx="8115300" cy="2747963"/>
            <a:chOff x="746125" y="1778000"/>
            <a:chExt cx="8115300" cy="2747963"/>
          </a:xfrm>
        </p:grpSpPr>
        <p:sp>
          <p:nvSpPr>
            <p:cNvPr id="24" name="フローチャート: 処理 23"/>
            <p:cNvSpPr/>
            <p:nvPr/>
          </p:nvSpPr>
          <p:spPr>
            <a:xfrm>
              <a:off x="874713" y="2427288"/>
              <a:ext cx="7986712" cy="2098675"/>
            </a:xfrm>
            <a:prstGeom prst="flowChartProcess">
              <a:avLst/>
            </a:prstGeom>
            <a:solidFill>
              <a:srgbClr val="00B05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26" name="AutoShape 61"/>
            <p:cNvSpPr>
              <a:spLocks noChangeArrowheads="1"/>
            </p:cNvSpPr>
            <p:nvPr/>
          </p:nvSpPr>
          <p:spPr bwMode="gray">
            <a:xfrm>
              <a:off x="839788" y="1778000"/>
              <a:ext cx="3503612" cy="528638"/>
            </a:xfrm>
            <a:prstGeom prst="chevron">
              <a:avLst>
                <a:gd name="adj" fmla="val 22541"/>
              </a:avLst>
            </a:prstGeom>
            <a:solidFill>
              <a:srgbClr val="003399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72000" tIns="72000" rIns="72000" bIns="72000" anchor="ctr" anchorCtr="1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2014</a:t>
              </a: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</a:t>
              </a:r>
              <a:endParaRPr lang="en-US" altLang="ja-JP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7" name="TextBox 93"/>
            <p:cNvSpPr txBox="1"/>
            <p:nvPr/>
          </p:nvSpPr>
          <p:spPr>
            <a:xfrm>
              <a:off x="6627813" y="3352800"/>
              <a:ext cx="1830387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defRPr/>
              </a:pPr>
              <a:r>
                <a:rPr lang="ja-JP" altLang="en-US" sz="16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最新の業績優秀者</a:t>
              </a:r>
              <a:endParaRPr lang="en-US" altLang="ja-JP" sz="16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>
                <a:buClr>
                  <a:srgbClr val="F0AB00"/>
                </a:buClr>
                <a:buSzPct val="80000"/>
                <a:defRPr/>
              </a:pPr>
              <a:endParaRPr lang="en-US" altLang="ja-JP" sz="16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8" name="AutoShape 61"/>
            <p:cNvSpPr>
              <a:spLocks noChangeArrowheads="1"/>
            </p:cNvSpPr>
            <p:nvPr/>
          </p:nvSpPr>
          <p:spPr bwMode="gray">
            <a:xfrm>
              <a:off x="4267200" y="1779588"/>
              <a:ext cx="4559300" cy="528637"/>
            </a:xfrm>
            <a:prstGeom prst="chevron">
              <a:avLst>
                <a:gd name="adj" fmla="val 22541"/>
              </a:avLst>
            </a:prstGeom>
            <a:solidFill>
              <a:schemeClr val="tx2">
                <a:lumMod val="50000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72000" tIns="72000" rIns="72000" bIns="72000" anchor="ctr" anchorCtr="1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2015</a:t>
              </a: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</a:t>
              </a:r>
              <a:endParaRPr lang="en-US" altLang="ja-JP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ホームベース 28"/>
            <p:cNvSpPr/>
            <p:nvPr/>
          </p:nvSpPr>
          <p:spPr>
            <a:xfrm>
              <a:off x="1163638" y="2511425"/>
              <a:ext cx="1450975" cy="762000"/>
            </a:xfrm>
            <a:prstGeom prst="homePlate">
              <a:avLst>
                <a:gd name="adj" fmla="val 3330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コンサルタント</a:t>
              </a:r>
              <a:b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モデル作成</a:t>
              </a:r>
            </a:p>
          </p:txBody>
        </p:sp>
        <p:sp>
          <p:nvSpPr>
            <p:cNvPr id="30" name="ホームベース 29"/>
            <p:cNvSpPr/>
            <p:nvPr/>
          </p:nvSpPr>
          <p:spPr>
            <a:xfrm>
              <a:off x="6816725" y="2547938"/>
              <a:ext cx="1260475" cy="706437"/>
            </a:xfrm>
            <a:prstGeom prst="homePlate">
              <a:avLst>
                <a:gd name="adj" fmla="val 3330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効果検証</a:t>
              </a:r>
            </a:p>
          </p:txBody>
        </p:sp>
        <p:sp>
          <p:nvSpPr>
            <p:cNvPr id="31" name="TextBox 93"/>
            <p:cNvSpPr txBox="1"/>
            <p:nvPr/>
          </p:nvSpPr>
          <p:spPr>
            <a:xfrm>
              <a:off x="746125" y="3314700"/>
              <a:ext cx="2090738" cy="522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defRPr/>
              </a:pPr>
              <a:r>
                <a:rPr lang="ja-JP" altLang="en-US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業績優秀者による</a:t>
              </a:r>
              <a:endParaRPr lang="en-US" altLang="ja-JP" sz="14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>
                <a:buClr>
                  <a:srgbClr val="F0AB00"/>
                </a:buClr>
                <a:buSzPct val="80000"/>
                <a:defRPr/>
              </a:pPr>
              <a:r>
                <a:rPr lang="ja-JP" altLang="en-US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ハイパフォーマーモデル</a:t>
              </a:r>
              <a:endParaRPr lang="en-US" altLang="ja-JP" sz="14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2" name="TextBox 93"/>
            <p:cNvSpPr txBox="1"/>
            <p:nvPr/>
          </p:nvSpPr>
          <p:spPr>
            <a:xfrm>
              <a:off x="6699250" y="4111625"/>
              <a:ext cx="97313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defRPr/>
              </a:pPr>
              <a:r>
                <a:rPr lang="en-US" altLang="ja-JP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10</a:t>
              </a:r>
              <a:r>
                <a:rPr lang="ja-JP" altLang="en-US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月</a:t>
              </a:r>
              <a:endParaRPr lang="en-US" altLang="ja-JP" sz="14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3" name="Isosceles Triangle 134"/>
            <p:cNvSpPr/>
            <p:nvPr/>
          </p:nvSpPr>
          <p:spPr bwMode="gray">
            <a:xfrm>
              <a:off x="7065963" y="3743325"/>
              <a:ext cx="336550" cy="330200"/>
            </a:xfrm>
            <a:prstGeom prst="triangle">
              <a:avLst/>
            </a:prstGeom>
            <a:solidFill>
              <a:srgbClr val="FF0000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anchor="ctr"/>
            <a:lstStyle/>
            <a:p>
              <a:pPr algn="ctr" eaLnBrk="1" hangingPunct="1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endParaRPr kumimoji="0" lang="ja-JP" altLang="en-US" sz="1400" kern="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Right Arrow 41"/>
            <p:cNvSpPr/>
            <p:nvPr/>
          </p:nvSpPr>
          <p:spPr bwMode="gray">
            <a:xfrm>
              <a:off x="2794000" y="2728913"/>
              <a:ext cx="3756025" cy="327025"/>
            </a:xfrm>
            <a:prstGeom prst="rightArrow">
              <a:avLst/>
            </a:prstGeom>
            <a:solidFill>
              <a:srgbClr val="00B050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anchor="ctr"/>
            <a:lstStyle/>
            <a:p>
              <a:pPr algn="ctr" eaLnBrk="1" hangingPunct="1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endParaRPr lang="en-US" altLang="ja-JP" sz="1600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5" name="TextBox 93"/>
            <p:cNvSpPr txBox="1"/>
            <p:nvPr/>
          </p:nvSpPr>
          <p:spPr>
            <a:xfrm>
              <a:off x="1163638" y="4217988"/>
              <a:ext cx="973137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defRPr/>
              </a:pPr>
              <a:r>
                <a:rPr lang="en-US" altLang="ja-JP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7</a:t>
              </a:r>
              <a:r>
                <a:rPr lang="ja-JP" altLang="en-US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月</a:t>
              </a:r>
              <a:endParaRPr lang="en-US" altLang="ja-JP" sz="14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2" name="ホームベース 1"/>
          <p:cNvSpPr/>
          <p:nvPr/>
        </p:nvSpPr>
        <p:spPr>
          <a:xfrm>
            <a:off x="90380" y="147957"/>
            <a:ext cx="1199380" cy="553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採用</a:t>
            </a:r>
          </a:p>
        </p:txBody>
      </p:sp>
      <p:sp>
        <p:nvSpPr>
          <p:cNvPr id="5" name="フッター プレースホルダー 1">
            <a:extLst>
              <a:ext uri="{FF2B5EF4-FFF2-40B4-BE49-F238E27FC236}">
                <a16:creationId xmlns:a16="http://schemas.microsoft.com/office/drawing/2014/main" id="{21A1EDFC-83ED-77DA-3065-D315BA2E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592267"/>
            <a:ext cx="3744000" cy="365125"/>
          </a:xfrm>
        </p:spPr>
        <p:txBody>
          <a:bodyPr/>
          <a:lstStyle/>
          <a:p>
            <a:pPr>
              <a:defRPr/>
            </a:pPr>
            <a:r>
              <a:rPr lang="en-US" altLang="ja-JP" sz="1000" dirty="0"/>
              <a:t>Copyright©️ 2023 HRD, Inc. All Rights Reserved. Strictly Confidential.</a:t>
            </a:r>
          </a:p>
        </p:txBody>
      </p:sp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4557D059-4FB5-0535-C1F7-F36F9723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7700" y="6276487"/>
            <a:ext cx="2133600" cy="365125"/>
          </a:xfrm>
        </p:spPr>
        <p:txBody>
          <a:bodyPr/>
          <a:lstStyle/>
          <a:p>
            <a:pPr algn="r"/>
            <a:fld id="{F348DA8F-F15C-456C-8068-0D3291FD9946}" type="slidenum">
              <a:rPr lang="en-US" altLang="ja-JP" sz="1000" smtClean="0">
                <a:solidFill>
                  <a:srgbClr val="888888"/>
                </a:solidFill>
              </a:rPr>
              <a:pPr algn="r"/>
              <a:t>3</a:t>
            </a:fld>
            <a:endParaRPr lang="en-US" altLang="ja-JP" sz="1000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5324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0" name="グループ化 2"/>
          <p:cNvGrpSpPr>
            <a:grpSpLocks/>
          </p:cNvGrpSpPr>
          <p:nvPr/>
        </p:nvGrpSpPr>
        <p:grpSpPr bwMode="auto">
          <a:xfrm>
            <a:off x="76200" y="4563541"/>
            <a:ext cx="2743199" cy="2143063"/>
            <a:chOff x="534843" y="4499268"/>
            <a:chExt cx="3509248" cy="2180259"/>
          </a:xfrm>
        </p:grpSpPr>
        <p:sp>
          <p:nvSpPr>
            <p:cNvPr id="65608" name="Shape 330"/>
            <p:cNvSpPr>
              <a:spLocks noChangeArrowheads="1"/>
            </p:cNvSpPr>
            <p:nvPr/>
          </p:nvSpPr>
          <p:spPr bwMode="auto">
            <a:xfrm>
              <a:off x="541526" y="4926927"/>
              <a:ext cx="3502322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0" hangingPunct="0"/>
              <a:endParaRPr kumimoji="0" lang="ja-JP" altLang="ja-JP" sz="12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9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113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背景</a:t>
              </a:r>
              <a:endParaRPr lang="en-US" altLang="ja-JP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1" name="グループ化 3"/>
          <p:cNvGrpSpPr>
            <a:grpSpLocks/>
          </p:cNvGrpSpPr>
          <p:nvPr/>
        </p:nvGrpSpPr>
        <p:grpSpPr bwMode="auto">
          <a:xfrm>
            <a:off x="6096000" y="4559432"/>
            <a:ext cx="2971800" cy="2155694"/>
            <a:chOff x="4434011" y="4506851"/>
            <a:chExt cx="3502321" cy="2177892"/>
          </a:xfrm>
        </p:grpSpPr>
        <p:sp>
          <p:nvSpPr>
            <p:cNvPr id="10" name="Shape 337"/>
            <p:cNvSpPr/>
            <p:nvPr/>
          </p:nvSpPr>
          <p:spPr>
            <a:xfrm>
              <a:off x="4434011" y="4933039"/>
              <a:ext cx="3502321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kumimoji="0" lang="ja-JP" altLang="ja-JP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607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b="1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効果</a:t>
              </a:r>
              <a:endParaRPr lang="en-US" altLang="ja-JP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2" name="グループ化 12"/>
          <p:cNvGrpSpPr>
            <a:grpSpLocks/>
          </p:cNvGrpSpPr>
          <p:nvPr/>
        </p:nvGrpSpPr>
        <p:grpSpPr bwMode="auto">
          <a:xfrm>
            <a:off x="2971800" y="4563542"/>
            <a:ext cx="2971800" cy="2151584"/>
            <a:chOff x="4434011" y="4506851"/>
            <a:chExt cx="3502321" cy="2177891"/>
          </a:xfrm>
        </p:grpSpPr>
        <p:sp>
          <p:nvSpPr>
            <p:cNvPr id="65604" name="Shape 337"/>
            <p:cNvSpPr>
              <a:spLocks noChangeArrowheads="1"/>
            </p:cNvSpPr>
            <p:nvPr/>
          </p:nvSpPr>
          <p:spPr bwMode="auto">
            <a:xfrm>
              <a:off x="4434011" y="4932142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kumimoji="0" lang="ja-JP" altLang="ja-JP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5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b="1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ソリューション</a:t>
              </a:r>
              <a:endParaRPr lang="en-US" altLang="ja-JP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65553" name="Shape 219"/>
          <p:cNvSpPr txBox="1">
            <a:spLocks noChangeArrowheads="1"/>
          </p:cNvSpPr>
          <p:nvPr/>
        </p:nvSpPr>
        <p:spPr bwMode="auto">
          <a:xfrm>
            <a:off x="1481186" y="165838"/>
            <a:ext cx="451439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新卒社員</a:t>
            </a:r>
            <a:r>
              <a:rPr kumimoji="0" lang="en-US" altLang="ja-JP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/</a:t>
            </a: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採用後の配置、育成</a:t>
            </a:r>
            <a:endParaRPr kumimoji="0" lang="en-US" altLang="ja-JP" sz="2400" b="1" dirty="0">
              <a:solidFill>
                <a:srgbClr val="3BA3AB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Calibri" pitchFamily="34" charset="0"/>
            </a:endParaRPr>
          </a:p>
          <a:p>
            <a:pPr>
              <a:buSzPct val="25000"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（</a:t>
            </a:r>
            <a:r>
              <a:rPr kumimoji="0" lang="en-US" altLang="ja-JP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3</a:t>
            </a: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年間の人材データ蓄積）</a:t>
            </a:r>
            <a:endParaRPr kumimoji="0" lang="en-US" altLang="ja-JP" sz="2400" b="1" dirty="0">
              <a:solidFill>
                <a:srgbClr val="3BA3AB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Calibri" pitchFamily="34" charset="0"/>
            </a:endParaRPr>
          </a:p>
        </p:txBody>
      </p:sp>
      <p:sp>
        <p:nvSpPr>
          <p:cNvPr id="326" name="Shape 343"/>
          <p:cNvSpPr txBox="1"/>
          <p:nvPr/>
        </p:nvSpPr>
        <p:spPr>
          <a:xfrm>
            <a:off x="5984019" y="147957"/>
            <a:ext cx="3083781" cy="367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業種：　専門商社・約</a:t>
            </a:r>
            <a:r>
              <a:rPr lang="en-US" altLang="ja-JP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500</a:t>
            </a: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名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目的：　新卒採用データ構築と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en-US" altLang="ja-JP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                 </a:t>
            </a: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入社後</a:t>
            </a:r>
            <a:r>
              <a:rPr lang="en-US" altLang="ja-JP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OJT</a:t>
            </a:r>
            <a:r>
              <a:rPr lang="ja-JP" altLang="en-US" sz="1600" b="1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での</a:t>
            </a: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活用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期間：　</a:t>
            </a:r>
            <a:r>
              <a:rPr lang="en-US" altLang="ja-JP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3</a:t>
            </a: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年間の継続実施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27" name="Shape 298"/>
          <p:cNvSpPr txBox="1"/>
          <p:nvPr/>
        </p:nvSpPr>
        <p:spPr>
          <a:xfrm>
            <a:off x="76200" y="5128943"/>
            <a:ext cx="264377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業界を取り巻く経営環境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変化に伴う企業価値を磨く 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必要性の浮上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ビジネスモデル変化に対応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する人材確保と育成が課題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（しかし、思うように進まない）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 marL="285750" indent="-285750">
              <a:buClr>
                <a:srgbClr val="FFFFFF"/>
              </a:buClr>
              <a:buFont typeface="Arial"/>
              <a:buChar char="•"/>
            </a:pPr>
            <a:endParaRPr lang="en-US" altLang="ja-JP"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09"/>
          <p:cNvSpPr txBox="1"/>
          <p:nvPr/>
        </p:nvSpPr>
        <p:spPr>
          <a:xfrm>
            <a:off x="2971800" y="5096188"/>
            <a:ext cx="2971800" cy="1019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　全社展開を見据えた新卒社員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 </a:t>
            </a:r>
            <a:r>
              <a:rPr lang="ja-JP" altLang="en-US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への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継続的なアセスメント実施</a:t>
            </a: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 配属先の決定と配属先の上司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　に対するスコアフィードバック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年間の人材データ蓄積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</p:txBody>
      </p:sp>
      <p:sp>
        <p:nvSpPr>
          <p:cNvPr id="329" name="Shape 304"/>
          <p:cNvSpPr txBox="1"/>
          <p:nvPr/>
        </p:nvSpPr>
        <p:spPr>
          <a:xfrm>
            <a:off x="6134099" y="5123809"/>
            <a:ext cx="2971800" cy="887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入社後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OJT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のクオリティー向上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（離職の低減）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FFFFFF"/>
              </a:buClr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世代間ギャップの認識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FFFFFF"/>
              </a:buClr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経営陣ならびに現場責任者に対 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 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する啓蒙、リテラシー強化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6923207" y="6341479"/>
            <a:ext cx="2133599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altLang="ja-JP" sz="12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ホームベース 1"/>
          <p:cNvSpPr/>
          <p:nvPr/>
        </p:nvSpPr>
        <p:spPr>
          <a:xfrm>
            <a:off x="125914" y="339345"/>
            <a:ext cx="1199380" cy="553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採用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987666" y="2148150"/>
            <a:ext cx="1227401" cy="2029323"/>
            <a:chOff x="876319" y="1822970"/>
            <a:chExt cx="1437168" cy="2188154"/>
          </a:xfrm>
        </p:grpSpPr>
        <p:sp>
          <p:nvSpPr>
            <p:cNvPr id="36" name="正方形/長方形 35"/>
            <p:cNvSpPr/>
            <p:nvPr/>
          </p:nvSpPr>
          <p:spPr bwMode="auto">
            <a:xfrm>
              <a:off x="1103753" y="2018667"/>
              <a:ext cx="1209734" cy="1992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ja-JP" altLang="en-US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37" name="正方形/長方形 36"/>
            <p:cNvSpPr/>
            <p:nvPr/>
          </p:nvSpPr>
          <p:spPr bwMode="auto">
            <a:xfrm>
              <a:off x="990639" y="1922892"/>
              <a:ext cx="1209734" cy="1992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ja-JP" altLang="en-US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38" name="正方形/長方形 37"/>
            <p:cNvSpPr/>
            <p:nvPr/>
          </p:nvSpPr>
          <p:spPr bwMode="auto">
            <a:xfrm>
              <a:off x="876319" y="1822970"/>
              <a:ext cx="1209734" cy="1992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kern="1200" dirty="0">
                  <a:solidFill>
                    <a:prstClr val="black"/>
                  </a:solidFill>
                  <a:latin typeface="HGPｺﾞｼｯｸE"/>
                  <a:ea typeface="HGPｺﾞｼｯｸE"/>
                  <a:cs typeface="HGPｺﾞｼｯｸE"/>
                </a:rPr>
                <a:t>3</a:t>
              </a:r>
              <a:r>
                <a:rPr lang="ja-JP" altLang="en-US" sz="1600" kern="1200" dirty="0">
                  <a:solidFill>
                    <a:prstClr val="black"/>
                  </a:solidFill>
                  <a:latin typeface="HGPｺﾞｼｯｸE"/>
                  <a:ea typeface="HGPｺﾞｼｯｸE"/>
                  <a:cs typeface="HGPｺﾞｼｯｸE"/>
                </a:rPr>
                <a:t>年間の</a:t>
              </a:r>
              <a:endParaRPr lang="en-US" altLang="ja-JP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endParaRPr>
            </a:p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600" kern="1200" dirty="0">
                  <a:solidFill>
                    <a:prstClr val="black"/>
                  </a:solidFill>
                  <a:latin typeface="HGPｺﾞｼｯｸE"/>
                  <a:ea typeface="HGPｺﾞｼｯｸE"/>
                  <a:cs typeface="HGPｺﾞｼｯｸE"/>
                </a:rPr>
                <a:t>データ</a:t>
              </a:r>
              <a:endParaRPr lang="en-US" altLang="ja-JP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endParaRPr>
            </a:p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600" kern="1200" dirty="0">
                  <a:solidFill>
                    <a:prstClr val="black"/>
                  </a:solidFill>
                  <a:latin typeface="HGPｺﾞｼｯｸE"/>
                  <a:ea typeface="HGPｺﾞｼｯｸE"/>
                  <a:cs typeface="HGPｺﾞｼｯｸE"/>
                </a:rPr>
                <a:t>分析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25914" y="1204107"/>
            <a:ext cx="4248774" cy="368753"/>
            <a:chOff x="251520" y="1560591"/>
            <a:chExt cx="4248774" cy="368753"/>
          </a:xfrm>
        </p:grpSpPr>
        <p:sp>
          <p:nvSpPr>
            <p:cNvPr id="39" name="ホームベース 38"/>
            <p:cNvSpPr/>
            <p:nvPr/>
          </p:nvSpPr>
          <p:spPr bwMode="auto">
            <a:xfrm>
              <a:off x="251520" y="1560591"/>
              <a:ext cx="1404986" cy="368753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kern="1200" dirty="0">
                  <a:solidFill>
                    <a:prstClr val="white"/>
                  </a:solidFill>
                  <a:latin typeface="HGPｺﾞｼｯｸE"/>
                  <a:ea typeface="HGPｺﾞｼｯｸE"/>
                  <a:cs typeface="HGPｺﾞｼｯｸE"/>
                </a:rPr>
                <a:t>2014</a:t>
              </a:r>
              <a:r>
                <a:rPr lang="ja-JP" altLang="en-US" sz="1600" kern="1200" dirty="0">
                  <a:solidFill>
                    <a:prstClr val="white"/>
                  </a:solidFill>
                  <a:latin typeface="HGPｺﾞｼｯｸE"/>
                  <a:ea typeface="HGPｺﾞｼｯｸE"/>
                  <a:cs typeface="HGPｺﾞｼｯｸE"/>
                </a:rPr>
                <a:t>年</a:t>
              </a:r>
            </a:p>
          </p:txBody>
        </p:sp>
        <p:sp>
          <p:nvSpPr>
            <p:cNvPr id="40" name="ホームベース 39"/>
            <p:cNvSpPr/>
            <p:nvPr/>
          </p:nvSpPr>
          <p:spPr bwMode="auto">
            <a:xfrm>
              <a:off x="1656506" y="1560591"/>
              <a:ext cx="1404986" cy="368753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kern="1200" dirty="0">
                  <a:solidFill>
                    <a:prstClr val="white"/>
                  </a:solidFill>
                  <a:latin typeface="HGPｺﾞｼｯｸE"/>
                  <a:ea typeface="HGPｺﾞｼｯｸE"/>
                  <a:cs typeface="HGPｺﾞｼｯｸE"/>
                </a:rPr>
                <a:t>2015</a:t>
              </a:r>
              <a:r>
                <a:rPr lang="ja-JP" altLang="en-US" sz="1600" kern="1200" dirty="0">
                  <a:solidFill>
                    <a:prstClr val="white"/>
                  </a:solidFill>
                  <a:latin typeface="HGPｺﾞｼｯｸE"/>
                  <a:ea typeface="HGPｺﾞｼｯｸE"/>
                  <a:cs typeface="HGPｺﾞｼｯｸE"/>
                </a:rPr>
                <a:t>年</a:t>
              </a:r>
            </a:p>
          </p:txBody>
        </p:sp>
        <p:sp>
          <p:nvSpPr>
            <p:cNvPr id="41" name="ホームベース 40"/>
            <p:cNvSpPr/>
            <p:nvPr/>
          </p:nvSpPr>
          <p:spPr bwMode="auto">
            <a:xfrm>
              <a:off x="3095308" y="1560591"/>
              <a:ext cx="1404986" cy="368753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kern="1200" dirty="0">
                  <a:solidFill>
                    <a:prstClr val="white"/>
                  </a:solidFill>
                  <a:latin typeface="HGPｺﾞｼｯｸE"/>
                  <a:ea typeface="HGPｺﾞｼｯｸE"/>
                  <a:cs typeface="HGPｺﾞｼｯｸE"/>
                </a:rPr>
                <a:t>2016</a:t>
              </a:r>
              <a:r>
                <a:rPr lang="ja-JP" altLang="en-US" sz="1600" kern="1200" dirty="0">
                  <a:solidFill>
                    <a:prstClr val="white"/>
                  </a:solidFill>
                  <a:latin typeface="HGPｺﾞｼｯｸE"/>
                  <a:ea typeface="HGPｺﾞｼｯｸE"/>
                  <a:cs typeface="HGPｺﾞｼｯｸE"/>
                </a:rPr>
                <a:t>年</a:t>
              </a:r>
            </a:p>
          </p:txBody>
        </p:sp>
      </p:grpSp>
      <p:pic>
        <p:nvPicPr>
          <p:cNvPr id="42" name="図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67404"/>
            <a:ext cx="1571329" cy="1939506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3" name="角丸四角形 42"/>
          <p:cNvSpPr/>
          <p:nvPr/>
        </p:nvSpPr>
        <p:spPr bwMode="auto">
          <a:xfrm>
            <a:off x="4072699" y="1910078"/>
            <a:ext cx="1743585" cy="8391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例年に比べ、</a:t>
            </a:r>
            <a:br>
              <a:rPr lang="en-US" altLang="ja-JP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</a:br>
            <a:r>
              <a:rPr lang="ja-JP" altLang="en-US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組織従順性の高い</a:t>
            </a:r>
            <a:endParaRPr lang="en-US" altLang="ja-JP" sz="1600" kern="1200" dirty="0">
              <a:solidFill>
                <a:prstClr val="black"/>
              </a:solidFill>
              <a:latin typeface="HGPｺﾞｼｯｸE"/>
              <a:ea typeface="HGPｺﾞｼｯｸE"/>
              <a:cs typeface="HGPｺﾞｼｯｸE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2016</a:t>
            </a:r>
            <a:r>
              <a:rPr lang="ja-JP" altLang="en-US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年入社</a:t>
            </a:r>
          </a:p>
        </p:txBody>
      </p:sp>
      <p:cxnSp>
        <p:nvCxnSpPr>
          <p:cNvPr id="44" name="直線矢印コネクタ 43"/>
          <p:cNvCxnSpPr/>
          <p:nvPr/>
        </p:nvCxnSpPr>
        <p:spPr bwMode="auto">
          <a:xfrm>
            <a:off x="3417442" y="2384513"/>
            <a:ext cx="509505" cy="4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7" name="Picture 80" descr="j0433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166" y="2991107"/>
            <a:ext cx="743499" cy="7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" descr="j0432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0200" y="2142925"/>
            <a:ext cx="728199" cy="782552"/>
          </a:xfrm>
          <a:prstGeom prst="rect">
            <a:avLst/>
          </a:prstGeom>
          <a:noFill/>
        </p:spPr>
      </p:pic>
      <p:sp>
        <p:nvSpPr>
          <p:cNvPr id="50" name="ホームベース 49"/>
          <p:cNvSpPr/>
          <p:nvPr/>
        </p:nvSpPr>
        <p:spPr>
          <a:xfrm rot="20213090">
            <a:off x="7181287" y="2788423"/>
            <a:ext cx="968475" cy="505952"/>
          </a:xfrm>
          <a:prstGeom prst="homePlate">
            <a:avLst>
              <a:gd name="adj" fmla="val 3330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endParaRPr lang="en-US" altLang="ja-JP" sz="16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報告</a:t>
            </a:r>
          </a:p>
        </p:txBody>
      </p:sp>
      <p:cxnSp>
        <p:nvCxnSpPr>
          <p:cNvPr id="51" name="直線矢印コネクタ 50"/>
          <p:cNvCxnSpPr/>
          <p:nvPr/>
        </p:nvCxnSpPr>
        <p:spPr bwMode="auto">
          <a:xfrm>
            <a:off x="3406306" y="3167168"/>
            <a:ext cx="509505" cy="4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直線矢印コネクタ 51"/>
          <p:cNvCxnSpPr/>
          <p:nvPr/>
        </p:nvCxnSpPr>
        <p:spPr bwMode="auto">
          <a:xfrm>
            <a:off x="3425212" y="3918686"/>
            <a:ext cx="509505" cy="4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角丸四角形 52"/>
          <p:cNvSpPr/>
          <p:nvPr/>
        </p:nvSpPr>
        <p:spPr bwMode="auto">
          <a:xfrm>
            <a:off x="4072699" y="2863640"/>
            <a:ext cx="1743585" cy="620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2015</a:t>
            </a:r>
            <a:r>
              <a:rPr lang="ja-JP" altLang="en-US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年入社は</a:t>
            </a:r>
            <a:endParaRPr lang="en-US" altLang="ja-JP" sz="1600" kern="1200" dirty="0">
              <a:solidFill>
                <a:prstClr val="black"/>
              </a:solidFill>
              <a:latin typeface="HGPｺﾞｼｯｸE"/>
              <a:ea typeface="HGPｺﾞｼｯｸE"/>
              <a:cs typeface="HGPｺﾞｼｯｸE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クリエイティブ集団</a:t>
            </a:r>
            <a:endParaRPr lang="en-US" altLang="ja-JP" sz="1600" kern="1200" dirty="0">
              <a:solidFill>
                <a:prstClr val="black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54" name="角丸四角形 53"/>
          <p:cNvSpPr/>
          <p:nvPr/>
        </p:nvSpPr>
        <p:spPr bwMode="auto">
          <a:xfrm>
            <a:off x="4097983" y="3572525"/>
            <a:ext cx="1743585" cy="6967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2014</a:t>
            </a:r>
            <a:r>
              <a:rPr lang="ja-JP" altLang="en-US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年入社は</a:t>
            </a:r>
            <a:endParaRPr lang="en-US" altLang="ja-JP" sz="1600" kern="1200" dirty="0">
              <a:solidFill>
                <a:prstClr val="black"/>
              </a:solidFill>
              <a:latin typeface="HGPｺﾞｼｯｸE"/>
              <a:ea typeface="HGPｺﾞｼｯｸE"/>
              <a:cs typeface="HGPｺﾞｼｯｸE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離職低減の傾向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33852" y="3726378"/>
            <a:ext cx="986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u="sng" dirty="0">
                <a:latin typeface="HGPｺﾞｼｯｸE"/>
                <a:ea typeface="HGPｺﾞｼｯｸE"/>
                <a:cs typeface="HGPｺﾞｼｯｸE"/>
              </a:rPr>
              <a:t>人事　　　責任者</a:t>
            </a:r>
            <a:endParaRPr lang="en-US" sz="1400" b="0" u="sng" dirty="0"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080802" y="3041399"/>
            <a:ext cx="9869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u="sng" dirty="0">
                <a:latin typeface="HGPｺﾞｼｯｸE"/>
                <a:ea typeface="HGPｺﾞｼｯｸE"/>
                <a:cs typeface="HGPｺﾞｼｯｸE"/>
              </a:rPr>
              <a:t>経営層</a:t>
            </a:r>
            <a:endParaRPr lang="en-US" sz="1400" b="0" u="sng" dirty="0"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57" name="メモ 56"/>
          <p:cNvSpPr/>
          <p:nvPr/>
        </p:nvSpPr>
        <p:spPr bwMode="auto">
          <a:xfrm>
            <a:off x="3248031" y="1789712"/>
            <a:ext cx="707801" cy="234255"/>
          </a:xfrm>
          <a:prstGeom prst="foldedCorner">
            <a:avLst>
              <a:gd name="adj" fmla="val 2774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kern="1200" dirty="0">
                <a:solidFill>
                  <a:prstClr val="black"/>
                </a:solidFill>
                <a:latin typeface="HGPｺﾞｼｯｸE"/>
                <a:ea typeface="HGPｺﾞｼｯｸE"/>
                <a:cs typeface="HGPｺﾞｼｯｸE"/>
              </a:rPr>
              <a:t>分析例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36771" y="1984637"/>
            <a:ext cx="1425574" cy="256182"/>
          </a:xfrm>
          <a:prstGeom prst="roundRect">
            <a:avLst>
              <a:gd name="adj" fmla="val 16802"/>
            </a:avLst>
          </a:prstGeom>
          <a:solidFill>
            <a:schemeClr val="bg1"/>
          </a:solidFill>
          <a:ln w="25400" cmpd="sng">
            <a:solidFill>
              <a:srgbClr val="002060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AU"/>
            </a:defPPr>
            <a:lvl1pPr algn="ctr">
              <a:defRPr sz="2000" b="0"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傾向グラフ</a:t>
            </a:r>
            <a:endParaRPr kumimoji="0" lang="en-US" altLang="ja-JP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" name="フッター プレースホルダー 1">
            <a:extLst>
              <a:ext uri="{FF2B5EF4-FFF2-40B4-BE49-F238E27FC236}">
                <a16:creationId xmlns:a16="http://schemas.microsoft.com/office/drawing/2014/main" id="{3E1A26EB-A19D-3B76-AB67-8057CC84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592267"/>
            <a:ext cx="3744000" cy="365125"/>
          </a:xfrm>
        </p:spPr>
        <p:txBody>
          <a:bodyPr/>
          <a:lstStyle/>
          <a:p>
            <a:pPr>
              <a:defRPr/>
            </a:pPr>
            <a:r>
              <a:rPr lang="en-US" altLang="ja-JP" sz="9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35536954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730">
            <a:off x="1296988" y="1236663"/>
            <a:ext cx="300037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グループ化 2"/>
          <p:cNvGrpSpPr>
            <a:grpSpLocks/>
          </p:cNvGrpSpPr>
          <p:nvPr/>
        </p:nvGrpSpPr>
        <p:grpSpPr bwMode="auto">
          <a:xfrm>
            <a:off x="76200" y="4800600"/>
            <a:ext cx="2743200" cy="1925638"/>
            <a:chOff x="534843" y="4499268"/>
            <a:chExt cx="3509248" cy="2202713"/>
          </a:xfrm>
        </p:grpSpPr>
        <p:sp>
          <p:nvSpPr>
            <p:cNvPr id="65608" name="Shape 330"/>
            <p:cNvSpPr>
              <a:spLocks noChangeArrowheads="1"/>
            </p:cNvSpPr>
            <p:nvPr/>
          </p:nvSpPr>
          <p:spPr bwMode="auto">
            <a:xfrm>
              <a:off x="541769" y="4949381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ja-JP" sz="1200" kern="12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9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113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</a:pPr>
              <a:r>
                <a:rPr lang="ja-JP" altLang="en-US" sz="1800" b="1" kern="120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導入背景</a:t>
              </a:r>
              <a:endParaRPr lang="en-US" altLang="ja-JP" sz="1800" b="1" kern="12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1" name="グループ化 3"/>
          <p:cNvGrpSpPr>
            <a:grpSpLocks/>
          </p:cNvGrpSpPr>
          <p:nvPr/>
        </p:nvGrpSpPr>
        <p:grpSpPr bwMode="auto">
          <a:xfrm>
            <a:off x="6095999" y="4800600"/>
            <a:ext cx="2971801" cy="1947158"/>
            <a:chOff x="4434010" y="4506851"/>
            <a:chExt cx="3502322" cy="2215014"/>
          </a:xfrm>
        </p:grpSpPr>
        <p:sp>
          <p:nvSpPr>
            <p:cNvPr id="10" name="Shape 337"/>
            <p:cNvSpPr/>
            <p:nvPr/>
          </p:nvSpPr>
          <p:spPr>
            <a:xfrm>
              <a:off x="4434010" y="4970161"/>
              <a:ext cx="3502321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ja-JP" kern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US" altLang="ja-JP" kern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/>
              </a:pPr>
              <a:endParaRPr kumimoji="0" lang="ja-JP" altLang="ja-JP" sz="1800" kern="12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607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</a:pPr>
              <a:r>
                <a:rPr lang="ja-JP" altLang="en-US" sz="1800" b="1" kern="120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効果</a:t>
              </a:r>
              <a:endParaRPr lang="en-US" altLang="ja-JP" sz="1800" b="1" kern="12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2" name="グループ化 12"/>
          <p:cNvGrpSpPr>
            <a:grpSpLocks/>
          </p:cNvGrpSpPr>
          <p:nvPr/>
        </p:nvGrpSpPr>
        <p:grpSpPr bwMode="auto">
          <a:xfrm>
            <a:off x="2971800" y="4800600"/>
            <a:ext cx="2971800" cy="1914525"/>
            <a:chOff x="4434011" y="4506851"/>
            <a:chExt cx="3502321" cy="2177891"/>
          </a:xfrm>
        </p:grpSpPr>
        <p:sp>
          <p:nvSpPr>
            <p:cNvPr id="65604" name="Shape 337"/>
            <p:cNvSpPr>
              <a:spLocks noChangeArrowheads="1"/>
            </p:cNvSpPr>
            <p:nvPr/>
          </p:nvSpPr>
          <p:spPr bwMode="auto">
            <a:xfrm>
              <a:off x="4434011" y="4932142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ja-JP" sz="1800" kern="12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5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</a:pPr>
              <a:r>
                <a:rPr lang="ja-JP" altLang="en-US" sz="1800" b="1" kern="120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ソリューション</a:t>
              </a:r>
              <a:endParaRPr lang="en-US" altLang="ja-JP" sz="1800" b="1" kern="12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65543" name="円/楕円 14"/>
          <p:cNvSpPr>
            <a:spLocks noChangeArrowheads="1"/>
          </p:cNvSpPr>
          <p:nvPr/>
        </p:nvSpPr>
        <p:spPr bwMode="auto">
          <a:xfrm>
            <a:off x="6467475" y="3214688"/>
            <a:ext cx="2097088" cy="8763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kern="1200">
                <a:solidFill>
                  <a:srgbClr val="000000"/>
                </a:solidFill>
              </a:rPr>
              <a:t>理想的</a:t>
            </a:r>
            <a:endParaRPr kumimoji="0" lang="en-US" altLang="ja-JP" b="1" kern="12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kern="1200">
                <a:solidFill>
                  <a:srgbClr val="000000"/>
                </a:solidFill>
              </a:rPr>
              <a:t>営業所長モデル</a:t>
            </a:r>
            <a:endParaRPr kumimoji="0" lang="en-US" altLang="ja-JP" b="1" kern="12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kern="1200">
                <a:solidFill>
                  <a:srgbClr val="000000"/>
                </a:solidFill>
              </a:rPr>
              <a:t>の構築</a:t>
            </a:r>
            <a:endParaRPr kumimoji="0" lang="en-US" altLang="ja-JP" b="1" kern="1200">
              <a:solidFill>
                <a:srgbClr val="00000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 bwMode="auto">
          <a:xfrm>
            <a:off x="7277100" y="2311640"/>
            <a:ext cx="609600" cy="750398"/>
            <a:chOff x="3124200" y="2133600"/>
            <a:chExt cx="1371600" cy="2286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3276600" y="2133600"/>
              <a:ext cx="1066800" cy="106680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50" charset="-128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gray">
            <a:xfrm>
              <a:off x="3276600" y="3810000"/>
              <a:ext cx="1066800" cy="609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50" charset="-128"/>
              </a:endParaRPr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3124200" y="3200400"/>
              <a:ext cx="1371600" cy="9144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50" charset="-128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gray">
            <a:xfrm>
              <a:off x="3267075" y="3733800"/>
              <a:ext cx="0" cy="3810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50" charset="-128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gray">
            <a:xfrm>
              <a:off x="4343400" y="3733800"/>
              <a:ext cx="0" cy="3810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65545" name="グループ化 10"/>
          <p:cNvGrpSpPr>
            <a:grpSpLocks/>
          </p:cNvGrpSpPr>
          <p:nvPr/>
        </p:nvGrpSpPr>
        <p:grpSpPr bwMode="auto">
          <a:xfrm>
            <a:off x="855663" y="2749550"/>
            <a:ext cx="914400" cy="666750"/>
            <a:chOff x="7534939" y="1419445"/>
            <a:chExt cx="1833112" cy="1205772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0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6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6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5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65546" name="グループ化 10"/>
          <p:cNvGrpSpPr>
            <a:grpSpLocks/>
          </p:cNvGrpSpPr>
          <p:nvPr/>
        </p:nvGrpSpPr>
        <p:grpSpPr bwMode="auto">
          <a:xfrm>
            <a:off x="3692525" y="1905000"/>
            <a:ext cx="915988" cy="647700"/>
            <a:chOff x="7534939" y="1419445"/>
            <a:chExt cx="1833112" cy="1205772"/>
          </a:xfrm>
        </p:grpSpPr>
        <p:grpSp>
          <p:nvGrpSpPr>
            <p:cNvPr id="107" name="グループ化 106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7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08" name="グループ化 107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6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09" name="グループ化 108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6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6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6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6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6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10" name="グループ化 109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5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6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6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6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6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11" name="グループ化 110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5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5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5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5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5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12" name="グループ化 111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4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5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5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5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5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13" name="グループ化 112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4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14" name="グループ化 113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3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15" name="グループ化 114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3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16" name="グループ化 115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2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17" name="グループ化 116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2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18" name="グループ化 117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1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65547" name="グループ化 10"/>
          <p:cNvGrpSpPr>
            <a:grpSpLocks/>
          </p:cNvGrpSpPr>
          <p:nvPr/>
        </p:nvGrpSpPr>
        <p:grpSpPr bwMode="auto">
          <a:xfrm>
            <a:off x="2057400" y="3803650"/>
            <a:ext cx="914400" cy="666750"/>
            <a:chOff x="7534939" y="1419445"/>
            <a:chExt cx="1833112" cy="1205772"/>
          </a:xfrm>
        </p:grpSpPr>
        <p:grpSp>
          <p:nvGrpSpPr>
            <p:cNvPr id="180" name="グループ化 179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4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5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5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5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1" name="グループ化 180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4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2" name="グループ化 181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3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3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3" name="グループ化 182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3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3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3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3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3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4" name="グループ化 183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2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2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3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3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3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5" name="グループ化 184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2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2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2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2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2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6" name="グループ化 185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1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2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2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2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7" name="グループ化 186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1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8" name="グループ化 187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0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9" name="グループ化 188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0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90" name="グループ化 189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9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9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9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91" name="グループ化 190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9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9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9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9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9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65548" name="グループ化 10"/>
          <p:cNvGrpSpPr>
            <a:grpSpLocks/>
          </p:cNvGrpSpPr>
          <p:nvPr/>
        </p:nvGrpSpPr>
        <p:grpSpPr bwMode="auto">
          <a:xfrm>
            <a:off x="1803400" y="1930400"/>
            <a:ext cx="914400" cy="665163"/>
            <a:chOff x="7534939" y="1419445"/>
            <a:chExt cx="1833112" cy="1205772"/>
          </a:xfrm>
        </p:grpSpPr>
        <p:grpSp>
          <p:nvGrpSpPr>
            <p:cNvPr id="254" name="グループ化 253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2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55" name="グループ化 254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1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56" name="グループ化 255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1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57" name="グループ化 256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0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58" name="グループ化 257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0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59" name="グループ化 258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9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60" name="グループ化 259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9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61" name="グループ化 260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8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8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8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8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62" name="グループ化 261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8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8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8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8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8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63" name="グループ化 262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7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8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64" name="グループ化 263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7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65" name="グループ化 264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6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6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6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6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</p:grpSp>
      <p:pic>
        <p:nvPicPr>
          <p:cNvPr id="65549" name="図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987675"/>
            <a:ext cx="584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0" name="テキスト ボックス 325"/>
          <p:cNvSpPr txBox="1">
            <a:spLocks noChangeArrowheads="1"/>
          </p:cNvSpPr>
          <p:nvPr/>
        </p:nvSpPr>
        <p:spPr bwMode="auto">
          <a:xfrm>
            <a:off x="3330575" y="3365500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kern="1200">
                <a:solidFill>
                  <a:srgbClr val="000000"/>
                </a:solidFill>
              </a:rPr>
              <a:t>東京本社</a:t>
            </a:r>
          </a:p>
        </p:txBody>
      </p:sp>
      <p:sp>
        <p:nvSpPr>
          <p:cNvPr id="65551" name="テキスト ボックス 326"/>
          <p:cNvSpPr txBox="1">
            <a:spLocks noChangeArrowheads="1"/>
          </p:cNvSpPr>
          <p:nvPr/>
        </p:nvSpPr>
        <p:spPr bwMode="auto">
          <a:xfrm>
            <a:off x="38100" y="2109788"/>
            <a:ext cx="2014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全国に散らばる</a:t>
            </a:r>
            <a:endParaRPr lang="en-US" altLang="ja-JP" kern="12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営業所長</a:t>
            </a:r>
          </a:p>
        </p:txBody>
      </p:sp>
      <p:sp>
        <p:nvSpPr>
          <p:cNvPr id="65552" name="正方形/長方形 329"/>
          <p:cNvSpPr>
            <a:spLocks noChangeArrowheads="1"/>
          </p:cNvSpPr>
          <p:nvPr/>
        </p:nvSpPr>
        <p:spPr bwMode="auto">
          <a:xfrm>
            <a:off x="3417888" y="3856038"/>
            <a:ext cx="2339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本社サイドから全国の</a:t>
            </a:r>
            <a:endParaRPr lang="en-US" altLang="ja-JP" kern="120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適性ある人材を即座に特定</a:t>
            </a:r>
            <a:endParaRPr lang="en-US" altLang="ja-JP" kern="120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3" name="ストライプ矢印 332"/>
          <p:cNvSpPr/>
          <p:nvPr/>
        </p:nvSpPr>
        <p:spPr>
          <a:xfrm flipH="1">
            <a:off x="4765675" y="2506663"/>
            <a:ext cx="1414463" cy="9604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srgbClr val="FFFFFF"/>
              </a:solidFill>
            </a:endParaRPr>
          </a:p>
        </p:txBody>
      </p:sp>
      <p:pic>
        <p:nvPicPr>
          <p:cNvPr id="65555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2314575"/>
            <a:ext cx="803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ホームベース 325"/>
          <p:cNvSpPr/>
          <p:nvPr/>
        </p:nvSpPr>
        <p:spPr>
          <a:xfrm>
            <a:off x="114961" y="139161"/>
            <a:ext cx="1199380" cy="553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配置</a:t>
            </a:r>
          </a:p>
        </p:txBody>
      </p:sp>
      <p:sp>
        <p:nvSpPr>
          <p:cNvPr id="327" name="Shape 343"/>
          <p:cNvSpPr txBox="1"/>
          <p:nvPr/>
        </p:nvSpPr>
        <p:spPr>
          <a:xfrm>
            <a:off x="5965692" y="198375"/>
            <a:ext cx="3816424" cy="367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業界：　製薬業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目的：　営業管理職の科学的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　　　　基準に基づく選抜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規模：　</a:t>
            </a:r>
            <a:r>
              <a:rPr lang="en-US" altLang="ja-JP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250</a:t>
            </a: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名以上対象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28" name="Shape 219"/>
          <p:cNvSpPr txBox="1">
            <a:spLocks noChangeArrowheads="1"/>
          </p:cNvSpPr>
          <p:nvPr/>
        </p:nvSpPr>
        <p:spPr bwMode="auto">
          <a:xfrm>
            <a:off x="1418224" y="182709"/>
            <a:ext cx="79581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管理職選抜、配置及び育成</a:t>
            </a:r>
            <a:endParaRPr kumimoji="0" lang="ja-JP" altLang="en-US" sz="3200" b="1" dirty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8139" y="5354779"/>
            <a:ext cx="275932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・市場環境の変化に伴い、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過去の成功法則が通用しない</a:t>
            </a:r>
          </a:p>
          <a:p>
            <a:endParaRPr lang="ja-JP" altLang="en-US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・現代のマネジメントを司る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適切な営業所長の選抜と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育成強化が課題。</a:t>
            </a:r>
          </a:p>
        </p:txBody>
      </p:sp>
      <p:sp>
        <p:nvSpPr>
          <p:cNvPr id="329" name="正方形/長方形 328"/>
          <p:cNvSpPr/>
          <p:nvPr/>
        </p:nvSpPr>
        <p:spPr>
          <a:xfrm>
            <a:off x="2946854" y="5371402"/>
            <a:ext cx="273333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・実績と評価面を考慮した客観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的な「営業所長」モデル構築</a:t>
            </a:r>
          </a:p>
          <a:p>
            <a:endParaRPr lang="ja-JP" altLang="en-US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・支店長と所長間に定期面談の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際のコーチングツールの提供</a:t>
            </a:r>
          </a:p>
        </p:txBody>
      </p:sp>
      <p:sp>
        <p:nvSpPr>
          <p:cNvPr id="330" name="正方形/長方形 329"/>
          <p:cNvSpPr/>
          <p:nvPr/>
        </p:nvSpPr>
        <p:spPr>
          <a:xfrm>
            <a:off x="6087940" y="5360908"/>
            <a:ext cx="27333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・管理職選抜への活用</a:t>
            </a:r>
          </a:p>
          <a:p>
            <a:endParaRPr lang="ja-JP" altLang="en-US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年後にモデル検証を行い、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妥当性を証明</a:t>
            </a:r>
          </a:p>
          <a:p>
            <a:endParaRPr lang="ja-JP" altLang="en-US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・現場責任者とのタレント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レビューで活用</a:t>
            </a:r>
          </a:p>
        </p:txBody>
      </p:sp>
      <p:sp>
        <p:nvSpPr>
          <p:cNvPr id="331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6923207" y="6341479"/>
            <a:ext cx="2133599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altLang="ja-JP" sz="1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672E7B29-927C-12AC-6709-E1C329F9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744000" cy="365125"/>
          </a:xfrm>
        </p:spPr>
        <p:txBody>
          <a:bodyPr/>
          <a:lstStyle/>
          <a:p>
            <a:pPr>
              <a:defRPr/>
            </a:pPr>
            <a:r>
              <a:rPr lang="en-US" altLang="ja-JP" sz="9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28651423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3" y="1197384"/>
            <a:ext cx="7631693" cy="3743573"/>
          </a:xfrm>
          <a:prstGeom prst="rect">
            <a:avLst/>
          </a:prstGeom>
        </p:spPr>
      </p:pic>
      <p:grpSp>
        <p:nvGrpSpPr>
          <p:cNvPr id="313347" name="グループ化 2"/>
          <p:cNvGrpSpPr>
            <a:grpSpLocks/>
          </p:cNvGrpSpPr>
          <p:nvPr/>
        </p:nvGrpSpPr>
        <p:grpSpPr bwMode="auto">
          <a:xfrm>
            <a:off x="76200" y="4800600"/>
            <a:ext cx="2743200" cy="1925638"/>
            <a:chOff x="534843" y="4499268"/>
            <a:chExt cx="3509248" cy="2202713"/>
          </a:xfrm>
        </p:grpSpPr>
        <p:sp>
          <p:nvSpPr>
            <p:cNvPr id="313421" name="Shape 330"/>
            <p:cNvSpPr>
              <a:spLocks noChangeArrowheads="1"/>
            </p:cNvSpPr>
            <p:nvPr/>
          </p:nvSpPr>
          <p:spPr bwMode="auto">
            <a:xfrm>
              <a:off x="541769" y="4949381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ja-JP" sz="1200" kern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3422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113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</a:pPr>
              <a:r>
                <a:rPr lang="ja-JP" altLang="en-US" sz="1800" b="1" kern="120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導入背景</a:t>
              </a:r>
              <a:endParaRPr lang="en-US" altLang="ja-JP" sz="1800" b="1" kern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13348" name="グループ化 3"/>
          <p:cNvGrpSpPr>
            <a:grpSpLocks/>
          </p:cNvGrpSpPr>
          <p:nvPr/>
        </p:nvGrpSpPr>
        <p:grpSpPr bwMode="auto">
          <a:xfrm>
            <a:off x="6032500" y="4800600"/>
            <a:ext cx="3035300" cy="1914525"/>
            <a:chOff x="4359424" y="4506851"/>
            <a:chExt cx="3576908" cy="2177892"/>
          </a:xfrm>
        </p:grpSpPr>
        <p:sp>
          <p:nvSpPr>
            <p:cNvPr id="10" name="Shape 337"/>
            <p:cNvSpPr/>
            <p:nvPr/>
          </p:nvSpPr>
          <p:spPr>
            <a:xfrm>
              <a:off x="4359424" y="4933039"/>
              <a:ext cx="3576908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1200" kern="12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1200" kern="12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endParaRPr kumimoji="0" lang="ja-JP" altLang="ja-JP" sz="1600" kern="12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3420" name="Shape 137"/>
            <p:cNvSpPr txBox="1">
              <a:spLocks noChangeArrowheads="1"/>
            </p:cNvSpPr>
            <p:nvPr/>
          </p:nvSpPr>
          <p:spPr bwMode="auto">
            <a:xfrm>
              <a:off x="4359424" y="4506851"/>
              <a:ext cx="3576908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</a:pPr>
              <a:r>
                <a:rPr lang="ja-JP" altLang="en-US" sz="1800" b="1" kern="12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効果</a:t>
              </a:r>
              <a:endParaRPr lang="en-US" altLang="ja-JP" sz="1800" b="1" kern="12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13349" name="グループ化 12"/>
          <p:cNvGrpSpPr>
            <a:grpSpLocks/>
          </p:cNvGrpSpPr>
          <p:nvPr/>
        </p:nvGrpSpPr>
        <p:grpSpPr bwMode="auto">
          <a:xfrm>
            <a:off x="2971800" y="4800600"/>
            <a:ext cx="2971800" cy="1914525"/>
            <a:chOff x="4434011" y="4506851"/>
            <a:chExt cx="3502321" cy="2177891"/>
          </a:xfrm>
        </p:grpSpPr>
        <p:sp>
          <p:nvSpPr>
            <p:cNvPr id="313417" name="Shape 337"/>
            <p:cNvSpPr>
              <a:spLocks noChangeArrowheads="1"/>
            </p:cNvSpPr>
            <p:nvPr/>
          </p:nvSpPr>
          <p:spPr bwMode="auto">
            <a:xfrm>
              <a:off x="4434011" y="4932142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kern="12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kern="12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ja-JP" sz="1800" kern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3418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</a:pPr>
              <a:r>
                <a:rPr lang="ja-JP" altLang="en-US" sz="1800" b="1" kern="120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ソリューション</a:t>
              </a:r>
              <a:endParaRPr lang="en-US" altLang="ja-JP" sz="1800" b="1" kern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313356" name="図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41" y="2339517"/>
            <a:ext cx="584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7" name="テキスト ボックス 325"/>
          <p:cNvSpPr txBox="1">
            <a:spLocks noChangeArrowheads="1"/>
          </p:cNvSpPr>
          <p:nvPr/>
        </p:nvSpPr>
        <p:spPr bwMode="auto">
          <a:xfrm>
            <a:off x="5357838" y="1993405"/>
            <a:ext cx="12573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kern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東京本社</a:t>
            </a:r>
          </a:p>
        </p:txBody>
      </p:sp>
      <p:sp>
        <p:nvSpPr>
          <p:cNvPr id="313358" name="テキスト ボックス 326"/>
          <p:cNvSpPr txBox="1">
            <a:spLocks noChangeArrowheads="1"/>
          </p:cNvSpPr>
          <p:nvPr/>
        </p:nvSpPr>
        <p:spPr bwMode="auto">
          <a:xfrm>
            <a:off x="273759" y="2785506"/>
            <a:ext cx="206660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 panose="020B0604020202020204" pitchFamily="34" charset="0"/>
              </a:rPr>
              <a:t>本国が定める</a:t>
            </a:r>
            <a:endParaRPr lang="en-US" altLang="ja-JP" b="1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 panose="020B0604020202020204" pitchFamily="34" charset="0"/>
              </a:rPr>
              <a:t>理想的営業マネジャー像</a:t>
            </a:r>
          </a:p>
        </p:txBody>
      </p:sp>
      <p:sp>
        <p:nvSpPr>
          <p:cNvPr id="333" name="ストライプ矢印 332"/>
          <p:cNvSpPr/>
          <p:nvPr/>
        </p:nvSpPr>
        <p:spPr>
          <a:xfrm rot="11568325" flipH="1">
            <a:off x="1590722" y="1806071"/>
            <a:ext cx="3342041" cy="9604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srgbClr val="FFFFFF"/>
              </a:solidFill>
            </a:endParaRPr>
          </a:p>
        </p:txBody>
      </p:sp>
      <p:pic>
        <p:nvPicPr>
          <p:cNvPr id="313361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54" y="2491191"/>
            <a:ext cx="803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62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09391" y="6356654"/>
            <a:ext cx="2133599" cy="365125"/>
          </a:xfrm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en-US" altLang="ja-JP" dirty="0">
                <a:solidFill>
                  <a:srgbClr val="888888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26" name="ホームベース 325"/>
          <p:cNvSpPr/>
          <p:nvPr/>
        </p:nvSpPr>
        <p:spPr>
          <a:xfrm>
            <a:off x="114300" y="139700"/>
            <a:ext cx="1200150" cy="5540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000" b="1" dirty="0">
                <a:solidFill>
                  <a:srgbClr val="FFFFFF"/>
                </a:solidFill>
              </a:rPr>
              <a:t>登用</a:t>
            </a:r>
          </a:p>
        </p:txBody>
      </p:sp>
      <p:sp>
        <p:nvSpPr>
          <p:cNvPr id="327" name="Shape 343"/>
          <p:cNvSpPr txBox="1"/>
          <p:nvPr/>
        </p:nvSpPr>
        <p:spPr>
          <a:xfrm>
            <a:off x="5965825" y="198438"/>
            <a:ext cx="3816350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anose="020B0600070205080204" pitchFamily="50" charset="-128"/>
              </a:rPr>
              <a:t>業界：　医薬品の製造と販売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  <a:p>
            <a:pPr>
              <a:buSzPct val="25000"/>
              <a:defRPr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anose="020B0600070205080204" pitchFamily="50" charset="-128"/>
              </a:rPr>
              <a:t>目的：　所長登用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  <a:p>
            <a:pPr>
              <a:buSzPct val="25000"/>
              <a:defRPr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anose="020B0600070205080204" pitchFamily="50" charset="-128"/>
              </a:rPr>
              <a:t>規模：　</a:t>
            </a:r>
            <a:r>
              <a:rPr lang="en-US" altLang="ja-JP" sz="16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anose="020B0600070205080204" pitchFamily="50" charset="-128"/>
              </a:rPr>
              <a:t>160</a:t>
            </a: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anose="020B0600070205080204" pitchFamily="50" charset="-128"/>
              </a:rPr>
              <a:t>名以上対象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28" name="Shape 219"/>
          <p:cNvSpPr txBox="1">
            <a:spLocks noChangeArrowheads="1"/>
          </p:cNvSpPr>
          <p:nvPr/>
        </p:nvSpPr>
        <p:spPr bwMode="auto">
          <a:xfrm>
            <a:off x="1417638" y="182563"/>
            <a:ext cx="79581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  <a:defRPr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sym typeface="Calibri" pitchFamily="34" charset="0"/>
              </a:rPr>
              <a:t>営業マネジャー登用</a:t>
            </a:r>
            <a:endParaRPr kumimoji="0" lang="ja-JP" altLang="en-US" sz="3200" b="1" dirty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13366" name="Shape 298"/>
          <p:cNvSpPr txBox="1">
            <a:spLocks noChangeArrowheads="1"/>
          </p:cNvSpPr>
          <p:nvPr/>
        </p:nvSpPr>
        <p:spPr bwMode="auto">
          <a:xfrm>
            <a:off x="80232" y="5314148"/>
            <a:ext cx="276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競争の激しいビジネス環境において、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強い営業マネジャーを選び抜くこと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が急務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ja-JP" altLang="en-US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本社の要件を満たす営業マネジャ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</a:t>
            </a:r>
            <a:r>
              <a:rPr kumimoji="0" lang="ja-JP" altLang="en-US" kern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ーの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登用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13367" name="Shape 309"/>
          <p:cNvSpPr txBox="1">
            <a:spLocks noChangeArrowheads="1"/>
          </p:cNvSpPr>
          <p:nvPr/>
        </p:nvSpPr>
        <p:spPr bwMode="auto">
          <a:xfrm>
            <a:off x="3003870" y="5260728"/>
            <a:ext cx="2896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本国の求める営業マネジャー像の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モデル化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ja-JP" sz="7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複数言語レポートの提供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ja-JP" altLang="en-US" sz="7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モデルと候補人材のマッチングによる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適性人材の特定</a:t>
            </a:r>
          </a:p>
        </p:txBody>
      </p:sp>
      <p:sp>
        <p:nvSpPr>
          <p:cNvPr id="313368" name="正方形/長方形 1"/>
          <p:cNvSpPr>
            <a:spLocks noChangeArrowheads="1"/>
          </p:cNvSpPr>
          <p:nvPr/>
        </p:nvSpPr>
        <p:spPr bwMode="auto">
          <a:xfrm>
            <a:off x="6013680" y="5322808"/>
            <a:ext cx="317768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 役員</a:t>
            </a:r>
            <a:r>
              <a:rPr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/</a:t>
            </a:r>
            <a:r>
              <a:rPr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現場</a:t>
            </a:r>
            <a:r>
              <a:rPr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/</a:t>
            </a:r>
            <a:r>
              <a:rPr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人事があるべき像を共通軸</a:t>
            </a:r>
            <a:endParaRPr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 </a:t>
            </a:r>
            <a:r>
              <a:rPr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で議論し共有</a:t>
            </a:r>
            <a:endParaRPr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ja-JP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 営業マネジャー登用の意思決定材料と</a:t>
            </a:r>
            <a:endParaRPr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  </a:t>
            </a:r>
            <a:r>
              <a:rPr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して機能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ja-JP" altLang="en-US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313355" name="グループ化 10"/>
          <p:cNvGrpSpPr>
            <a:grpSpLocks/>
          </p:cNvGrpSpPr>
          <p:nvPr/>
        </p:nvGrpSpPr>
        <p:grpSpPr bwMode="auto">
          <a:xfrm>
            <a:off x="5591693" y="2429210"/>
            <a:ext cx="914400" cy="665163"/>
            <a:chOff x="7534939" y="1419445"/>
            <a:chExt cx="1833112" cy="1205772"/>
          </a:xfrm>
        </p:grpSpPr>
        <p:grpSp>
          <p:nvGrpSpPr>
            <p:cNvPr id="254" name="グループ化 253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2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55" name="グループ化 254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1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56" name="グループ化 255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1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57" name="グループ化 256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0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58" name="グループ化 257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0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59" name="グループ化 258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9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0" name="グループ化 259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9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1" name="グループ化 260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8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2" name="グループ化 261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8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3" name="グループ化 262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7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4" name="グループ化 263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7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5" name="グループ化 264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6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sp>
        <p:nvSpPr>
          <p:cNvPr id="313350" name="円/楕円 14"/>
          <p:cNvSpPr>
            <a:spLocks noChangeArrowheads="1"/>
          </p:cNvSpPr>
          <p:nvPr/>
        </p:nvSpPr>
        <p:spPr bwMode="auto">
          <a:xfrm>
            <a:off x="2133278" y="1703822"/>
            <a:ext cx="2081004" cy="964931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kern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本国の求める</a:t>
            </a:r>
            <a:endParaRPr kumimoji="0" lang="en-US" altLang="ja-JP" b="1" kern="12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kern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営業マネジャー像をモデル化</a:t>
            </a:r>
            <a:endParaRPr kumimoji="0" lang="en-US" altLang="ja-JP" b="1" kern="12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b="1" kern="12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9" name="テキスト ボックス 326"/>
          <p:cNvSpPr txBox="1">
            <a:spLocks noChangeArrowheads="1"/>
          </p:cNvSpPr>
          <p:nvPr/>
        </p:nvSpPr>
        <p:spPr bwMode="auto">
          <a:xfrm>
            <a:off x="7046038" y="2875477"/>
            <a:ext cx="19403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 panose="020B0604020202020204" pitchFamily="34" charset="0"/>
              </a:rPr>
              <a:t>あるべき像にフィットした人材をジョブマッチ％で可視化</a:t>
            </a:r>
            <a:endParaRPr lang="en-US" altLang="ja-JP" b="1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31" name="図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6" y="1717845"/>
            <a:ext cx="584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グループ化 17"/>
          <p:cNvGrpSpPr/>
          <p:nvPr/>
        </p:nvGrpSpPr>
        <p:grpSpPr bwMode="auto">
          <a:xfrm>
            <a:off x="1107124" y="2384825"/>
            <a:ext cx="343881" cy="461897"/>
            <a:chOff x="3124200" y="2133600"/>
            <a:chExt cx="1371600" cy="2286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3276600" y="2133600"/>
              <a:ext cx="1066800" cy="106680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gray">
            <a:xfrm>
              <a:off x="3276600" y="3810000"/>
              <a:ext cx="1066800" cy="609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3124200" y="3200400"/>
              <a:ext cx="1371600" cy="91440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gray">
            <a:xfrm>
              <a:off x="3267075" y="3733800"/>
              <a:ext cx="0" cy="3810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gray">
            <a:xfrm>
              <a:off x="4343400" y="3733800"/>
              <a:ext cx="0" cy="3810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30" name="テキスト ボックス 325"/>
          <p:cNvSpPr txBox="1">
            <a:spLocks noChangeArrowheads="1"/>
          </p:cNvSpPr>
          <p:nvPr/>
        </p:nvSpPr>
        <p:spPr bwMode="auto">
          <a:xfrm>
            <a:off x="361232" y="1380810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kern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欧州本社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E7C80835-3737-446E-2E68-D7A1263E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592267"/>
            <a:ext cx="3744000" cy="365125"/>
          </a:xfrm>
        </p:spPr>
        <p:txBody>
          <a:bodyPr/>
          <a:lstStyle/>
          <a:p>
            <a:pPr>
              <a:defRPr/>
            </a:pPr>
            <a:r>
              <a:rPr lang="en-US" altLang="ja-JP" sz="9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95477555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30" name="グループ化 2"/>
          <p:cNvGrpSpPr>
            <a:grpSpLocks/>
          </p:cNvGrpSpPr>
          <p:nvPr/>
        </p:nvGrpSpPr>
        <p:grpSpPr bwMode="auto">
          <a:xfrm>
            <a:off x="76200" y="4800600"/>
            <a:ext cx="2743200" cy="1906588"/>
            <a:chOff x="534843" y="4499268"/>
            <a:chExt cx="3509248" cy="2180259"/>
          </a:xfrm>
        </p:grpSpPr>
        <p:sp>
          <p:nvSpPr>
            <p:cNvPr id="65608" name="Shape 330"/>
            <p:cNvSpPr>
              <a:spLocks noChangeArrowheads="1"/>
            </p:cNvSpPr>
            <p:nvPr/>
          </p:nvSpPr>
          <p:spPr bwMode="auto">
            <a:xfrm>
              <a:off x="540936" y="4927695"/>
              <a:ext cx="3503155" cy="17518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0" hangingPunct="0">
                <a:defRPr/>
              </a:pPr>
              <a:endParaRPr kumimoji="0" lang="ja-JP" altLang="ja-JP" sz="12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9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212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  <a:defRPr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背景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29731" name="グループ化 3"/>
          <p:cNvGrpSpPr>
            <a:grpSpLocks/>
          </p:cNvGrpSpPr>
          <p:nvPr/>
        </p:nvGrpSpPr>
        <p:grpSpPr bwMode="auto">
          <a:xfrm>
            <a:off x="6096000" y="4800600"/>
            <a:ext cx="2971800" cy="1914525"/>
            <a:chOff x="4434011" y="4506851"/>
            <a:chExt cx="3502321" cy="2177892"/>
          </a:xfrm>
        </p:grpSpPr>
        <p:sp>
          <p:nvSpPr>
            <p:cNvPr id="10" name="Shape 337"/>
            <p:cNvSpPr/>
            <p:nvPr/>
          </p:nvSpPr>
          <p:spPr>
            <a:xfrm>
              <a:off x="4434011" y="4933039"/>
              <a:ext cx="3502321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kumimoji="0" lang="ja-JP" altLang="ja-JP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607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665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  <a:defRPr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効果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29732" name="グループ化 12"/>
          <p:cNvGrpSpPr>
            <a:grpSpLocks/>
          </p:cNvGrpSpPr>
          <p:nvPr/>
        </p:nvGrpSpPr>
        <p:grpSpPr bwMode="auto">
          <a:xfrm>
            <a:off x="2971800" y="4800600"/>
            <a:ext cx="2971800" cy="1914525"/>
            <a:chOff x="4434011" y="4506851"/>
            <a:chExt cx="3502321" cy="2177891"/>
          </a:xfrm>
        </p:grpSpPr>
        <p:sp>
          <p:nvSpPr>
            <p:cNvPr id="65604" name="Shape 337"/>
            <p:cNvSpPr>
              <a:spLocks noChangeArrowheads="1"/>
            </p:cNvSpPr>
            <p:nvPr/>
          </p:nvSpPr>
          <p:spPr bwMode="auto">
            <a:xfrm>
              <a:off x="4434011" y="4933039"/>
              <a:ext cx="3502321" cy="17517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defRPr/>
              </a:pPr>
              <a:endParaRPr kumimoji="0" lang="ja-JP" altLang="ja-JP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5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665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  <a:defRPr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ソリューション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65553" name="Shape 219"/>
          <p:cNvSpPr txBox="1">
            <a:spLocks noChangeArrowheads="1"/>
          </p:cNvSpPr>
          <p:nvPr/>
        </p:nvSpPr>
        <p:spPr bwMode="auto">
          <a:xfrm>
            <a:off x="1964531" y="220816"/>
            <a:ext cx="79581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  <a:defRPr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sym typeface="Calibri" pitchFamily="34" charset="0"/>
              </a:rPr>
              <a:t>課長職登用</a:t>
            </a:r>
            <a:r>
              <a:rPr kumimoji="0" lang="en-US" altLang="ja-JP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sym typeface="Calibri" pitchFamily="34" charset="0"/>
              </a:rPr>
              <a:t>~</a:t>
            </a: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sym typeface="Calibri" pitchFamily="34" charset="0"/>
              </a:rPr>
              <a:t>育成</a:t>
            </a:r>
            <a:endParaRPr kumimoji="0" lang="ja-JP" altLang="en-US" sz="3200" b="1" dirty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2973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3192DAC-CFB7-4534-9D55-72ACD13FD78C}" type="slidenum">
              <a:rPr lang="en-US" altLang="ja-JP" sz="1400">
                <a:solidFill>
                  <a:srgbClr val="888888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ja-JP" sz="1400">
              <a:solidFill>
                <a:srgbClr val="888888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ホームベース 22"/>
          <p:cNvSpPr/>
          <p:nvPr/>
        </p:nvSpPr>
        <p:spPr>
          <a:xfrm>
            <a:off x="111125" y="139700"/>
            <a:ext cx="1839806" cy="5540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000" b="1" dirty="0">
                <a:solidFill>
                  <a:srgbClr val="FFFFFF"/>
                </a:solidFill>
              </a:rPr>
              <a:t>登用</a:t>
            </a:r>
            <a:r>
              <a:rPr kumimoji="1" lang="en-US" altLang="ja-JP" sz="2000" b="1" dirty="0">
                <a:solidFill>
                  <a:srgbClr val="FFFFFF"/>
                </a:solidFill>
              </a:rPr>
              <a:t>~</a:t>
            </a:r>
            <a:r>
              <a:rPr kumimoji="1" lang="ja-JP" altLang="en-US" sz="2000" b="1" dirty="0">
                <a:solidFill>
                  <a:srgbClr val="FFFFFF"/>
                </a:solidFill>
              </a:rPr>
              <a:t>育成</a:t>
            </a:r>
          </a:p>
        </p:txBody>
      </p:sp>
      <p:sp>
        <p:nvSpPr>
          <p:cNvPr id="24" name="Shape 298"/>
          <p:cNvSpPr txBox="1">
            <a:spLocks noChangeArrowheads="1"/>
          </p:cNvSpPr>
          <p:nvPr/>
        </p:nvSpPr>
        <p:spPr bwMode="auto">
          <a:xfrm>
            <a:off x="76200" y="5350841"/>
            <a:ext cx="2543127" cy="13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管理職の昇格判断における</a:t>
            </a:r>
            <a:b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  統一された評価基準の欠如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0" lang="ja-JP" altLang="en-US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高評価者が必ずしも期待通り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 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の成果を上げていない　　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Shape 309"/>
          <p:cNvSpPr txBox="1">
            <a:spLocks noChangeArrowheads="1"/>
          </p:cNvSpPr>
          <p:nvPr/>
        </p:nvSpPr>
        <p:spPr bwMode="auto">
          <a:xfrm>
            <a:off x="2980137" y="5356908"/>
            <a:ext cx="289205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インタビューと優秀人材分析による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あるべき像の構築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部長向けの部下育成研修提供</a:t>
            </a:r>
          </a:p>
        </p:txBody>
      </p:sp>
      <p:sp>
        <p:nvSpPr>
          <p:cNvPr id="28" name="Shape 343"/>
          <p:cNvSpPr txBox="1">
            <a:spLocks noChangeArrowheads="1"/>
          </p:cNvSpPr>
          <p:nvPr/>
        </p:nvSpPr>
        <p:spPr bwMode="auto">
          <a:xfrm>
            <a:off x="5004048" y="234950"/>
            <a:ext cx="406375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buSzPct val="25000"/>
              <a:defRPr/>
            </a:pP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業界：　　 　　</a:t>
            </a:r>
            <a:r>
              <a:rPr kumimoji="0" lang="en-US" altLang="ja-JP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IT</a:t>
            </a: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（システムインテグレーション）</a:t>
            </a:r>
            <a:endParaRPr kumimoji="0" lang="en-US" altLang="ja-JP" sz="1600" dirty="0">
              <a:solidFill>
                <a:srgbClr val="7F7F7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>
              <a:buSzPct val="25000"/>
              <a:defRPr/>
            </a:pP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目的：　　　　課長職の育成と選抜</a:t>
            </a:r>
            <a:endParaRPr kumimoji="0" lang="en-US" altLang="ja-JP" sz="1600" dirty="0">
              <a:solidFill>
                <a:srgbClr val="7F7F7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>
              <a:buSzPct val="25000"/>
              <a:defRPr/>
            </a:pP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規模：　　　　プロジェクト規模　約</a:t>
            </a:r>
            <a:r>
              <a:rPr kumimoji="0" lang="en-US" altLang="ja-JP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120</a:t>
            </a: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名</a:t>
            </a:r>
            <a:endParaRPr kumimoji="0" lang="en-US" altLang="ja-JP" sz="1600" dirty="0">
              <a:solidFill>
                <a:srgbClr val="7F7F7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29748" name="テキスト ボックス 220"/>
          <p:cNvSpPr txBox="1">
            <a:spLocks noChangeArrowheads="1"/>
          </p:cNvSpPr>
          <p:nvPr/>
        </p:nvSpPr>
        <p:spPr bwMode="auto">
          <a:xfrm>
            <a:off x="277677" y="2271110"/>
            <a:ext cx="2324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トップインタビューの実施</a:t>
            </a:r>
            <a:endParaRPr lang="en-US" altLang="ja-JP" sz="1600" b="1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754564" y="1331289"/>
            <a:ext cx="4044586" cy="2967999"/>
            <a:chOff x="-1686843" y="1513201"/>
            <a:chExt cx="3082624" cy="2967999"/>
          </a:xfrm>
        </p:grpSpPr>
        <p:grpSp>
          <p:nvGrpSpPr>
            <p:cNvPr id="202" name="グループ化 201"/>
            <p:cNvGrpSpPr/>
            <p:nvPr/>
          </p:nvGrpSpPr>
          <p:grpSpPr>
            <a:xfrm>
              <a:off x="-1686843" y="1513201"/>
              <a:ext cx="2717371" cy="2967999"/>
              <a:chOff x="2267744" y="2128739"/>
              <a:chExt cx="3139504" cy="2371910"/>
            </a:xfrm>
          </p:grpSpPr>
          <p:sp>
            <p:nvSpPr>
              <p:cNvPr id="205" name="二等辺三角形 204"/>
              <p:cNvSpPr/>
              <p:nvPr/>
            </p:nvSpPr>
            <p:spPr>
              <a:xfrm>
                <a:off x="2267744" y="2128739"/>
                <a:ext cx="3139504" cy="237191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6" name="直線コネクタ 205"/>
              <p:cNvCxnSpPr/>
              <p:nvPr/>
            </p:nvCxnSpPr>
            <p:spPr>
              <a:xfrm>
                <a:off x="3263242" y="2973948"/>
                <a:ext cx="11521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/>
              <p:cNvCxnSpPr/>
              <p:nvPr/>
            </p:nvCxnSpPr>
            <p:spPr>
              <a:xfrm>
                <a:off x="2956312" y="3498453"/>
                <a:ext cx="17232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/>
              <p:cNvCxnSpPr/>
              <p:nvPr/>
            </p:nvCxnSpPr>
            <p:spPr>
              <a:xfrm>
                <a:off x="2648364" y="4029372"/>
                <a:ext cx="23782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テキスト ボックス 210"/>
              <p:cNvSpPr txBox="1"/>
              <p:nvPr/>
            </p:nvSpPr>
            <p:spPr>
              <a:xfrm>
                <a:off x="3532886" y="2553703"/>
                <a:ext cx="1452735" cy="2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役員</a:t>
                </a:r>
              </a:p>
            </p:txBody>
          </p:sp>
        </p:grpSp>
        <p:sp>
          <p:nvSpPr>
            <p:cNvPr id="212" name="左矢印 211"/>
            <p:cNvSpPr/>
            <p:nvPr/>
          </p:nvSpPr>
          <p:spPr>
            <a:xfrm rot="10800000">
              <a:off x="-1464669" y="2165754"/>
              <a:ext cx="689025" cy="28264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13" name="テキスト ボックス 212"/>
            <p:cNvSpPr txBox="1"/>
            <p:nvPr/>
          </p:nvSpPr>
          <p:spPr>
            <a:xfrm>
              <a:off x="-597912" y="3459165"/>
              <a:ext cx="798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部長</a:t>
              </a:r>
            </a:p>
          </p:txBody>
        </p:sp>
        <p:sp>
          <p:nvSpPr>
            <p:cNvPr id="214" name="テキスト ボックス 213"/>
            <p:cNvSpPr txBox="1"/>
            <p:nvPr/>
          </p:nvSpPr>
          <p:spPr>
            <a:xfrm>
              <a:off x="-601041" y="3995260"/>
              <a:ext cx="15757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課長</a:t>
              </a:r>
            </a:p>
          </p:txBody>
        </p:sp>
        <p:sp>
          <p:nvSpPr>
            <p:cNvPr id="215" name="テキスト ボックス 214"/>
            <p:cNvSpPr txBox="1"/>
            <p:nvPr/>
          </p:nvSpPr>
          <p:spPr>
            <a:xfrm>
              <a:off x="-707790" y="2755190"/>
              <a:ext cx="798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本部長</a:t>
              </a:r>
            </a:p>
          </p:txBody>
        </p:sp>
        <p:sp>
          <p:nvSpPr>
            <p:cNvPr id="219" name="下矢印 218"/>
            <p:cNvSpPr/>
            <p:nvPr/>
          </p:nvSpPr>
          <p:spPr>
            <a:xfrm>
              <a:off x="-328158" y="3476060"/>
              <a:ext cx="974239" cy="936742"/>
            </a:xfrm>
            <a:prstGeom prst="downArrow">
              <a:avLst/>
            </a:prstGeom>
            <a:solidFill>
              <a:srgbClr val="00B050">
                <a:alpha val="5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ﾌｨｰﾄﾞﾊﾞｯｸ</a:t>
              </a:r>
              <a:br>
                <a:rPr kumimoji="1"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</a:p>
          </p:txBody>
        </p:sp>
        <p:sp>
          <p:nvSpPr>
            <p:cNvPr id="220" name="左矢印 219"/>
            <p:cNvSpPr/>
            <p:nvPr/>
          </p:nvSpPr>
          <p:spPr>
            <a:xfrm>
              <a:off x="679961" y="3400716"/>
              <a:ext cx="715820" cy="282649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1" name="左矢印 220"/>
          <p:cNvSpPr/>
          <p:nvPr/>
        </p:nvSpPr>
        <p:spPr>
          <a:xfrm rot="10800000">
            <a:off x="1950932" y="3817287"/>
            <a:ext cx="939198" cy="28264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222" name="テキスト ボックス 220"/>
          <p:cNvSpPr txBox="1">
            <a:spLocks noChangeArrowheads="1"/>
          </p:cNvSpPr>
          <p:nvPr/>
        </p:nvSpPr>
        <p:spPr bwMode="auto">
          <a:xfrm>
            <a:off x="277028" y="3780522"/>
            <a:ext cx="3528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kern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ProfileXT</a:t>
            </a:r>
            <a:r>
              <a:rPr lang="en-US" altLang="ja-JP" sz="1600" b="1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®</a:t>
            </a:r>
            <a:r>
              <a:rPr lang="ja-JP" altLang="en-US" sz="1600" b="1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実施</a:t>
            </a:r>
            <a:br>
              <a:rPr lang="en-US" altLang="ja-JP" sz="1600" b="1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lang="ja-JP" altLang="en-US" sz="1600" b="1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（優秀人材分析）</a:t>
            </a:r>
          </a:p>
        </p:txBody>
      </p:sp>
      <p:sp>
        <p:nvSpPr>
          <p:cNvPr id="223" name="テキスト ボックス 220"/>
          <p:cNvSpPr txBox="1">
            <a:spLocks noChangeArrowheads="1"/>
          </p:cNvSpPr>
          <p:nvPr/>
        </p:nvSpPr>
        <p:spPr bwMode="auto">
          <a:xfrm>
            <a:off x="6676598" y="3217536"/>
            <a:ext cx="2324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部下育成研修の提供</a:t>
            </a:r>
          </a:p>
        </p:txBody>
      </p:sp>
      <p:sp>
        <p:nvSpPr>
          <p:cNvPr id="224" name="左矢印 223"/>
          <p:cNvSpPr/>
          <p:nvPr/>
        </p:nvSpPr>
        <p:spPr>
          <a:xfrm rot="10800000">
            <a:off x="2762136" y="2475363"/>
            <a:ext cx="904042" cy="282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FFFFFF"/>
              </a:solidFill>
            </a:endParaRPr>
          </a:p>
        </p:txBody>
      </p:sp>
      <p:grpSp>
        <p:nvGrpSpPr>
          <p:cNvPr id="225" name="グループ化 10"/>
          <p:cNvGrpSpPr>
            <a:grpSpLocks/>
          </p:cNvGrpSpPr>
          <p:nvPr/>
        </p:nvGrpSpPr>
        <p:grpSpPr bwMode="auto">
          <a:xfrm>
            <a:off x="2995613" y="3851776"/>
            <a:ext cx="914400" cy="665163"/>
            <a:chOff x="7534939" y="1419445"/>
            <a:chExt cx="1833112" cy="1205772"/>
          </a:xfrm>
          <a:solidFill>
            <a:srgbClr val="0070C0"/>
          </a:solidFill>
        </p:grpSpPr>
        <p:grpSp>
          <p:nvGrpSpPr>
            <p:cNvPr id="226" name="グループ化 225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9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27" name="グループ化 226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8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28" name="グループ化 227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8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29" name="グループ化 228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7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30" name="グループ化 229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7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31" name="グループ化 230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6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32" name="グループ化 231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6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33" name="グループ化 232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5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34" name="グループ化 233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5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35" name="グループ化 234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4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36" name="グループ化 235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4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23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sp>
        <p:nvSpPr>
          <p:cNvPr id="3" name="角丸四角形 2"/>
          <p:cNvSpPr/>
          <p:nvPr/>
        </p:nvSpPr>
        <p:spPr>
          <a:xfrm>
            <a:off x="133991" y="1204750"/>
            <a:ext cx="2556489" cy="8546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Step1</a:t>
            </a: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あるべき像の構築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トップインタビュー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現職者</a:t>
            </a:r>
          </a:p>
        </p:txBody>
      </p:sp>
      <p:sp>
        <p:nvSpPr>
          <p:cNvPr id="298" name="角丸四角形 297"/>
          <p:cNvSpPr/>
          <p:nvPr/>
        </p:nvSpPr>
        <p:spPr>
          <a:xfrm>
            <a:off x="6384000" y="1298367"/>
            <a:ext cx="2556489" cy="85467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Step2</a:t>
            </a: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現場への浸透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上司向けの研修提供</a:t>
            </a:r>
          </a:p>
        </p:txBody>
      </p:sp>
      <p:sp>
        <p:nvSpPr>
          <p:cNvPr id="299" name="Shape 309"/>
          <p:cNvSpPr txBox="1">
            <a:spLocks noChangeArrowheads="1"/>
          </p:cNvSpPr>
          <p:nvPr/>
        </p:nvSpPr>
        <p:spPr bwMode="auto">
          <a:xfrm>
            <a:off x="6135872" y="5350841"/>
            <a:ext cx="289205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登用の新たな評価基準の獲得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0" lang="en-US" altLang="ja-JP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組織の全階層を通じた</a:t>
            </a:r>
            <a:br>
              <a:rPr kumimoji="0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kumimoji="0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あるべき人物像の認知浸透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0" lang="en-US" altLang="ja-JP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現職課長人材の効果的育成</a:t>
            </a:r>
            <a:br>
              <a:rPr kumimoji="0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kumimoji="0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データの獲得</a:t>
            </a:r>
          </a:p>
        </p:txBody>
      </p:sp>
      <p:sp>
        <p:nvSpPr>
          <p:cNvPr id="111" name="スライド番号プレースホルダー 3"/>
          <p:cNvSpPr txBox="1">
            <a:spLocks/>
          </p:cNvSpPr>
          <p:nvPr/>
        </p:nvSpPr>
        <p:spPr>
          <a:xfrm>
            <a:off x="6923207" y="6341479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1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r>
              <a:rPr lang="en-US" altLang="ja-JP" sz="12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フッター プレースホルダー 1">
            <a:extLst>
              <a:ext uri="{FF2B5EF4-FFF2-40B4-BE49-F238E27FC236}">
                <a16:creationId xmlns:a16="http://schemas.microsoft.com/office/drawing/2014/main" id="{965539C7-083A-5DA7-6FB5-B0F1241C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592267"/>
            <a:ext cx="3744000" cy="365125"/>
          </a:xfrm>
        </p:spPr>
        <p:txBody>
          <a:bodyPr/>
          <a:lstStyle/>
          <a:p>
            <a:pPr>
              <a:defRPr/>
            </a:pPr>
            <a:r>
              <a:rPr lang="en-US" altLang="ja-JP" sz="9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447498109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9557"/>
            <a:ext cx="3109045" cy="2712642"/>
          </a:xfrm>
          <a:prstGeom prst="rect">
            <a:avLst/>
          </a:prstGeom>
        </p:spPr>
      </p:pic>
      <p:grpSp>
        <p:nvGrpSpPr>
          <p:cNvPr id="65540" name="グループ化 2"/>
          <p:cNvGrpSpPr>
            <a:grpSpLocks/>
          </p:cNvGrpSpPr>
          <p:nvPr/>
        </p:nvGrpSpPr>
        <p:grpSpPr bwMode="auto">
          <a:xfrm>
            <a:off x="76200" y="4800597"/>
            <a:ext cx="2743199" cy="1906007"/>
            <a:chOff x="534843" y="4499268"/>
            <a:chExt cx="3509248" cy="2180259"/>
          </a:xfrm>
        </p:grpSpPr>
        <p:sp>
          <p:nvSpPr>
            <p:cNvPr id="65608" name="Shape 330"/>
            <p:cNvSpPr>
              <a:spLocks noChangeArrowheads="1"/>
            </p:cNvSpPr>
            <p:nvPr/>
          </p:nvSpPr>
          <p:spPr bwMode="auto">
            <a:xfrm>
              <a:off x="541526" y="4926927"/>
              <a:ext cx="3502322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0" hangingPunct="0"/>
              <a:endParaRPr kumimoji="0" lang="ja-JP" altLang="ja-JP" sz="12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9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113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背景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1" name="グループ化 3"/>
          <p:cNvGrpSpPr>
            <a:grpSpLocks/>
          </p:cNvGrpSpPr>
          <p:nvPr/>
        </p:nvGrpSpPr>
        <p:grpSpPr bwMode="auto">
          <a:xfrm>
            <a:off x="6096000" y="4800600"/>
            <a:ext cx="2971800" cy="1914525"/>
            <a:chOff x="4434011" y="4506851"/>
            <a:chExt cx="3502321" cy="2177892"/>
          </a:xfrm>
        </p:grpSpPr>
        <p:sp>
          <p:nvSpPr>
            <p:cNvPr id="10" name="Shape 337"/>
            <p:cNvSpPr/>
            <p:nvPr/>
          </p:nvSpPr>
          <p:spPr>
            <a:xfrm>
              <a:off x="4434011" y="4933039"/>
              <a:ext cx="3502321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kumimoji="0" lang="ja-JP" altLang="ja-JP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607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効果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2" name="グループ化 12"/>
          <p:cNvGrpSpPr>
            <a:grpSpLocks/>
          </p:cNvGrpSpPr>
          <p:nvPr/>
        </p:nvGrpSpPr>
        <p:grpSpPr bwMode="auto">
          <a:xfrm>
            <a:off x="2971800" y="4800600"/>
            <a:ext cx="2971800" cy="1914525"/>
            <a:chOff x="4434011" y="4506851"/>
            <a:chExt cx="3502321" cy="2177891"/>
          </a:xfrm>
        </p:grpSpPr>
        <p:sp>
          <p:nvSpPr>
            <p:cNvPr id="65604" name="Shape 337"/>
            <p:cNvSpPr>
              <a:spLocks noChangeArrowheads="1"/>
            </p:cNvSpPr>
            <p:nvPr/>
          </p:nvSpPr>
          <p:spPr bwMode="auto">
            <a:xfrm>
              <a:off x="4434011" y="4932142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kumimoji="0" lang="ja-JP" altLang="ja-JP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5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ソリューション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65550" name="テキスト ボックス 325"/>
          <p:cNvSpPr txBox="1">
            <a:spLocks noChangeArrowheads="1"/>
          </p:cNvSpPr>
          <p:nvPr/>
        </p:nvSpPr>
        <p:spPr bwMode="auto">
          <a:xfrm>
            <a:off x="4955459" y="4362843"/>
            <a:ext cx="1730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lang="ja-JP" altLang="en-US" dirty="0">
                <a:solidFill>
                  <a:srgbClr val="000000"/>
                </a:solidFill>
              </a:rPr>
              <a:t>グローバル戦略</a:t>
            </a:r>
          </a:p>
        </p:txBody>
      </p:sp>
      <p:sp>
        <p:nvSpPr>
          <p:cNvPr id="65553" name="Shape 219"/>
          <p:cNvSpPr txBox="1">
            <a:spLocks noChangeArrowheads="1"/>
          </p:cNvSpPr>
          <p:nvPr/>
        </p:nvSpPr>
        <p:spPr bwMode="auto">
          <a:xfrm>
            <a:off x="1309718" y="201567"/>
            <a:ext cx="79581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変革の推進</a:t>
            </a:r>
            <a:r>
              <a:rPr kumimoji="0" lang="en-US" altLang="ja-JP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/</a:t>
            </a: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チェンジエージェント育成</a:t>
            </a:r>
            <a:endParaRPr kumimoji="0" lang="ja-JP" altLang="en-US" sz="3200" b="1" dirty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3" name="ストライプ矢印 332"/>
          <p:cNvSpPr/>
          <p:nvPr/>
        </p:nvSpPr>
        <p:spPr>
          <a:xfrm flipH="1">
            <a:off x="3860709" y="2586485"/>
            <a:ext cx="822732" cy="6728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26" name="Shape 343"/>
          <p:cNvSpPr txBox="1"/>
          <p:nvPr/>
        </p:nvSpPr>
        <p:spPr>
          <a:xfrm>
            <a:off x="6083277" y="225096"/>
            <a:ext cx="3816424" cy="367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業界：　アパレル輸入・販売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目的：　リーダーシップと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en-US" altLang="ja-JP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                 </a:t>
            </a: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マネジメントの向上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規模：　</a:t>
            </a:r>
            <a:r>
              <a:rPr lang="en-US" altLang="ja-JP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100</a:t>
            </a: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名以上対象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27" name="Shape 298"/>
          <p:cNvSpPr txBox="1"/>
          <p:nvPr/>
        </p:nvSpPr>
        <p:spPr>
          <a:xfrm>
            <a:off x="110338" y="5194091"/>
            <a:ext cx="2545341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ストアマネジャーの底上げ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（ビジネスの源泉）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マーケティング戦略の大幅な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転換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戦略を実行のための具体的な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アクション</a:t>
            </a:r>
            <a:endParaRPr 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 marL="285750" indent="-285750">
              <a:buClr>
                <a:srgbClr val="FFFFFF"/>
              </a:buClr>
              <a:buFont typeface="Arial"/>
              <a:buChar char="•"/>
            </a:pPr>
            <a:endParaRPr lang="en-US" altLang="ja-JP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09"/>
          <p:cNvSpPr txBox="1"/>
          <p:nvPr/>
        </p:nvSpPr>
        <p:spPr>
          <a:xfrm>
            <a:off x="2995328" y="5396669"/>
            <a:ext cx="2971800" cy="1019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Calibri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PXT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による人的資源の可視化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中核人材に対する各種トレーニング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の実施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フィードバック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（対マネジメント）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</p:txBody>
      </p:sp>
      <p:sp>
        <p:nvSpPr>
          <p:cNvPr id="329" name="Shape 304"/>
          <p:cNvSpPr txBox="1"/>
          <p:nvPr/>
        </p:nvSpPr>
        <p:spPr>
          <a:xfrm>
            <a:off x="6143055" y="5387733"/>
            <a:ext cx="2971800" cy="887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中核人材の飛躍的な成長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FFFFFF"/>
              </a:buClr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人材マネジメントの効果性向上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本社に対する実施効果報告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</p:txBody>
      </p:sp>
      <p:pic>
        <p:nvPicPr>
          <p:cNvPr id="14338" name="Picture 2" descr="C:\Users\mizutani\Downloads\pixta_20922617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29" y="1509557"/>
            <a:ext cx="3298416" cy="28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円/楕円 14"/>
          <p:cNvSpPr>
            <a:spLocks noChangeArrowheads="1"/>
          </p:cNvSpPr>
          <p:nvPr/>
        </p:nvSpPr>
        <p:spPr bwMode="auto">
          <a:xfrm>
            <a:off x="7017767" y="3999703"/>
            <a:ext cx="2097088" cy="75485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kumimoji="0" lang="ja-JP" altLang="en-US" b="1" dirty="0">
                <a:solidFill>
                  <a:srgbClr val="000000"/>
                </a:solidFill>
              </a:rPr>
              <a:t>ブランド戦略の</a:t>
            </a:r>
            <a:endParaRPr kumimoji="0" lang="en-US" altLang="ja-JP" b="1" dirty="0">
              <a:solidFill>
                <a:srgbClr val="000000"/>
              </a:solidFill>
            </a:endParaRPr>
          </a:p>
          <a:p>
            <a:pPr algn="ctr"/>
            <a:r>
              <a:rPr kumimoji="0" lang="ja-JP" altLang="en-US" b="1" dirty="0">
                <a:solidFill>
                  <a:srgbClr val="000000"/>
                </a:solidFill>
              </a:rPr>
              <a:t>大幅な方針転換</a:t>
            </a:r>
            <a:endParaRPr kumimoji="0" lang="en-US" altLang="ja-JP" b="1" dirty="0">
              <a:solidFill>
                <a:srgbClr val="000000"/>
              </a:solidFill>
            </a:endParaRPr>
          </a:p>
        </p:txBody>
      </p:sp>
      <p:sp>
        <p:nvSpPr>
          <p:cNvPr id="25" name="円/楕円 14"/>
          <p:cNvSpPr>
            <a:spLocks noChangeArrowheads="1"/>
          </p:cNvSpPr>
          <p:nvPr/>
        </p:nvSpPr>
        <p:spPr bwMode="auto">
          <a:xfrm>
            <a:off x="659319" y="3861048"/>
            <a:ext cx="2904569" cy="75485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kumimoji="0" lang="ja-JP" altLang="en-US" b="1" dirty="0">
                <a:solidFill>
                  <a:srgbClr val="000000"/>
                </a:solidFill>
              </a:rPr>
              <a:t>店舗マネジメントにおける変化推進の必要性</a:t>
            </a:r>
            <a:endParaRPr kumimoji="0" lang="en-US" altLang="ja-JP" b="1" dirty="0">
              <a:solidFill>
                <a:srgbClr val="000000"/>
              </a:solidFill>
            </a:endParaRPr>
          </a:p>
          <a:p>
            <a:pPr algn="ctr"/>
            <a:endParaRPr kumimoji="0" lang="en-US" altLang="ja-JP" b="1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6955054" y="6341479"/>
            <a:ext cx="2133599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altLang="ja-JP" sz="1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ホームベース 22"/>
          <p:cNvSpPr/>
          <p:nvPr/>
        </p:nvSpPr>
        <p:spPr>
          <a:xfrm>
            <a:off x="110338" y="139198"/>
            <a:ext cx="1199380" cy="553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育成</a:t>
            </a:r>
          </a:p>
        </p:txBody>
      </p:sp>
      <p:sp>
        <p:nvSpPr>
          <p:cNvPr id="5" name="フッター プレースホルダー 1">
            <a:extLst>
              <a:ext uri="{FF2B5EF4-FFF2-40B4-BE49-F238E27FC236}">
                <a16:creationId xmlns:a16="http://schemas.microsoft.com/office/drawing/2014/main" id="{1CA649AE-07B2-BC78-413D-8091C1FB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592267"/>
            <a:ext cx="3744000" cy="365125"/>
          </a:xfrm>
        </p:spPr>
        <p:txBody>
          <a:bodyPr/>
          <a:lstStyle/>
          <a:p>
            <a:pPr>
              <a:defRPr/>
            </a:pPr>
            <a:r>
              <a:rPr lang="en-US" altLang="ja-JP" sz="9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80455822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0" name="グループ化 2"/>
          <p:cNvGrpSpPr>
            <a:grpSpLocks/>
          </p:cNvGrpSpPr>
          <p:nvPr/>
        </p:nvGrpSpPr>
        <p:grpSpPr bwMode="auto">
          <a:xfrm>
            <a:off x="76200" y="4800597"/>
            <a:ext cx="2743199" cy="1906007"/>
            <a:chOff x="534843" y="4499268"/>
            <a:chExt cx="3509248" cy="2180259"/>
          </a:xfrm>
        </p:grpSpPr>
        <p:sp>
          <p:nvSpPr>
            <p:cNvPr id="65608" name="Shape 330"/>
            <p:cNvSpPr>
              <a:spLocks noChangeArrowheads="1"/>
            </p:cNvSpPr>
            <p:nvPr/>
          </p:nvSpPr>
          <p:spPr bwMode="auto">
            <a:xfrm>
              <a:off x="541526" y="4926927"/>
              <a:ext cx="3502322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0" hangingPunct="0"/>
              <a:endParaRPr kumimoji="0" lang="ja-JP" altLang="ja-JP" sz="12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9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113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背景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1" name="グループ化 3"/>
          <p:cNvGrpSpPr>
            <a:grpSpLocks/>
          </p:cNvGrpSpPr>
          <p:nvPr/>
        </p:nvGrpSpPr>
        <p:grpSpPr bwMode="auto">
          <a:xfrm>
            <a:off x="6096000" y="4800600"/>
            <a:ext cx="2971800" cy="1914525"/>
            <a:chOff x="4434011" y="4506851"/>
            <a:chExt cx="3502321" cy="2177892"/>
          </a:xfrm>
        </p:grpSpPr>
        <p:sp>
          <p:nvSpPr>
            <p:cNvPr id="10" name="Shape 337"/>
            <p:cNvSpPr/>
            <p:nvPr/>
          </p:nvSpPr>
          <p:spPr>
            <a:xfrm>
              <a:off x="4434011" y="4933039"/>
              <a:ext cx="3502321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kumimoji="0" lang="ja-JP" altLang="ja-JP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607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効果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2" name="グループ化 12"/>
          <p:cNvGrpSpPr>
            <a:grpSpLocks/>
          </p:cNvGrpSpPr>
          <p:nvPr/>
        </p:nvGrpSpPr>
        <p:grpSpPr bwMode="auto">
          <a:xfrm>
            <a:off x="2971800" y="4800600"/>
            <a:ext cx="2971800" cy="1914525"/>
            <a:chOff x="4434011" y="4506851"/>
            <a:chExt cx="3502321" cy="2177891"/>
          </a:xfrm>
        </p:grpSpPr>
        <p:sp>
          <p:nvSpPr>
            <p:cNvPr id="65604" name="Shape 337"/>
            <p:cNvSpPr>
              <a:spLocks noChangeArrowheads="1"/>
            </p:cNvSpPr>
            <p:nvPr/>
          </p:nvSpPr>
          <p:spPr bwMode="auto">
            <a:xfrm>
              <a:off x="4434011" y="4932142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kumimoji="0" lang="ja-JP" altLang="ja-JP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5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ソリューション</a:t>
              </a:r>
              <a:endParaRPr lang="en-US" altLang="ja-JP" sz="18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65553" name="Shape 219"/>
          <p:cNvSpPr txBox="1">
            <a:spLocks noChangeArrowheads="1"/>
          </p:cNvSpPr>
          <p:nvPr/>
        </p:nvSpPr>
        <p:spPr bwMode="auto">
          <a:xfrm>
            <a:off x="1309718" y="201567"/>
            <a:ext cx="79581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リーダーシップ開発</a:t>
            </a:r>
            <a:endParaRPr kumimoji="0" lang="en-US" altLang="ja-JP" sz="2400" b="1" dirty="0">
              <a:solidFill>
                <a:srgbClr val="3BA3AB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Calibri" pitchFamily="34" charset="0"/>
            </a:endParaRPr>
          </a:p>
          <a:p>
            <a:pPr>
              <a:buSzPct val="25000"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　　　　　　→幹部社員の選抜</a:t>
            </a:r>
            <a:endParaRPr kumimoji="0" lang="ja-JP" altLang="en-US" sz="3200" b="1" dirty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6934201" y="6341479"/>
            <a:ext cx="2133599" cy="365125"/>
          </a:xfrm>
        </p:spPr>
        <p:txBody>
          <a:bodyPr/>
          <a:lstStyle/>
          <a:p>
            <a:pPr algn="r">
              <a:buSzPct val="25000"/>
            </a:pPr>
            <a:r>
              <a:rPr lang="en-US" sz="12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</a:p>
        </p:txBody>
      </p:sp>
      <p:sp>
        <p:nvSpPr>
          <p:cNvPr id="23" name="ホームベース 22"/>
          <p:cNvSpPr/>
          <p:nvPr/>
        </p:nvSpPr>
        <p:spPr>
          <a:xfrm>
            <a:off x="110338" y="139198"/>
            <a:ext cx="1199380" cy="553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</a:rPr>
              <a:t>育成</a:t>
            </a:r>
          </a:p>
        </p:txBody>
      </p:sp>
      <p:sp>
        <p:nvSpPr>
          <p:cNvPr id="24" name="Shape 298"/>
          <p:cNvSpPr txBox="1">
            <a:spLocks noChangeArrowheads="1"/>
          </p:cNvSpPr>
          <p:nvPr/>
        </p:nvSpPr>
        <p:spPr bwMode="auto">
          <a:xfrm>
            <a:off x="110338" y="5363702"/>
            <a:ext cx="287427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ビジネスにおける変化のスピード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現職役員の在籍年数が長い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次世代層の育成と見極めニーズの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顕在化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　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Shape 309"/>
          <p:cNvSpPr txBox="1">
            <a:spLocks noChangeArrowheads="1"/>
          </p:cNvSpPr>
          <p:nvPr/>
        </p:nvSpPr>
        <p:spPr bwMode="auto">
          <a:xfrm>
            <a:off x="3013293" y="5344349"/>
            <a:ext cx="3602038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一連のリーダーシップ開発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　　プログラムの実施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200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</a:t>
            </a:r>
            <a:r>
              <a:rPr kumimoji="0" lang="ja-JP" altLang="en-US" sz="1050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（約</a:t>
            </a:r>
            <a:r>
              <a:rPr kumimoji="0" lang="en-US" altLang="ja-JP" sz="1050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10</a:t>
            </a:r>
            <a:r>
              <a:rPr kumimoji="0" lang="ja-JP" altLang="en-US" sz="1050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ヶ月カリキュラム、当社パートナーによる）</a:t>
            </a:r>
            <a:endParaRPr kumimoji="0" lang="en-US" altLang="ja-JP" sz="105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現職役員をベースにしたモデル設計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0" lang="ja-JP" altLang="en-US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「見極め」に関するレポート提出</a:t>
            </a:r>
          </a:p>
        </p:txBody>
      </p:sp>
      <p:sp>
        <p:nvSpPr>
          <p:cNvPr id="27" name="Shape 304"/>
          <p:cNvSpPr txBox="1">
            <a:spLocks noChangeArrowheads="1"/>
          </p:cNvSpPr>
          <p:nvPr/>
        </p:nvSpPr>
        <p:spPr bwMode="auto">
          <a:xfrm>
            <a:off x="6044158" y="5430940"/>
            <a:ext cx="388638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・ 参加者の</a:t>
            </a:r>
            <a:r>
              <a:rPr kumimoji="0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Before/After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行動の変化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ja-JP" altLang="en-US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役員登用におけるＰＸＴデータの活用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ja-JP" sz="5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 今後のアサインメントにおける判断軸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　</a:t>
            </a:r>
          </a:p>
        </p:txBody>
      </p:sp>
      <p:sp>
        <p:nvSpPr>
          <p:cNvPr id="28" name="Shape 343"/>
          <p:cNvSpPr txBox="1">
            <a:spLocks noChangeArrowheads="1"/>
          </p:cNvSpPr>
          <p:nvPr/>
        </p:nvSpPr>
        <p:spPr bwMode="auto">
          <a:xfrm>
            <a:off x="5486400" y="234807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buSzPct val="25000"/>
              <a:defRPr/>
            </a:pP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業界：　　 　　ＩＴ／セキュリティー</a:t>
            </a:r>
            <a:endParaRPr kumimoji="0" lang="en-US" altLang="ja-JP" sz="1600" dirty="0">
              <a:solidFill>
                <a:srgbClr val="7F7F7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>
              <a:buSzPct val="25000"/>
              <a:defRPr/>
            </a:pP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目的：　　　　次世代幹部の育成と選抜</a:t>
            </a:r>
            <a:endParaRPr kumimoji="0" lang="en-US" altLang="ja-JP" sz="1600" dirty="0">
              <a:solidFill>
                <a:srgbClr val="7F7F7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>
              <a:buSzPct val="25000"/>
              <a:defRPr/>
            </a:pP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規模：　　　　プロジェクト規模　約</a:t>
            </a:r>
            <a:r>
              <a:rPr kumimoji="0" lang="en-US" altLang="ja-JP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30</a:t>
            </a: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名</a:t>
            </a:r>
            <a:endParaRPr kumimoji="0" lang="en-US" altLang="ja-JP" sz="1600" dirty="0">
              <a:solidFill>
                <a:srgbClr val="7F7F7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68232" y="3037461"/>
            <a:ext cx="5257800" cy="1672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rgbClr val="FFFFFF"/>
              </a:solidFill>
            </a:endParaRPr>
          </a:p>
        </p:txBody>
      </p:sp>
      <p:grpSp>
        <p:nvGrpSpPr>
          <p:cNvPr id="31" name="グループ化 10"/>
          <p:cNvGrpSpPr>
            <a:grpSpLocks/>
          </p:cNvGrpSpPr>
          <p:nvPr/>
        </p:nvGrpSpPr>
        <p:grpSpPr bwMode="auto">
          <a:xfrm>
            <a:off x="1143000" y="3297973"/>
            <a:ext cx="1535113" cy="1098550"/>
            <a:chOff x="7534939" y="1419445"/>
            <a:chExt cx="1833112" cy="1205772"/>
          </a:xfrm>
          <a:solidFill>
            <a:schemeClr val="bg1">
              <a:lumMod val="50000"/>
            </a:schemeClr>
          </a:solidFill>
        </p:grpSpPr>
        <p:grpSp>
          <p:nvGrpSpPr>
            <p:cNvPr id="32" name="グループ化 31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9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9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8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8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7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7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6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6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5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4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104" name="グループ化 10"/>
          <p:cNvGrpSpPr>
            <a:grpSpLocks/>
          </p:cNvGrpSpPr>
          <p:nvPr/>
        </p:nvGrpSpPr>
        <p:grpSpPr bwMode="auto">
          <a:xfrm>
            <a:off x="2874270" y="3302433"/>
            <a:ext cx="1535113" cy="1098550"/>
            <a:chOff x="7534939" y="1419445"/>
            <a:chExt cx="1833112" cy="1205772"/>
          </a:xfrm>
          <a:solidFill>
            <a:schemeClr val="bg1">
              <a:lumMod val="50000"/>
            </a:schemeClr>
          </a:solidFill>
        </p:grpSpPr>
        <p:grpSp>
          <p:nvGrpSpPr>
            <p:cNvPr id="105" name="グループ化 104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7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6" name="グループ化 105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6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7" name="グループ化 106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6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8" name="グループ化 107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5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9" name="グループ化 108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5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0" name="グループ化 109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4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1" name="グループ化 110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4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2" name="グループ化 111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3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3" name="グループ化 112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3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4" name="グループ化 113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2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5" name="グループ化 114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2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6" name="グループ化 115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1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1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1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pic>
        <p:nvPicPr>
          <p:cNvPr id="177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88" y="3593297"/>
            <a:ext cx="904244" cy="92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" name="下矢印 177"/>
          <p:cNvSpPr/>
          <p:nvPr/>
        </p:nvSpPr>
        <p:spPr>
          <a:xfrm rot="10800000">
            <a:off x="2344153" y="2386766"/>
            <a:ext cx="819150" cy="863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rgbClr val="FFFFFF"/>
              </a:solidFill>
            </a:endParaRPr>
          </a:p>
        </p:txBody>
      </p:sp>
      <p:grpSp>
        <p:nvGrpSpPr>
          <p:cNvPr id="181" name="グループ化 1"/>
          <p:cNvGrpSpPr>
            <a:grpSpLocks/>
          </p:cNvGrpSpPr>
          <p:nvPr/>
        </p:nvGrpSpPr>
        <p:grpSpPr bwMode="auto">
          <a:xfrm>
            <a:off x="1847014" y="1347041"/>
            <a:ext cx="1900237" cy="913633"/>
            <a:chOff x="896002" y="3978164"/>
            <a:chExt cx="1133479" cy="433006"/>
          </a:xfrm>
          <a:solidFill>
            <a:srgbClr val="0070C0"/>
          </a:solidFill>
        </p:grpSpPr>
        <p:sp>
          <p:nvSpPr>
            <p:cNvPr id="182" name="テキスト ボックス 48"/>
            <p:cNvSpPr txBox="1">
              <a:spLocks noChangeArrowheads="1"/>
            </p:cNvSpPr>
            <p:nvPr/>
          </p:nvSpPr>
          <p:spPr bwMode="auto">
            <a:xfrm>
              <a:off x="896002" y="4250716"/>
              <a:ext cx="1133479" cy="1604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600" b="1" kern="12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経営幹部像</a:t>
              </a:r>
              <a:endParaRPr lang="en-US" altLang="ja-JP" sz="1600" b="1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83" name="グループ化 182"/>
            <p:cNvGrpSpPr/>
            <p:nvPr/>
          </p:nvGrpSpPr>
          <p:grpSpPr>
            <a:xfrm>
              <a:off x="1125111" y="3978164"/>
              <a:ext cx="591890" cy="254631"/>
              <a:chOff x="7137510" y="1265989"/>
              <a:chExt cx="1549290" cy="601932"/>
            </a:xfrm>
            <a:grpFill/>
          </p:grpSpPr>
          <p:grpSp>
            <p:nvGrpSpPr>
              <p:cNvPr id="184" name="グループ化 183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97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8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9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00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01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185" name="グループ化 184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92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3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4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5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6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186" name="グループ化 185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87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88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89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0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1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</p:grpSp>
        </p:grpSp>
      </p:grpSp>
      <p:grpSp>
        <p:nvGrpSpPr>
          <p:cNvPr id="5" name="グループ化 4"/>
          <p:cNvGrpSpPr/>
          <p:nvPr/>
        </p:nvGrpSpPr>
        <p:grpSpPr>
          <a:xfrm>
            <a:off x="6297931" y="1589277"/>
            <a:ext cx="2388868" cy="2001720"/>
            <a:chOff x="2293937" y="1778000"/>
            <a:chExt cx="4557974" cy="3792535"/>
          </a:xfrm>
        </p:grpSpPr>
        <p:grpSp>
          <p:nvGrpSpPr>
            <p:cNvPr id="202" name="Group 9"/>
            <p:cNvGrpSpPr>
              <a:grpSpLocks/>
            </p:cNvGrpSpPr>
            <p:nvPr/>
          </p:nvGrpSpPr>
          <p:grpSpPr bwMode="auto">
            <a:xfrm>
              <a:off x="2293937" y="1778000"/>
              <a:ext cx="2381250" cy="2212975"/>
              <a:chOff x="2294268" y="2263819"/>
              <a:chExt cx="2380920" cy="2213284"/>
            </a:xfrm>
          </p:grpSpPr>
          <p:sp>
            <p:nvSpPr>
              <p:cNvPr id="203" name="AutoShape 3"/>
              <p:cNvSpPr>
                <a:spLocks noChangeAspect="1" noChangeArrowheads="1"/>
              </p:cNvSpPr>
              <p:nvPr/>
            </p:nvSpPr>
            <p:spPr bwMode="auto">
              <a:xfrm>
                <a:off x="2294268" y="2263819"/>
                <a:ext cx="2380920" cy="2213284"/>
              </a:xfrm>
              <a:prstGeom prst="ellipse">
                <a:avLst/>
              </a:prstGeom>
              <a:solidFill>
                <a:srgbClr val="A5D2DB"/>
              </a:solidFill>
              <a:ln w="3810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sx="999" sy="999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ja-JP" sz="1400">
                  <a:solidFill>
                    <a:srgbClr val="FFFFFF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4" name="Text Box 6"/>
              <p:cNvSpPr txBox="1">
                <a:spLocks noChangeArrowheads="1"/>
              </p:cNvSpPr>
              <p:nvPr/>
            </p:nvSpPr>
            <p:spPr bwMode="auto">
              <a:xfrm>
                <a:off x="2438711" y="2743311"/>
                <a:ext cx="1904736" cy="99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048" tIns="41025" rIns="82048" bIns="41025">
                <a:spAutoFit/>
              </a:bodyPr>
              <a:lstStyle>
                <a:lvl1pPr defTabSz="820738"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 defTabSz="820738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 defTabSz="820738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 defTabSz="820738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 defTabSz="820738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ja-JP" altLang="en-US" sz="1600" b="1" u="sng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１</a:t>
                </a:r>
                <a:r>
                  <a:rPr lang="en-US" altLang="ja-JP" sz="1600" b="1" u="sng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.</a:t>
                </a:r>
                <a:r>
                  <a:rPr lang="ja-JP" altLang="en-US" sz="1600" b="1" u="sng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スキルの適合</a:t>
                </a:r>
              </a:p>
            </p:txBody>
          </p:sp>
        </p:grpSp>
        <p:grpSp>
          <p:nvGrpSpPr>
            <p:cNvPr id="207" name="Group 10"/>
            <p:cNvGrpSpPr>
              <a:grpSpLocks/>
            </p:cNvGrpSpPr>
            <p:nvPr/>
          </p:nvGrpSpPr>
          <p:grpSpPr bwMode="auto">
            <a:xfrm>
              <a:off x="4184911" y="1847850"/>
              <a:ext cx="2667000" cy="2212975"/>
              <a:chOff x="4185706" y="2279052"/>
              <a:chExt cx="2666702" cy="2211986"/>
            </a:xfrm>
          </p:grpSpPr>
          <p:sp>
            <p:nvSpPr>
              <p:cNvPr id="208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341003" y="2279052"/>
                <a:ext cx="2354000" cy="2211986"/>
              </a:xfrm>
              <a:prstGeom prst="ellipse">
                <a:avLst/>
              </a:prstGeom>
              <a:solidFill>
                <a:srgbClr val="A5D2DB"/>
              </a:solidFill>
              <a:ln w="381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107763" sx="999" sy="999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ja-JP" sz="1400">
                  <a:solidFill>
                    <a:srgbClr val="000000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9" name="Text Box 7"/>
              <p:cNvSpPr txBox="1">
                <a:spLocks noChangeArrowheads="1"/>
              </p:cNvSpPr>
              <p:nvPr/>
            </p:nvSpPr>
            <p:spPr bwMode="auto">
              <a:xfrm>
                <a:off x="4185706" y="3012303"/>
                <a:ext cx="2666702" cy="763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048" tIns="41025" rIns="82048" bIns="41025">
                <a:spAutoFit/>
              </a:bodyPr>
              <a:lstStyle>
                <a:lvl1pPr defTabSz="820738"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 defTabSz="820738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 defTabSz="820738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 defTabSz="820738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 defTabSz="820738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4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ja-JP" sz="1600" b="1" u="sng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</a:t>
                </a:r>
                <a:r>
                  <a:rPr lang="ja-JP" altLang="en-US" sz="1600" b="1" u="sng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組織文化　　　　　　　　　</a:t>
                </a:r>
                <a:endParaRPr lang="en-US" altLang="ja-JP" sz="1600" b="1" u="sng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>
                  <a:lnSpc>
                    <a:spcPct val="4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ja-JP" altLang="en-US" sz="1600" b="1" u="sng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との適合</a:t>
                </a:r>
              </a:p>
            </p:txBody>
          </p:sp>
        </p:grpSp>
        <p:grpSp>
          <p:nvGrpSpPr>
            <p:cNvPr id="215" name="Group 4"/>
            <p:cNvGrpSpPr>
              <a:grpSpLocks/>
            </p:cNvGrpSpPr>
            <p:nvPr/>
          </p:nvGrpSpPr>
          <p:grpSpPr bwMode="auto">
            <a:xfrm>
              <a:off x="3270250" y="3357561"/>
              <a:ext cx="2381250" cy="2212974"/>
              <a:chOff x="3270654" y="3846689"/>
              <a:chExt cx="2381466" cy="2213258"/>
            </a:xfrm>
          </p:grpSpPr>
          <p:sp>
            <p:nvSpPr>
              <p:cNvPr id="217" name="AutoShape 5"/>
              <p:cNvSpPr>
                <a:spLocks noChangeAspect="1" noChangeArrowheads="1"/>
              </p:cNvSpPr>
              <p:nvPr/>
            </p:nvSpPr>
            <p:spPr bwMode="auto">
              <a:xfrm>
                <a:off x="3270654" y="3846689"/>
                <a:ext cx="2381466" cy="2213258"/>
              </a:xfrm>
              <a:prstGeom prst="ellipse">
                <a:avLst/>
              </a:prstGeom>
              <a:solidFill>
                <a:srgbClr val="1F474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sx="999" sy="999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ja-JP" sz="1400">
                  <a:solidFill>
                    <a:srgbClr val="000000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8" name="Text Box 14"/>
              <p:cNvSpPr txBox="1">
                <a:spLocks noChangeArrowheads="1"/>
              </p:cNvSpPr>
              <p:nvPr/>
            </p:nvSpPr>
            <p:spPr bwMode="auto">
              <a:xfrm>
                <a:off x="3419893" y="4330939"/>
                <a:ext cx="2043299" cy="1101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048" tIns="41025" rIns="82048" bIns="41025">
                <a:spAutoFit/>
              </a:bodyPr>
              <a:lstStyle>
                <a:lvl1pPr defTabSz="820738"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 defTabSz="820738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 defTabSz="820738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 defTabSz="820738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 defTabSz="820738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ja-JP" sz="1800" b="1" u="sng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3.</a:t>
                </a:r>
                <a:r>
                  <a:rPr lang="ja-JP" altLang="en-US" sz="1800" b="1" u="sng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職務との適合</a:t>
                </a:r>
                <a:endParaRPr lang="en-US" altLang="ja-JP" sz="1800" b="1" u="sng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sp>
        <p:nvSpPr>
          <p:cNvPr id="6" name="テキスト ボックス 5"/>
          <p:cNvSpPr txBox="1"/>
          <p:nvPr/>
        </p:nvSpPr>
        <p:spPr>
          <a:xfrm>
            <a:off x="1900728" y="4400993"/>
            <a:ext cx="217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育成対象者　</a:t>
            </a:r>
            <a:r>
              <a:rPr kumimoji="1" lang="en-US" altLang="ja-JP" sz="16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30</a:t>
            </a:r>
            <a:r>
              <a:rPr kumimoji="1" lang="ja-JP" altLang="en-US" sz="16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6361929" y="3718990"/>
            <a:ext cx="232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b="1" u="sng" kern="1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600" b="1" u="sng" kern="1200" dirty="0" err="1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つの</a:t>
            </a:r>
            <a:r>
              <a:rPr kumimoji="1" lang="ja-JP" altLang="en-US" sz="1600" b="1" u="sng" kern="1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視点で昇格に</a:t>
            </a:r>
            <a:endParaRPr kumimoji="1" lang="en-US" altLang="ja-JP" sz="1600" b="1" u="sng" kern="1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1" u="sng" kern="1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相応しい人物を見極める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779251" y="3312557"/>
            <a:ext cx="1301959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b="1" kern="1200" dirty="0" err="1">
                <a:solidFill>
                  <a:srgbClr val="1F497D"/>
                </a:solidFill>
                <a:latin typeface="Meiryo UI"/>
                <a:ea typeface="Meiryo UI"/>
                <a:cs typeface="+mn-cs"/>
              </a:rPr>
              <a:t>ProfileXT</a:t>
            </a:r>
            <a:r>
              <a:rPr kumimoji="1" lang="en-US" altLang="ja-JP" sz="2000" kern="1200" dirty="0">
                <a:solidFill>
                  <a:srgbClr val="7F7F7F"/>
                </a:solidFill>
                <a:latin typeface="Calibri"/>
                <a:ea typeface="Meiryo UI"/>
                <a:cs typeface="Calibri"/>
              </a:rPr>
              <a:t>®</a:t>
            </a:r>
            <a:endParaRPr lang="en-US" altLang="ja-JP" sz="1600" b="1" kern="1200" dirty="0" err="1">
              <a:solidFill>
                <a:srgbClr val="1F497D"/>
              </a:solidFill>
              <a:latin typeface="Meiryo UI"/>
              <a:ea typeface="Meiryo UI"/>
              <a:cs typeface="+mn-cs"/>
            </a:endParaRPr>
          </a:p>
        </p:txBody>
      </p:sp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CD466708-8736-008B-61A9-39CF9AA3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592267"/>
            <a:ext cx="3744000" cy="365125"/>
          </a:xfrm>
        </p:spPr>
        <p:txBody>
          <a:bodyPr/>
          <a:lstStyle/>
          <a:p>
            <a:pPr>
              <a:defRPr/>
            </a:pPr>
            <a:r>
              <a:rPr lang="en-US" altLang="ja-JP" sz="900" dirty="0"/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72756144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HowTo Present Study Results">
  <a:themeElements>
    <a:clrScheme name="PPP_SGENE_TXT_Firetruck_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 bwMode="auto">
        <a:solidFill>
          <a:srgbClr val="002060"/>
        </a:solidFill>
        <a:ln>
          <a:noFill/>
        </a:ln>
        <a:effectLst>
          <a:outerShdw dist="35921" dir="2700000" algn="ctr" rotWithShape="0">
            <a:schemeClr val="bg1"/>
          </a:outerShdw>
        </a:effectLst>
      </a:spPr>
      <a:bodyPr anchor="ctr"/>
      <a:lstStyle>
        <a:defPPr algn="ctr">
          <a:defRPr kumimoji="1" sz="1600" b="1" dirty="0" smtClean="0">
            <a:solidFill>
              <a:schemeClr val="bg1"/>
            </a:solidFill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HowTo Present Study Results">
  <a:themeElements>
    <a:clrScheme name="PPP_SGENE_TXT_Firetruck_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d2a911-04af-4728-8a4a-48cdad16d67e">
      <Terms xmlns="http://schemas.microsoft.com/office/infopath/2007/PartnerControls"/>
    </lcf76f155ced4ddcb4097134ff3c332f>
    <_x5951__x7d04__x66f8__x756a__x53f7_ xmlns="ecd2a911-04af-4728-8a4a-48cdad16d67e" xsi:nil="true"/>
    <TaxCatchAll xmlns="0cec52fe-58ff-46f5-99cb-620ef23623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A42336783F56D41ADBFF25E04B830F8" ma:contentTypeVersion="18" ma:contentTypeDescription="新しいドキュメントを作成します。" ma:contentTypeScope="" ma:versionID="3297854d51de735aa12d003c0ee11ba3">
  <xsd:schema xmlns:xsd="http://www.w3.org/2001/XMLSchema" xmlns:xs="http://www.w3.org/2001/XMLSchema" xmlns:p="http://schemas.microsoft.com/office/2006/metadata/properties" xmlns:ns2="ecd2a911-04af-4728-8a4a-48cdad16d67e" xmlns:ns3="0cec52fe-58ff-46f5-99cb-620ef23623c4" targetNamespace="http://schemas.microsoft.com/office/2006/metadata/properties" ma:root="true" ma:fieldsID="d65dece6cebea69de3a7ccbd6d4c1770" ns2:_="" ns3:_="">
    <xsd:import namespace="ecd2a911-04af-4728-8a4a-48cdad16d67e"/>
    <xsd:import namespace="0cec52fe-58ff-46f5-99cb-620ef2362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x5951__x7d04__x66f8__x756a__x53f7_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2a911-04af-4728-8a4a-48cdad16d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5951__x7d04__x66f8__x756a__x53f7_" ma:index="21" nillable="true" ma:displayName="Vimeo URL" ma:description="PWなし　限定公開のURLです。" ma:format="Dropdown" ma:internalName="_x5951__x7d04__x66f8__x756a__x53f7_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e44628f4-24c6-4305-8e41-3b91c20c1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52fe-58ff-46f5-99cb-620ef2362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d4e38b3-ff04-49ed-8246-121a149f1efc}" ma:internalName="TaxCatchAll" ma:showField="CatchAllData" ma:web="0cec52fe-58ff-46f5-99cb-620ef2362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A12BC8-9B62-444C-B9EC-B1FB5B0371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BEF7EC-1A07-47B3-B963-AAF3E25671B3}">
  <ds:schemaRefs>
    <ds:schemaRef ds:uri="http://schemas.microsoft.com/office/2006/metadata/properties"/>
    <ds:schemaRef ds:uri="http://schemas.microsoft.com/office/infopath/2007/PartnerControls"/>
    <ds:schemaRef ds:uri="ecd2a911-04af-4728-8a4a-48cdad16d67e"/>
    <ds:schemaRef ds:uri="0cec52fe-58ff-46f5-99cb-620ef23623c4"/>
  </ds:schemaRefs>
</ds:datastoreItem>
</file>

<file path=customXml/itemProps3.xml><?xml version="1.0" encoding="utf-8"?>
<ds:datastoreItem xmlns:ds="http://schemas.openxmlformats.org/officeDocument/2006/customXml" ds:itemID="{F64E9EF7-84C9-4542-BE4A-9036F3CCE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2a911-04af-4728-8a4a-48cdad16d67e"/>
    <ds:schemaRef ds:uri="0cec52fe-58ff-46f5-99cb-620ef2362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9466</TotalTime>
  <Words>1705</Words>
  <Application>Microsoft Office PowerPoint</Application>
  <PresentationFormat>On-screen Show (4:3)</PresentationFormat>
  <Paragraphs>423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Office Theme</vt:lpstr>
      <vt:lpstr>13_HowTo Present Study Results</vt:lpstr>
      <vt:lpstr>4_Office Theme</vt:lpstr>
      <vt:lpstr>Custom Design</vt:lpstr>
      <vt:lpstr>6_HowTo Present Study Results</vt:lpstr>
      <vt:lpstr>6_Office Theme</vt:lpstr>
      <vt:lpstr>9_Office Theme</vt:lpstr>
      <vt:lpstr>ProfileXT®によるタレントマネジメント ９つの活用事例ハイライト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複雑化する労働市場において、 人材と仕事を繋ぐ Connecting Talent to Jobs  in a Complex Labor Market</dc:title>
  <dc:creator>Tsukakoshi</dc:creator>
  <cp:lastModifiedBy>Ebato Sae</cp:lastModifiedBy>
  <cp:revision>258</cp:revision>
  <cp:lastPrinted>2016-06-27T09:54:42Z</cp:lastPrinted>
  <dcterms:modified xsi:type="dcterms:W3CDTF">2023-08-24T08:35:45Z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0x010100BA42336783F56D41ADBFF25E04B830F8</vt:lpwstr>
  </property>
  <property fmtid="{D5CDD505-2E9C-101B-9397-08002B2CF9AE}" pid="3" name="MediaServiceImageTags">
    <vt:lpwstr/>
  </property>
</Properties>
</file>