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6" r:id="rId2"/>
    <p:sldMasterId id="2147483693" r:id="rId3"/>
    <p:sldMasterId id="2147483704" r:id="rId4"/>
    <p:sldMasterId id="2147483730" r:id="rId5"/>
    <p:sldMasterId id="2147483740" r:id="rId6"/>
    <p:sldMasterId id="2147483763" r:id="rId7"/>
    <p:sldMasterId id="2147483774" r:id="rId8"/>
    <p:sldMasterId id="2147483791" r:id="rId9"/>
    <p:sldMasterId id="2147483798" r:id="rId10"/>
  </p:sldMasterIdLst>
  <p:notesMasterIdLst>
    <p:notesMasterId r:id="rId36"/>
  </p:notesMasterIdLst>
  <p:handoutMasterIdLst>
    <p:handoutMasterId r:id="rId37"/>
  </p:handoutMasterIdLst>
  <p:sldIdLst>
    <p:sldId id="386" r:id="rId11"/>
    <p:sldId id="375" r:id="rId12"/>
    <p:sldId id="376" r:id="rId13"/>
    <p:sldId id="378" r:id="rId14"/>
    <p:sldId id="368" r:id="rId15"/>
    <p:sldId id="369" r:id="rId16"/>
    <p:sldId id="377" r:id="rId17"/>
    <p:sldId id="338" r:id="rId18"/>
    <p:sldId id="391" r:id="rId19"/>
    <p:sldId id="392" r:id="rId20"/>
    <p:sldId id="379" r:id="rId21"/>
    <p:sldId id="356" r:id="rId22"/>
    <p:sldId id="393" r:id="rId23"/>
    <p:sldId id="394" r:id="rId24"/>
    <p:sldId id="342" r:id="rId25"/>
    <p:sldId id="395" r:id="rId26"/>
    <p:sldId id="397" r:id="rId27"/>
    <p:sldId id="400" r:id="rId28"/>
    <p:sldId id="370" r:id="rId29"/>
    <p:sldId id="387" r:id="rId30"/>
    <p:sldId id="382" r:id="rId31"/>
    <p:sldId id="402" r:id="rId32"/>
    <p:sldId id="401" r:id="rId33"/>
    <p:sldId id="359" r:id="rId34"/>
    <p:sldId id="365" r:id="rId35"/>
  </p:sldIdLst>
  <p:sldSz cx="9144000" cy="6858000" type="screen4x3"/>
  <p:notesSz cx="6807200" cy="99393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374" autoAdjust="0"/>
  </p:normalViewPr>
  <p:slideViewPr>
    <p:cSldViewPr>
      <p:cViewPr varScale="1">
        <p:scale>
          <a:sx n="73" d="100"/>
          <a:sy n="73" d="100"/>
        </p:scale>
        <p:origin x="11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1E197-7631-407B-BF27-7552059404E1}" type="datetimeFigureOut">
              <a:rPr kumimoji="1" lang="ja-JP" altLang="en-US" smtClean="0"/>
              <a:t>2017/2/17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1473-2239-4442-B3B5-E37D2A765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70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5837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946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554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2508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F339C4E-2958-4AA0-BC0A-9CD5B2A08075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kumimoji="0" lang="en-US" altLang="ja-JP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85700" name="Header Placeholder 3"/>
          <p:cNvSpPr txBox="1">
            <a:spLocks noGrp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ja-JP">
                <a:solidFill>
                  <a:srgbClr val="000000"/>
                </a:solidFill>
              </a:rPr>
              <a:t>Superior Performance:  The Information Gap</a:t>
            </a:r>
          </a:p>
        </p:txBody>
      </p:sp>
      <p:sp>
        <p:nvSpPr>
          <p:cNvPr id="285701" name="Date Placeholder 4"/>
          <p:cNvSpPr txBox="1">
            <a:spLocks noGrp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kumimoji="0" lang="en-US" altLang="ja-JP">
                <a:solidFill>
                  <a:srgbClr val="000000"/>
                </a:solidFill>
              </a:rPr>
              <a:t>June 19, 2006</a:t>
            </a:r>
          </a:p>
        </p:txBody>
      </p:sp>
      <p:sp>
        <p:nvSpPr>
          <p:cNvPr id="285702" name="Footer Placeholder 5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ja-JP">
                <a:solidFill>
                  <a:srgbClr val="000000"/>
                </a:solidFill>
              </a:rPr>
              <a:t>Profiles International, Inc.</a:t>
            </a:r>
          </a:p>
        </p:txBody>
      </p:sp>
      <p:sp>
        <p:nvSpPr>
          <p:cNvPr id="285703" name="Slide Number Placeholder 6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2E81FD7-7606-4FD5-813F-DABFD2629302}" type="slidenum">
              <a:rPr kumimoji="0" lang="en-US" altLang="ja-JP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13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1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E93B3DC-B690-453B-A638-04375C87D82C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kumimoji="0" lang="en-US" altLang="ja-JP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3173" name="日付プレースホルダー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kumimoji="0" lang="en-US" altLang="ja-JP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93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05484804 w 120000"/>
              <a:gd name="T3" fmla="*/ 0 h 120000"/>
              <a:gd name="T4" fmla="*/ 205484804 w 120000"/>
              <a:gd name="T5" fmla="*/ 115683792 h 120000"/>
              <a:gd name="T6" fmla="*/ 0 w 120000"/>
              <a:gd name="T7" fmla="*/ 11568379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fld id="{2DBCA8E9-27E8-401A-A13F-4E2F9470B34B}" type="slidenum">
              <a:rPr kumimoji="0" lang="en-US" altLang="ja-JP">
                <a:solidFill>
                  <a:prstClr val="black"/>
                </a:solidFill>
                <a:latin typeface="Calibri" pitchFamily="34" charset="0"/>
                <a:sym typeface="Calibri" pitchFamily="34" charset="0"/>
              </a:rPr>
              <a:pPr>
                <a:buSzPct val="25000"/>
              </a:pPr>
              <a:t>21</a:t>
            </a:fld>
            <a:endParaRPr kumimoji="0" lang="en-US" altLang="ja-JP">
              <a:solidFill>
                <a:prstClr val="black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3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14372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SzPct val="25000"/>
            </a:pPr>
            <a:fld id="{9E9FB2CB-CE44-4615-AA22-373A30DD087C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22</a:t>
            </a:fld>
            <a:endParaRPr kumimoji="0" lang="en-US" altLang="ja-JP" smtClean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5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hape 21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Shape 215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30756" name="Shape 21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SzPct val="25000"/>
            </a:pPr>
            <a:fld id="{9C2CCFAB-8AB9-4D7A-84DE-E7C812BAC3ED}" type="slidenum">
              <a:rPr kumimoji="0" lang="en-US" altLang="ja-JP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23</a:t>
            </a:fld>
            <a:endParaRPr kumimoji="0" lang="en-US" altLang="ja-JP" smtClean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1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93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295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39C0072-A09F-43C9-A299-096438C60627}" type="slidenum">
              <a:rPr lang="en-US" altLang="ja-JP"/>
              <a:pPr>
                <a:spcBef>
                  <a:spcPct val="0"/>
                </a:spcBef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808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93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93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2A60A-4A6E-4035-8729-1152EDB2D5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9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97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93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85521ECC-8B4E-41B3-B7D5-6F28E1FE266B}" type="slidenum">
              <a:rPr kumimoji="0" lang="en-US" altLang="ja-JP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kumimoji="0" lang="en-US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6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578350"/>
            <a:ext cx="5445125" cy="493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IE" altLang="ja-JP" dirty="0" smtClean="0">
              <a:latin typeface="Arial" panose="020B0604020202020204" pitchFamily="34" charset="0"/>
            </a:endParaRP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330200" y="3014663"/>
            <a:ext cx="7493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23" tIns="48161" rIns="96323" bIns="48161">
            <a:spAutoFit/>
          </a:bodyPr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E" altLang="ja-JP" sz="13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IE" altLang="ja-JP" sz="1300" baseline="30000">
                <a:solidFill>
                  <a:srgbClr val="000000"/>
                </a:solidFill>
                <a:latin typeface="Arial" panose="020B0604020202020204" pitchFamily="34" charset="0"/>
              </a:rPr>
              <a:t>nd</a:t>
            </a:r>
            <a:r>
              <a:rPr lang="en-IE" altLang="ja-JP" sz="1300">
                <a:solidFill>
                  <a:srgbClr val="000000"/>
                </a:solidFill>
                <a:latin typeface="Arial" panose="020B0604020202020204" pitchFamily="34" charset="0"/>
              </a:rPr>
              <a:t> Click</a:t>
            </a:r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330200" y="3640138"/>
            <a:ext cx="72548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23" tIns="48161" rIns="96323" bIns="48161">
            <a:spAutoFit/>
          </a:bodyPr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E" altLang="ja-JP" sz="13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IE" altLang="ja-JP" sz="1300" baseline="30000">
                <a:solidFill>
                  <a:srgbClr val="000000"/>
                </a:solidFill>
                <a:latin typeface="Arial" panose="020B0604020202020204" pitchFamily="34" charset="0"/>
              </a:rPr>
              <a:t>rd</a:t>
            </a:r>
            <a:r>
              <a:rPr lang="en-IE" altLang="ja-JP" sz="1300">
                <a:solidFill>
                  <a:srgbClr val="000000"/>
                </a:solidFill>
                <a:latin typeface="Arial" panose="020B0604020202020204" pitchFamily="34" charset="0"/>
              </a:rPr>
              <a:t> Click</a:t>
            </a:r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330200" y="4187825"/>
            <a:ext cx="7207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323" tIns="48161" rIns="96323" bIns="48161">
            <a:spAutoFit/>
          </a:bodyPr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E" altLang="ja-JP" sz="13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IE" altLang="ja-JP" sz="1300" baseline="3000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IE" altLang="ja-JP" sz="1300">
                <a:solidFill>
                  <a:srgbClr val="000000"/>
                </a:solidFill>
                <a:latin typeface="Arial" panose="020B0604020202020204" pitchFamily="34" charset="0"/>
              </a:rPr>
              <a:t> Click</a:t>
            </a:r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0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941B63-CE30-45D0-9953-A9BC26E28C7D}" type="slidenum">
              <a:rPr lang="en-US" altLang="ja-JP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8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A18B0-7D04-43A3-9052-7640C0F480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799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BC81F-71B6-4097-A700-4ADB4E559E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832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FA111-7F42-4CD0-981A-9701058E28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92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FCE6C-AF65-4190-8D38-0CD4FE61D5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57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B382C-FC7C-4491-A22C-291C38DEE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253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80370-2C89-4F0C-BC21-9F43B8FF56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997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7A8858-CED9-44AA-B4B4-F90A587077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952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81B06-2292-4EED-9136-01D277C364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268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36902-2C07-4538-8E2A-872DC34965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57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866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448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4AFC0-F514-48FB-818C-1DA5E391CF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62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40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iicorp.org\commons\Corp_Marketing\Marketing Campaigns 2009\PIOutlook\PIOutlook Graphics\PI countries+man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6525"/>
            <a:ext cx="95170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piicorp.org\commons\Corp_Marketing\Marketing Campaigns 2009\PIOutlook\PIOutlook Graphics\Profiles countries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>
            <a:fillRect/>
          </a:stretch>
        </p:blipFill>
        <p:spPr bwMode="auto">
          <a:xfrm>
            <a:off x="2940050" y="3189288"/>
            <a:ext cx="62039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1225" y="4279900"/>
            <a:ext cx="2603500" cy="419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800" b="1" kern="1200" smtClean="0">
                <a:solidFill>
                  <a:srgbClr val="C00000"/>
                </a:solidFill>
                <a:latin typeface="Helvetica" pitchFamily="34" charset="0"/>
              </a:rPr>
              <a:t>Contact 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225" y="4699000"/>
            <a:ext cx="2603500" cy="3095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1200" smtClean="0">
                <a:solidFill>
                  <a:srgbClr val="000000"/>
                </a:solidFill>
                <a:latin typeface="Helvetica" pitchFamily="34" charset="0"/>
              </a:rPr>
              <a:t>Profiles International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</p:spPr>
        <p:txBody>
          <a:bodyPr lIns="82039" tIns="41020" rIns="82039" bIns="4102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 kern="1200" smtClean="0">
              <a:solidFill>
                <a:srgbClr val="898989"/>
              </a:solidFill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457200" y="6445250"/>
            <a:ext cx="2936875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82039" tIns="41020" rIns="82039" bIns="410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1200" smtClean="0">
                <a:solidFill>
                  <a:srgbClr val="898989"/>
                </a:solidFill>
                <a:latin typeface="Helvetica" pitchFamily="34" charset="0"/>
              </a:rPr>
              <a:t>©2009 Profiles International, Inc.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1225" y="1339850"/>
            <a:ext cx="7485063" cy="557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0" lang="en-US" altLang="ja-JP" sz="2000" kern="1200" smtClean="0">
                <a:solidFill>
                  <a:srgbClr val="2A65AC"/>
                </a:solidFill>
                <a:latin typeface="Helvetica" pitchFamily="34" charset="0"/>
              </a:rPr>
              <a:t>Profiles International – Who We Are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1225" y="2011363"/>
            <a:ext cx="76263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98" rIns="91397" bIns="4569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Profiles International helps organizations worldwide create high-performing workforces.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kern="1200" smtClean="0">
              <a:solidFill>
                <a:srgbClr val="000000"/>
              </a:solidFill>
              <a:latin typeface="Calibri" pitchFamily="34" charset="0"/>
              <a:ea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Through our comprehensive employment assessments and innovative talent management solutions, our clients gain a competitive advantage by selecting the right people and managing them to their full potential.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 smtClean="0">
              <a:solidFill>
                <a:srgbClr val="000000"/>
              </a:solidFill>
              <a:latin typeface="Calibri" pitchFamily="34" charset="0"/>
              <a:ea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 smtClean="0">
                <a:solidFill>
                  <a:srgbClr val="2A65AC"/>
                </a:solidFill>
                <a:latin typeface="Helvetica" pitchFamily="34" charset="0"/>
                <a:ea typeface="ＭＳ Ｐゴシック" pitchFamily="50" charset="-128"/>
              </a:rPr>
              <a:t>Where We 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Profiles serves 122 countries </a:t>
            </a:r>
            <a:b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</a:br>
            <a: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around the globe and has </a:t>
            </a:r>
            <a:b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</a:br>
            <a:r>
              <a:rPr lang="en-US" altLang="ja-JP" kern="120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material in 32 languages.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0442" y="5010258"/>
            <a:ext cx="2973448" cy="1064875"/>
          </a:xfrm>
        </p:spPr>
        <p:txBody>
          <a:bodyPr lIns="0"/>
          <a:lstStyle>
            <a:lvl1pPr marL="0" marR="0" indent="0" algn="l" defTabSz="82039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34" charset="0"/>
              <a:buNone/>
              <a:tabLst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</a:defRPr>
            </a:lvl1pPr>
            <a:lvl2pPr marL="457039" indent="0">
              <a:buNone/>
              <a:defRPr sz="1100"/>
            </a:lvl2pPr>
            <a:lvl3pPr marL="914079" indent="0">
              <a:buNone/>
              <a:defRPr sz="11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950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4586"/>
            <a:ext cx="8229599" cy="51472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 pitchFamily="34" charset="0"/>
              </a:defRPr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633938"/>
            <a:ext cx="8229599" cy="419097"/>
          </a:xfrm>
        </p:spPr>
        <p:txBody>
          <a:bodyPr anchor="t"/>
          <a:lstStyle>
            <a:lvl1pPr algn="l">
              <a:defRPr sz="1600" b="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42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  <a:extLst/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2920" y="1371600"/>
            <a:ext cx="8183880" cy="4114800"/>
          </a:xfrm>
        </p:spPr>
        <p:txBody>
          <a:bodyPr>
            <a:normAutofit/>
          </a:bodyPr>
          <a:lstStyle>
            <a:lvl1pPr marL="288925" indent="-288925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5D99"/>
              </a:buClr>
              <a:buSzPct val="110000"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690563" indent="-342900"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buFont typeface="Calibri" pitchFamily="34" charset="0"/>
              <a:buChar char="—"/>
              <a:defRPr sz="2000" b="0"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0"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2000" b="1"/>
            </a:lvl4pPr>
            <a:lvl5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60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1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19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CB8063D2-89C3-490B-B3ED-7FEC3BF4B8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632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4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4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hape 49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08E15173-2992-4778-9DF4-F187EE82C0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9371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5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Shape 5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hape 58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33C1C1D1-997A-48A7-BE40-28735BADB3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551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63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F4FDA844-8E4D-40F8-96A2-09E0E81E4C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1369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4762FB7F-0934-4D4A-B53B-E8CA5A547D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6359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CDEE5423-F783-49E5-97D5-EE24281A54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36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2F39CFCF-42DA-45C4-8E14-AC9C38C43A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252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2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3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31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pPr>
              <a:defRPr/>
            </a:pPr>
            <a:fld id="{98B8F21E-14A6-40E8-942E-582EBA67CA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856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＆本文（標準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48400"/>
            <a:ext cx="9140825" cy="603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 userDrawn="1"/>
        </p:nvCxnSpPr>
        <p:spPr>
          <a:xfrm>
            <a:off x="711200" y="6440488"/>
            <a:ext cx="0" cy="246062"/>
          </a:xfrm>
          <a:prstGeom prst="straightConnector1">
            <a:avLst/>
          </a:prstGeom>
          <a:ln w="12700">
            <a:solidFill>
              <a:srgbClr val="BCBEC0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9" y="495893"/>
            <a:ext cx="8004175" cy="708480"/>
          </a:xfrm>
        </p:spPr>
        <p:txBody>
          <a:bodyPr lIns="0" tIns="0" rIns="0" bIns="9144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9" y="1341395"/>
            <a:ext cx="8004175" cy="4890072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92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85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52769AB-EF61-4AF3-B70C-FAFB07B2539B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C73B-D1F9-42FE-87E3-E3E5102503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065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465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62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70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773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59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516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191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415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37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54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18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400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18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735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19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F470-BFB2-426C-9852-A3B1F467D292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ADC0-C8A2-4AAD-8B07-894B93379C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0254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FC5A58-883C-4B6B-9072-F2D8EEBF2CF1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DA8F-F15C-456C-8068-0D3291FD99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997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48FB9F-F36A-4317-A1C3-38E9264174DC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C790-4ADD-41EA-8442-442B50B026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898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4E48B8-2446-4AFF-9B87-A54CD61D7BCA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87AF-B839-4EF1-8B25-6ED0CD84A3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8016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5584D-5FFB-47D1-9829-0538E87C0148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17E8-B7C6-4E67-8F35-029783F380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1731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2F9D18-933B-4B6C-BC81-F0CE162A2EC4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189-E2AB-40D7-8520-1E0DE9A5B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5625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A2EC0A-8B8C-4B23-8CB2-0019B196A3D2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2CC7-E285-4710-BCA1-D6C8924A5A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490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772999-EDE4-4E6C-9FFE-B22F704468EB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6B07-D559-43D7-916B-DC613E7574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2232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F1B39A-A133-45AC-A0DF-AF3C46B954EF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F477-E2D2-4F0C-95CA-79AD49EB0D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73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73CE7C-06F9-41C4-9E9E-33CFA8230009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43C7-2454-4A70-9F2A-3D237B46FB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94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A5B17F-B905-4307-BBE8-F414F33E6F99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01B4-2DFB-4B9D-94E0-BBE74BBE6D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71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C7C49B-D350-416B-8624-6E088185652C}" type="datetime1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FDC0-3BFA-4B9E-AD90-4BDE9FB18A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7189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966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779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81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797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393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320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004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79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commons\Corp_Marketing\Team Member's Folders\Ruben\Hiring Smart\Templat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piicorp.org\commons\_Custom\Marketing_Media\Images\Branding\Profiles Logos\_White Logos\PI_white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93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429000"/>
            <a:ext cx="5181600" cy="1066800"/>
          </a:xfrm>
          <a:extLst/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25" y="4724400"/>
            <a:ext cx="5984875" cy="8382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0DA58A4-2BD2-45E4-9983-98C4517C440C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</a:defRPr>
            </a:lvl1pPr>
          </a:lstStyle>
          <a:p>
            <a:pPr>
              <a:defRPr/>
            </a:pPr>
            <a:fld id="{CCBE890A-439D-45D5-ADF2-2430EA13A1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6084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BB95D94-7814-46F6-8376-FC2CA4B84D15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DBE1-C01F-4E2F-A940-7385EB505B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6396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4E06C91-D0B1-4BC7-B1F8-BBAA34760B52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61E8-398E-44E2-939B-97F9909E1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0107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7CEE379-9093-41A6-B8F4-E908BC4B1176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FB8B-FBAE-4CBF-BD8F-E73D6B9F7A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1607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23EFF44-5230-44F4-A3AB-6BB5F7CE5172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25D0-5B27-4EBA-924C-E10A818B09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275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F75DEA-EC1A-42F4-856E-E4BDA16B8353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4F92-C54B-4378-BB39-D2FAB8382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445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52769AB-EF61-4AF3-B70C-FAFB07B2539B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CEBA-18B7-44C3-86B5-726863BF23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1496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ABBC2B9-D741-43A6-90E8-C28980E95EE8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73E3-4C54-40E9-810F-28554EE32C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468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84A8214-10FA-4438-9F0F-7D16DAC07122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B466-17F4-43E6-AC22-6B61D6CC7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8213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0250AD8-AB52-4143-92C4-D8EF6A5F5447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DDBF-F0FD-4F3A-9FBF-E91D10B31B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124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4ADC0-C8A2-4AAD-8B07-894B93379C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3220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8669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4483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0DFD358-3F1D-47EF-B4FD-1132C3AE7062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DF62-79C4-4D4C-9DD7-10AF9B24E2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3020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776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iicorp.org\commons\Corp_Marketing\Marketing Campaigns 2009\PIOutlook\PIOutlook Graphics\PI countries+man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6525"/>
            <a:ext cx="95170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piicorp.org\commons\Corp_Marketing\Marketing Campaigns 2009\PIOutlook\PIOutlook Graphics\Profiles countries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>
            <a:fillRect/>
          </a:stretch>
        </p:blipFill>
        <p:spPr bwMode="auto">
          <a:xfrm>
            <a:off x="2940050" y="3189288"/>
            <a:ext cx="62039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1225" y="4279900"/>
            <a:ext cx="2603500" cy="419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800" b="1" kern="1200" smtClean="0">
                <a:solidFill>
                  <a:srgbClr val="C00000"/>
                </a:solidFill>
                <a:latin typeface="Helvetica" pitchFamily="34" charset="0"/>
                <a:cs typeface="+mn-cs"/>
              </a:rPr>
              <a:t>Contact 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225" y="4699000"/>
            <a:ext cx="2603500" cy="3095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1200" smtClean="0">
                <a:solidFill>
                  <a:srgbClr val="000000"/>
                </a:solidFill>
                <a:latin typeface="Helvetica" pitchFamily="34" charset="0"/>
                <a:cs typeface="+mn-cs"/>
              </a:rPr>
              <a:t>Profiles International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82039" tIns="41020" rIns="82039" bIns="4102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1000" kern="1200" smtClean="0">
              <a:solidFill>
                <a:srgbClr val="898989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457200" y="6445250"/>
            <a:ext cx="2936875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82039" tIns="41020" rIns="82039" bIns="410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1200" smtClean="0">
                <a:solidFill>
                  <a:srgbClr val="898989"/>
                </a:solidFill>
                <a:latin typeface="Helvetica" pitchFamily="34" charset="0"/>
                <a:cs typeface="+mn-cs"/>
              </a:rPr>
              <a:t>©2009 Profiles International, Inc.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1225" y="1339850"/>
            <a:ext cx="7485063" cy="557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0" lang="en-US" altLang="ja-JP" sz="2000" kern="1200" smtClean="0">
                <a:solidFill>
                  <a:srgbClr val="2A65AC"/>
                </a:solidFill>
                <a:latin typeface="Helvetica" pitchFamily="34" charset="0"/>
                <a:cs typeface="+mn-cs"/>
              </a:rPr>
              <a:t>Profiles International – Who We Are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1225" y="2011363"/>
            <a:ext cx="7626350" cy="30257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698" rIns="91397" bIns="4569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Profiles International helps organizations worldwide create high-performing workforces.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1100" kern="12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Through our comprehensive employment assessments and innovative talent management solutions, our clients gain a competitive advantage by selecting the right people and managing them to their full potential.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12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smtClean="0">
                <a:solidFill>
                  <a:srgbClr val="2A65AC"/>
                </a:solidFill>
                <a:latin typeface="Helvetica" pitchFamily="34" charset="0"/>
                <a:cs typeface="+mn-cs"/>
              </a:rPr>
              <a:t>Where We 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Profiles serves 122 countries </a:t>
            </a:r>
            <a:b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around the globe and has </a:t>
            </a:r>
            <a:b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kumimoji="0" lang="en-US" altLang="ja-JP" kern="12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material in 32 languages.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0442" y="5010258"/>
            <a:ext cx="2973448" cy="1064875"/>
          </a:xfrm>
        </p:spPr>
        <p:txBody>
          <a:bodyPr lIns="0"/>
          <a:lstStyle>
            <a:lvl1pPr marL="0" marR="0" indent="0" algn="l" defTabSz="82039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34" charset="0"/>
              <a:buNone/>
              <a:tabLst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</a:defRPr>
            </a:lvl1pPr>
            <a:lvl2pPr marL="457039" indent="0">
              <a:buNone/>
              <a:defRPr sz="1100"/>
            </a:lvl2pPr>
            <a:lvl3pPr marL="914079" indent="0">
              <a:buNone/>
              <a:defRPr sz="11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7190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4586"/>
            <a:ext cx="8229599" cy="51472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 pitchFamily="34" charset="0"/>
              </a:defRPr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633938"/>
            <a:ext cx="8229599" cy="419097"/>
          </a:xfrm>
        </p:spPr>
        <p:txBody>
          <a:bodyPr anchor="t"/>
          <a:lstStyle>
            <a:lvl1pPr algn="l">
              <a:defRPr sz="1600" b="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5962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  <a:extLst/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2920" y="1371600"/>
            <a:ext cx="8183880" cy="4114800"/>
          </a:xfrm>
        </p:spPr>
        <p:txBody>
          <a:bodyPr>
            <a:normAutofit/>
          </a:bodyPr>
          <a:lstStyle>
            <a:lvl1pPr marL="288925" indent="-288925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5D99"/>
              </a:buClr>
              <a:buSzPct val="110000"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690563" indent="-342900"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buFont typeface="Calibri" pitchFamily="34" charset="0"/>
              <a:buChar char="—"/>
              <a:defRPr sz="2000" b="0"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0"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2000" b="1"/>
            </a:lvl4pPr>
            <a:lvl5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4620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98E7-9D51-4F93-8F63-CCD3344B89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841103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fld id="{1F944322-74E5-4A96-954A-C38E70D37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0470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47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6" name="Shape 48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7" name="Shape 49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fld id="{8ED6C551-8BA7-4F66-84BF-2D27EBAB4A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2521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56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8" name="Shape 57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9" name="Shape 58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fld id="{F86EC81C-3784-4856-AF1D-DB9976B06A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7612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fld id="{8CAEF102-E939-45F1-A626-315A7DC2E7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41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commons\Corp_Marketing\Team Member's Folders\Ruben\Hiring Smart\Templat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piicorp.org\commons\_Custom\Marketing_Media\Images\Branding\Profiles Logos\_White Logos\PI_white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93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429000"/>
            <a:ext cx="5181600" cy="1066800"/>
          </a:xfrm>
          <a:extLst/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25" y="4724400"/>
            <a:ext cx="5984875" cy="8382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rgbClr val="1F474F"/>
                </a:solidFill>
              </a:defRPr>
            </a:lvl1pPr>
          </a:lstStyle>
          <a:p>
            <a:pPr>
              <a:defRPr/>
            </a:pPr>
            <a:fld id="{C3141B8D-7CFE-4048-8404-8A0A45B987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599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fld id="{BB2EDBFC-E79E-473C-8916-6FFC06D617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555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>
          <a:noFill/>
        </p:spPr>
        <p:txBody>
          <a:bodyPr/>
          <a:lstStyle>
            <a:lvl1pPr eaLnBrk="0" hangingPunct="0">
              <a:defRPr kumimoji="1"/>
            </a:lvl1pPr>
          </a:lstStyle>
          <a:p>
            <a:endParaRPr lang="ja-JP" altLang="ja-JP"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defRPr kumimoji="1"/>
            </a:lvl1pPr>
          </a:lstStyle>
          <a:p>
            <a:fld id="{F45E76C8-D7BA-4F8A-923F-DA3E52449B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572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2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25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30CF00CA-BDA5-4183-A675-16FDF7F90B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6732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" name="Shape 4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4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hape 49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04F4B8A9-378B-4666-8BF9-2E756C1C11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01575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" name="Shape 5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Shape 5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hape 58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A28BB432-ABB1-4E05-A4BC-5BFEF21431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563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6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hape 6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63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916C1EDC-4F9E-48BF-ACA0-18003FBA4F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2769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" name="Shape 6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6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hape 70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11D24366-3E56-412D-903C-E7BA21A460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48874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7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76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459454FF-5141-4C94-949A-9A918977BE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15798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hape 8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hape 82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 eaLnBrk="0" hangingPunct="0">
              <a:defRPr kumimoji="1">
                <a:cs typeface="+mn-cs"/>
              </a:defRPr>
            </a:lvl1pPr>
          </a:lstStyle>
          <a:p>
            <a:pPr>
              <a:defRPr/>
            </a:pPr>
            <a:fld id="{476ADE6D-754A-48FD-A52D-97F68C84F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39761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fld id="{152769AB-EF61-4AF3-B70C-FAFB07B2539B}" type="datetimeFigureOut">
              <a:rPr lang="en-US" altLang="ja-JP"/>
              <a:pPr>
                <a:defRPr/>
              </a:pPr>
              <a:t>2/17/2017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CDCEC70-7919-4C9C-AB58-FBDEF063C2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78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92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>
              <a:sym typeface="Arial" panose="020B0604020202020204" pitchFamily="34" charset="0"/>
            </a:endParaRPr>
          </a:p>
        </p:txBody>
      </p:sp>
      <p:sp>
        <p:nvSpPr>
          <p:cNvPr id="23555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>
              <a:sym typeface="Arial" panose="020B0604020202020204" pitchFamily="34" charset="0"/>
            </a:endParaRPr>
          </a:p>
        </p:txBody>
      </p:sp>
      <p:sp>
        <p:nvSpPr>
          <p:cNvPr id="13316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ea typeface="ＭＳ Ｐゴシック" pitchFamily="50" charset="-128"/>
                <a:cs typeface="Arial"/>
                <a:sym typeface="Calibri" panose="020F0502020204030204" pitchFamily="34" charset="0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kern="1200"/>
          </a:p>
        </p:txBody>
      </p:sp>
      <p:sp>
        <p:nvSpPr>
          <p:cNvPr id="13317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ea typeface="ＭＳ Ｐゴシック" pitchFamily="50" charset="-128"/>
                <a:cs typeface="Arial"/>
                <a:sym typeface="Calibri" panose="020F0502020204030204" pitchFamily="34" charset="0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kern="1200"/>
          </a:p>
        </p:txBody>
      </p:sp>
      <p:sp>
        <p:nvSpPr>
          <p:cNvPr id="13318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kumimoji="0" sz="1200">
                <a:solidFill>
                  <a:srgbClr val="888888"/>
                </a:solidFill>
                <a:latin typeface="Calibri" pitchFamily="34" charset="0"/>
                <a:ea typeface="ＭＳ Ｐゴシック" pitchFamily="50" charset="-128"/>
                <a:cs typeface="Arial"/>
                <a:sym typeface="Calibri" pitchFamily="34" charset="0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914D3-9B7C-47FC-A2FE-2C915F6E3A17}" type="slidenum">
              <a:rPr lang="en-US" altLang="ja-JP" kern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/>
          </a:p>
        </p:txBody>
      </p:sp>
    </p:spTree>
    <p:extLst>
      <p:ext uri="{BB962C8B-B14F-4D97-AF65-F5344CB8AC3E}">
        <p14:creationId xmlns:p14="http://schemas.microsoft.com/office/powerpoint/2010/main" val="3454964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piicorp.org\commons\Corp_Marketing\Team Member's Folders\Ruben\Hiring Smart\Template_B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000000"/>
                </a:solidFill>
                <a:latin typeface="Arial" pitchFamily="34" charset="0"/>
                <a:cs typeface="Arial"/>
                <a:sym typeface="Arial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ea typeface="ＭＳ Ｐゴシック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4638"/>
            <a:ext cx="2894013" cy="23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FFFFFF"/>
                </a:solidFill>
                <a:latin typeface="Arial" pitchFamily="34" charset="0"/>
                <a:cs typeface="Arial"/>
                <a:sym typeface="Arial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ea typeface="ＭＳ Ｐゴシック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FF0A5-CD91-402D-A16D-8DF882BE5DA6}" type="slidenum">
              <a:rPr lang="en-US" altLang="ja-JP" kern="120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2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F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F474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474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1F474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>
              <a:sym typeface="Arial" pitchFamily="34" charset="0"/>
            </a:endParaRPr>
          </a:p>
        </p:txBody>
      </p:sp>
      <p:sp>
        <p:nvSpPr>
          <p:cNvPr id="12291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>
              <a:sym typeface="Arial" pitchFamily="34" charset="0"/>
            </a:endParaRPr>
          </a:p>
        </p:txBody>
      </p:sp>
      <p:sp>
        <p:nvSpPr>
          <p:cNvPr id="12292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kern="1200">
              <a:ea typeface="ＭＳ Ｐゴシック" pitchFamily="50" charset="-128"/>
              <a:cs typeface="+mn-cs"/>
            </a:endParaRPr>
          </a:p>
        </p:txBody>
      </p:sp>
      <p:sp>
        <p:nvSpPr>
          <p:cNvPr id="12293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kern="1200">
              <a:ea typeface="ＭＳ Ｐゴシック" pitchFamily="50" charset="-128"/>
              <a:cs typeface="+mn-cs"/>
            </a:endParaRPr>
          </a:p>
        </p:txBody>
      </p:sp>
      <p:sp>
        <p:nvSpPr>
          <p:cNvPr id="12294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kumimoji="0"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47D43-5897-493A-8EC6-C0D24782224B}" type="slidenum">
              <a:rPr lang="en-US" altLang="ja-JP" kern="1200">
                <a:ea typeface="ＭＳ Ｐゴシック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332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73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400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0" r:id="rId5"/>
    <p:sldLayoutId id="2147483711" r:id="rId6"/>
    <p:sldLayoutId id="2147483712" r:id="rId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53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312C8B-A6D9-49B7-A69D-5B7201826156}" type="datetime1">
              <a:rPr lang="en-US" altLang="ja-JP" kern="1200">
                <a:cs typeface="+mn-cs"/>
              </a:rPr>
              <a:pPr>
                <a:defRPr/>
              </a:pPr>
              <a:t>2/17/2017</a:t>
            </a:fld>
            <a:endParaRPr lang="en-US" kern="1200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95857-5D13-4F02-B05D-8A2EFFC0FCF2}" type="slidenum">
              <a:rPr lang="en-US" altLang="ja-JP" kern="1200">
                <a:ea typeface="ＭＳ Ｐゴシック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kern="1200"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796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iicorp.org\commons\Corp_Marketing\Team Member's Folders\Ruben\Hiring Smart\Template_BK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EEF2C7-2BA5-41AD-B6DE-ECE305D9F2EF}" type="datetimeFigureOut">
              <a:rPr lang="en-US" altLang="ja-JP" kern="1200"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2/17/2017</a:t>
            </a:fld>
            <a:endParaRPr lang="en-US" altLang="ja-JP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4638"/>
            <a:ext cx="2894013" cy="23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53C1F-870E-4C00-9744-80E6B6572A27}" type="slidenum">
              <a:rPr lang="en-US" altLang="ja-JP" kern="1200"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F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F474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474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1F474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>
              <a:sym typeface="Arial" panose="020B0604020202020204" pitchFamily="34" charset="0"/>
            </a:endParaRPr>
          </a:p>
        </p:txBody>
      </p:sp>
      <p:sp>
        <p:nvSpPr>
          <p:cNvPr id="22531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>
              <a:sym typeface="Arial" panose="020B0604020202020204" pitchFamily="34" charset="0"/>
            </a:endParaRPr>
          </a:p>
        </p:txBody>
      </p:sp>
      <p:sp>
        <p:nvSpPr>
          <p:cNvPr id="22532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kern="1200" smtClean="0"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33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kern="1200" smtClean="0"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34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kumimoji="0"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6B909A-8292-4679-8ECC-8B60E4F7AD89}" type="slidenum">
              <a:rPr lang="en-US" altLang="ja-JP" kern="1200" smtClean="0">
                <a:ea typeface="ＭＳ Ｐゴシック" panose="020B0600070205080204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kern="1200" smtClean="0"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05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2060848"/>
            <a:ext cx="9144000" cy="20076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07504" y="2276872"/>
            <a:ext cx="8928992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libri"/>
              <a:buNone/>
            </a:pPr>
            <a:r>
              <a:rPr lang="ja-JP" altLang="en-US" sz="2800" b="1" dirty="0" smtClean="0">
                <a:solidFill>
                  <a:srgbClr val="7F7F7F"/>
                </a:solidFill>
              </a:rPr>
              <a:t>定量データで経営の意思決定に貢献する</a:t>
            </a:r>
            <a:r>
              <a:rPr lang="en-US" altLang="ja-JP" sz="2800" b="1" dirty="0" smtClean="0">
                <a:solidFill>
                  <a:srgbClr val="7F7F7F"/>
                </a:solidFill>
              </a:rPr>
              <a:t/>
            </a:r>
            <a:br>
              <a:rPr lang="en-US" altLang="ja-JP" sz="2800" b="1" dirty="0" smtClean="0">
                <a:solidFill>
                  <a:srgbClr val="7F7F7F"/>
                </a:solidFill>
              </a:rPr>
            </a:br>
            <a:r>
              <a:rPr lang="en-US" altLang="ja-JP" sz="2000" dirty="0" smtClean="0">
                <a:solidFill>
                  <a:srgbClr val="7F7F7F"/>
                </a:solidFill>
              </a:rPr>
              <a:t>-</a:t>
            </a:r>
            <a:r>
              <a:rPr lang="ja-JP" altLang="en-US" sz="2000" dirty="0" smtClean="0">
                <a:solidFill>
                  <a:srgbClr val="7F7F7F"/>
                </a:solidFill>
              </a:rPr>
              <a:t>戦略的人材アセスメント</a:t>
            </a:r>
            <a:r>
              <a:rPr lang="en-US" altLang="ja-JP" sz="2000" dirty="0" err="1" smtClean="0">
                <a:solidFill>
                  <a:srgbClr val="7F7F7F"/>
                </a:solidFill>
              </a:rPr>
              <a:t>ProfileXT</a:t>
            </a:r>
            <a:r>
              <a:rPr lang="en-US" altLang="ja-JP" sz="2000" dirty="0">
                <a:solidFill>
                  <a:srgbClr val="7F7F7F"/>
                </a:solidFill>
              </a:rPr>
              <a:t>-</a:t>
            </a:r>
            <a:r>
              <a:rPr lang="en-US" altLang="ja-JP" sz="2000" dirty="0" smtClean="0">
                <a:solidFill>
                  <a:srgbClr val="7F7F7F"/>
                </a:solidFill>
              </a:rPr>
              <a:t/>
            </a:r>
            <a:br>
              <a:rPr lang="en-US" altLang="ja-JP" sz="2000" dirty="0" smtClean="0">
                <a:solidFill>
                  <a:srgbClr val="7F7F7F"/>
                </a:solidFill>
              </a:rPr>
            </a:b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5013176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altLang="ja-JP" sz="2590" b="1" dirty="0" smtClean="0"/>
              <a:t>HRD</a:t>
            </a:r>
            <a:r>
              <a:rPr lang="ja-JP" altLang="en-US" sz="2590" b="1" dirty="0" smtClean="0"/>
              <a:t>グループ</a:t>
            </a:r>
            <a:endParaRPr lang="en-US" sz="2590" b="1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8918"/>
              </a:lnSpc>
              <a:spcBef>
                <a:spcPts val="37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ja-JP" altLang="en-US" sz="1850" dirty="0" smtClean="0"/>
              <a:t>プロファイルズ株式会社</a:t>
            </a:r>
            <a:endParaRPr lang="en-US" altLang="ja-JP" sz="1850" dirty="0"/>
          </a:p>
          <a:p>
            <a:pPr marL="0" marR="0" lvl="0" indent="0" algn="ctr" rtl="0">
              <a:lnSpc>
                <a:spcPct val="118918"/>
              </a:lnSpc>
              <a:spcBef>
                <a:spcPts val="37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altLang="ja-JP" sz="1850" dirty="0" smtClean="0"/>
          </a:p>
          <a:p>
            <a:pPr marL="0" marR="0" lvl="0" indent="0" algn="ctr" rtl="0">
              <a:lnSpc>
                <a:spcPct val="118918"/>
              </a:lnSpc>
              <a:spcBef>
                <a:spcPts val="37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sz="1850" dirty="0"/>
          </a:p>
          <a:p>
            <a:pPr marL="0" marR="0" lvl="0" indent="0" algn="ctr" rtl="0">
              <a:lnSpc>
                <a:spcPct val="90000"/>
              </a:lnSpc>
              <a:spcBef>
                <a:spcPts val="518"/>
              </a:spcBef>
              <a:buClr>
                <a:srgbClr val="888888"/>
              </a:buClr>
              <a:buFont typeface="Arial"/>
              <a:buNone/>
            </a:pPr>
            <a:endParaRPr sz="259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392000" y="4797152"/>
            <a:ext cx="359999" cy="36000"/>
          </a:xfrm>
          <a:prstGeom prst="rect">
            <a:avLst/>
          </a:prstGeom>
          <a:solidFill>
            <a:srgbClr val="4CB8C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942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718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914400" y="1905000"/>
            <a:ext cx="7239000" cy="4191000"/>
            <a:chOff x="914400" y="1905000"/>
            <a:chExt cx="7239000" cy="4191000"/>
          </a:xfrm>
        </p:grpSpPr>
        <p:grpSp>
          <p:nvGrpSpPr>
            <p:cNvPr id="276484" name="Group 5"/>
            <p:cNvGrpSpPr>
              <a:grpSpLocks/>
            </p:cNvGrpSpPr>
            <p:nvPr/>
          </p:nvGrpSpPr>
          <p:grpSpPr bwMode="auto">
            <a:xfrm>
              <a:off x="914400" y="1905000"/>
              <a:ext cx="7162800" cy="4191000"/>
              <a:chOff x="1828800" y="3048000"/>
              <a:chExt cx="5105400" cy="3048000"/>
            </a:xfrm>
          </p:grpSpPr>
          <p:sp>
            <p:nvSpPr>
              <p:cNvPr id="9" name="Oval 3"/>
              <p:cNvSpPr/>
              <p:nvPr/>
            </p:nvSpPr>
            <p:spPr>
              <a:xfrm>
                <a:off x="1828800" y="3048000"/>
                <a:ext cx="3352682" cy="30480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kern="0" dirty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" name="Oval 4"/>
              <p:cNvSpPr/>
              <p:nvPr/>
            </p:nvSpPr>
            <p:spPr>
              <a:xfrm>
                <a:off x="3581519" y="3048000"/>
                <a:ext cx="3352681" cy="30480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kern="0" dirty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276485" name="TextBox 6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24384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F474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rgbClr val="1F474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40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個人の特性</a:t>
              </a:r>
              <a:r>
                <a:rPr kumimoji="0" lang="en-US" altLang="ja-JP" sz="180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Personal Characteristics</a:t>
              </a:r>
            </a:p>
          </p:txBody>
        </p:sp>
        <p:sp>
          <p:nvSpPr>
            <p:cNvPr id="276486" name="TextBox 8"/>
            <p:cNvSpPr txBox="1">
              <a:spLocks noChangeArrowheads="1"/>
            </p:cNvSpPr>
            <p:nvPr/>
          </p:nvSpPr>
          <p:spPr bwMode="auto">
            <a:xfrm>
              <a:off x="3924300" y="3352800"/>
              <a:ext cx="990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F474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rgbClr val="1F474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2800" b="1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JOBFIT</a:t>
              </a:r>
            </a:p>
          </p:txBody>
        </p:sp>
        <p:sp>
          <p:nvSpPr>
            <p:cNvPr id="276487" name="TextBox 7"/>
            <p:cNvSpPr txBox="1">
              <a:spLocks noChangeArrowheads="1"/>
            </p:cNvSpPr>
            <p:nvPr/>
          </p:nvSpPr>
          <p:spPr bwMode="auto">
            <a:xfrm>
              <a:off x="5726113" y="3124200"/>
              <a:ext cx="242728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F474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rgbClr val="1F474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あるべ</a:t>
              </a:r>
              <a:r>
                <a:rPr lang="ja-JP" altLang="en-US" sz="240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き</a:t>
              </a:r>
              <a:endParaRPr lang="en-US" altLang="ja-JP" sz="2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2400" b="1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人物像</a:t>
              </a:r>
              <a:endParaRPr kumimoji="0"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80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Successful Job Characteristics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25288" y="19776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0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が実現するソリューション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人と職務の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”Job Fit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“を測定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lang="en-GB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6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60649" y="1484784"/>
            <a:ext cx="4693081" cy="304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MS UI Gothic" pitchFamily="50" charset="-128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ポジション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毎のあるべき</a:t>
            </a:r>
            <a:r>
              <a:rPr lang="ja-JP" altLang="en-US" sz="20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人物像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を基準とした</a:t>
            </a:r>
            <a:endParaRPr lang="en-US" altLang="ja-JP" sz="20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採用、適材配置、育成の</a:t>
            </a:r>
            <a:r>
              <a:rPr lang="ja-JP" altLang="en-US" sz="20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実施</a:t>
            </a:r>
            <a:endParaRPr lang="en-US" altLang="ja-JP" sz="1800" b="1" dirty="0" smtClean="0">
              <a:solidFill>
                <a:srgbClr val="000000"/>
              </a:solidFill>
              <a:ea typeface="MS UI Gothic"/>
            </a:endParaRPr>
          </a:p>
        </p:txBody>
      </p:sp>
      <p:sp>
        <p:nvSpPr>
          <p:cNvPr id="13" name="ドーナツ 12"/>
          <p:cNvSpPr/>
          <p:nvPr/>
        </p:nvSpPr>
        <p:spPr bwMode="auto">
          <a:xfrm>
            <a:off x="2143125" y="2947988"/>
            <a:ext cx="5073650" cy="2181225"/>
          </a:xfrm>
          <a:prstGeom prst="donut">
            <a:avLst>
              <a:gd name="adj" fmla="val 1943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ja-JP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2506663" y="2830513"/>
            <a:ext cx="836612" cy="803275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採用</a:t>
            </a:r>
          </a:p>
        </p:txBody>
      </p:sp>
      <p:sp>
        <p:nvSpPr>
          <p:cNvPr id="7" name="円/楕円 6"/>
          <p:cNvSpPr/>
          <p:nvPr/>
        </p:nvSpPr>
        <p:spPr bwMode="auto">
          <a:xfrm>
            <a:off x="4260850" y="4710113"/>
            <a:ext cx="838200" cy="80327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選抜</a:t>
            </a:r>
          </a:p>
        </p:txBody>
      </p:sp>
      <p:sp>
        <p:nvSpPr>
          <p:cNvPr id="8" name="円/楕円 7"/>
          <p:cNvSpPr/>
          <p:nvPr/>
        </p:nvSpPr>
        <p:spPr bwMode="auto">
          <a:xfrm>
            <a:off x="5989638" y="2813050"/>
            <a:ext cx="838200" cy="803275"/>
          </a:xfrm>
          <a:prstGeom prst="ellips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育成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右矢印 8"/>
          <p:cNvSpPr/>
          <p:nvPr/>
        </p:nvSpPr>
        <p:spPr bwMode="auto">
          <a:xfrm rot="19540838">
            <a:off x="5403850" y="3309938"/>
            <a:ext cx="674688" cy="460375"/>
          </a:xfrm>
          <a:prstGeom prst="rightArrow">
            <a:avLst>
              <a:gd name="adj1" fmla="val 50000"/>
              <a:gd name="adj2" fmla="val 446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右矢印 9"/>
          <p:cNvSpPr/>
          <p:nvPr/>
        </p:nvSpPr>
        <p:spPr bwMode="auto">
          <a:xfrm rot="5400000">
            <a:off x="4316413" y="4132263"/>
            <a:ext cx="727075" cy="428625"/>
          </a:xfrm>
          <a:prstGeom prst="rightArrow">
            <a:avLst>
              <a:gd name="adj1" fmla="val 50000"/>
              <a:gd name="adj2" fmla="val 446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右矢印 10"/>
          <p:cNvSpPr/>
          <p:nvPr/>
        </p:nvSpPr>
        <p:spPr bwMode="auto">
          <a:xfrm rot="12857699">
            <a:off x="3282950" y="3335338"/>
            <a:ext cx="674688" cy="460375"/>
          </a:xfrm>
          <a:prstGeom prst="rightArrow">
            <a:avLst>
              <a:gd name="adj1" fmla="val 50000"/>
              <a:gd name="adj2" fmla="val 446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9867" name="円/楕円 14"/>
          <p:cNvSpPr>
            <a:spLocks noChangeArrowheads="1"/>
          </p:cNvSpPr>
          <p:nvPr/>
        </p:nvSpPr>
        <p:spPr bwMode="auto">
          <a:xfrm>
            <a:off x="3617913" y="3414713"/>
            <a:ext cx="2097087" cy="8763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</a:rPr>
              <a:t>あるべき</a:t>
            </a:r>
            <a:endParaRPr lang="en-US" altLang="ja-JP" sz="18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</a:rPr>
              <a:t>人物像</a:t>
            </a:r>
          </a:p>
        </p:txBody>
      </p:sp>
      <p:sp>
        <p:nvSpPr>
          <p:cNvPr id="239628" name="テキスト ボックス 2"/>
          <p:cNvSpPr txBox="1">
            <a:spLocks noChangeArrowheads="1"/>
          </p:cNvSpPr>
          <p:nvPr/>
        </p:nvSpPr>
        <p:spPr bwMode="auto">
          <a:xfrm>
            <a:off x="7067550" y="3495675"/>
            <a:ext cx="212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sz="16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どの人材が育成効果が高いのか？</a:t>
            </a:r>
          </a:p>
        </p:txBody>
      </p:sp>
      <p:sp>
        <p:nvSpPr>
          <p:cNvPr id="239629" name="テキスト ボックス 21"/>
          <p:cNvSpPr txBox="1">
            <a:spLocks noChangeArrowheads="1"/>
          </p:cNvSpPr>
          <p:nvPr/>
        </p:nvSpPr>
        <p:spPr bwMode="auto">
          <a:xfrm>
            <a:off x="5715000" y="5292725"/>
            <a:ext cx="214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どの候補者</a:t>
            </a:r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を選抜す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れ</a:t>
            </a:r>
            <a:r>
              <a:rPr lang="ja-JP" altLang="en-US" sz="16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ば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良いか？</a:t>
            </a:r>
            <a:endParaRPr lang="en-US" altLang="ja-JP" sz="16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どの部署に誰を配置すべきか？</a:t>
            </a:r>
          </a:p>
        </p:txBody>
      </p:sp>
      <p:sp>
        <p:nvSpPr>
          <p:cNvPr id="239630" name="テキスト ボックス 22"/>
          <p:cNvSpPr txBox="1">
            <a:spLocks noChangeArrowheads="1"/>
          </p:cNvSpPr>
          <p:nvPr/>
        </p:nvSpPr>
        <p:spPr bwMode="auto">
          <a:xfrm>
            <a:off x="169863" y="356235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sz="16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候補者のうち誰を採用するのか？</a:t>
            </a:r>
          </a:p>
        </p:txBody>
      </p:sp>
      <p:grpSp>
        <p:nvGrpSpPr>
          <p:cNvPr id="249871" name="グループ化 129"/>
          <p:cNvGrpSpPr>
            <a:grpSpLocks/>
          </p:cNvGrpSpPr>
          <p:nvPr/>
        </p:nvGrpSpPr>
        <p:grpSpPr bwMode="auto">
          <a:xfrm>
            <a:off x="5249863" y="3800475"/>
            <a:ext cx="1360487" cy="665163"/>
            <a:chOff x="7137510" y="1269605"/>
            <a:chExt cx="1493240" cy="598316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7137510" y="1269605"/>
              <a:ext cx="504451" cy="598316"/>
              <a:chOff x="3124200" y="2133600"/>
              <a:chExt cx="1371600" cy="2286000"/>
            </a:xfrm>
            <a:solidFill>
              <a:srgbClr val="0070C0"/>
            </a:solidFill>
          </p:grpSpPr>
          <p:sp>
            <p:nvSpPr>
              <p:cNvPr id="11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99" name="グループ化 98"/>
            <p:cNvGrpSpPr/>
            <p:nvPr/>
          </p:nvGrpSpPr>
          <p:grpSpPr>
            <a:xfrm>
              <a:off x="7705094" y="1685753"/>
              <a:ext cx="395854" cy="99719"/>
              <a:chOff x="3267075" y="3733800"/>
              <a:chExt cx="1076325" cy="381000"/>
            </a:xfrm>
            <a:solidFill>
              <a:srgbClr val="0070C0"/>
            </a:solidFill>
          </p:grpSpPr>
          <p:sp>
            <p:nvSpPr>
              <p:cNvPr id="10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00" name="グループ化 99"/>
            <p:cNvGrpSpPr/>
            <p:nvPr/>
          </p:nvGrpSpPr>
          <p:grpSpPr>
            <a:xfrm>
              <a:off x="8234896" y="1684807"/>
              <a:ext cx="395854" cy="99719"/>
              <a:chOff x="3267075" y="3733800"/>
              <a:chExt cx="1076325" cy="381000"/>
            </a:xfrm>
            <a:solidFill>
              <a:srgbClr val="0070C0"/>
            </a:solidFill>
          </p:grpSpPr>
          <p:sp>
            <p:nvSpPr>
              <p:cNvPr id="10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grpSp>
        <p:nvGrpSpPr>
          <p:cNvPr id="239632" name="グループ化 10"/>
          <p:cNvGrpSpPr>
            <a:grpSpLocks/>
          </p:cNvGrpSpPr>
          <p:nvPr/>
        </p:nvGrpSpPr>
        <p:grpSpPr bwMode="auto">
          <a:xfrm>
            <a:off x="7140575" y="2386013"/>
            <a:ext cx="1387475" cy="896937"/>
            <a:chOff x="7534939" y="1419445"/>
            <a:chExt cx="1833112" cy="1205772"/>
          </a:xfrm>
        </p:grpSpPr>
        <p:grpSp>
          <p:nvGrpSpPr>
            <p:cNvPr id="117" name="グループ化 116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8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7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19" name="グループ化 118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7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0" name="グループ化 119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6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7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1" name="グループ化 120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2" name="グループ化 121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3" name="グループ化 122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4" name="グループ化 123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5" name="グループ化 124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6" name="グループ化 125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3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7" name="グループ化 126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3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8" name="グループ化 127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grpSp>
        <p:nvGrpSpPr>
          <p:cNvPr id="239633" name="グループ化 10"/>
          <p:cNvGrpSpPr>
            <a:grpSpLocks/>
          </p:cNvGrpSpPr>
          <p:nvPr/>
        </p:nvGrpSpPr>
        <p:grpSpPr bwMode="auto">
          <a:xfrm>
            <a:off x="590550" y="2411413"/>
            <a:ext cx="1387475" cy="896937"/>
            <a:chOff x="7534939" y="1419445"/>
            <a:chExt cx="1833112" cy="1205772"/>
          </a:xfrm>
        </p:grpSpPr>
        <p:grpSp>
          <p:nvGrpSpPr>
            <p:cNvPr id="263" name="グループ化 262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3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3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3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3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3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64" name="グループ化 263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2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65" name="グループ化 264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2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66" name="グループ化 265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67" name="グループ化 266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68" name="グループ化 267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69" name="グループ化 268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71" name="グループ化 270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72" name="グループ化 271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73" name="グループ化 272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74" name="グループ化 273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7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8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9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grpSp>
        <p:nvGrpSpPr>
          <p:cNvPr id="239634" name="グループ化 10"/>
          <p:cNvGrpSpPr>
            <a:grpSpLocks/>
          </p:cNvGrpSpPr>
          <p:nvPr/>
        </p:nvGrpSpPr>
        <p:grpSpPr bwMode="auto">
          <a:xfrm>
            <a:off x="3997325" y="5734050"/>
            <a:ext cx="1387475" cy="896938"/>
            <a:chOff x="7534939" y="1419445"/>
            <a:chExt cx="1833112" cy="1205772"/>
          </a:xfrm>
        </p:grpSpPr>
        <p:grpSp>
          <p:nvGrpSpPr>
            <p:cNvPr id="336" name="グループ化 335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40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37" name="グループ化 336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9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38" name="グループ化 337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9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39" name="グループ化 338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8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0" name="グループ化 339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8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1" name="グループ化 340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7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2" name="グループ化 341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7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3" name="グループ化 342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6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4" name="グループ化 343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6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5" name="グループ化 344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5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6" name="グループ化 345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5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47" name="グループ化 346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4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247" name="Shape 274"/>
          <p:cNvSpPr txBox="1"/>
          <p:nvPr/>
        </p:nvSpPr>
        <p:spPr>
          <a:xfrm>
            <a:off x="191912" y="692696"/>
            <a:ext cx="889298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2800" b="1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自社の人材を見極め、適切な意思決定を促す</a:t>
            </a:r>
            <a:r>
              <a:rPr lang="ja-JP" alt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lang="en-US" altLang="ja-JP" sz="24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19"/>
          <p:cNvSpPr txBox="1"/>
          <p:nvPr/>
        </p:nvSpPr>
        <p:spPr>
          <a:xfrm>
            <a:off x="251520" y="188640"/>
            <a:ext cx="7958268" cy="360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b="1" dirty="0" smtClean="0">
                <a:solidFill>
                  <a:srgbClr val="3BA3AB"/>
                </a:solidFill>
                <a:latin typeface="Calibri"/>
                <a:ea typeface="Calibri"/>
                <a:cs typeface="Calibri"/>
                <a:sym typeface="Calibri"/>
              </a:rPr>
              <a:t>○ </a:t>
            </a:r>
            <a:r>
              <a:rPr lang="ja-JP" altLang="en-US" sz="1600" dirty="0" smtClean="0">
                <a:solidFill>
                  <a:srgbClr val="3BA3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人材アセスメント／</a:t>
            </a:r>
            <a:r>
              <a:rPr lang="en-US" altLang="ja-JP" sz="1600" dirty="0" err="1" smtClean="0">
                <a:solidFill>
                  <a:srgbClr val="3BA3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ProfileXT</a:t>
            </a:r>
            <a:r>
              <a:rPr lang="ja-JP" altLang="en-US" sz="1600" dirty="0" smtClean="0">
                <a:solidFill>
                  <a:srgbClr val="3BA3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で実現できること</a:t>
            </a:r>
            <a:r>
              <a:rPr lang="en-US" altLang="ja-JP" sz="1600" dirty="0" smtClean="0">
                <a:solidFill>
                  <a:srgbClr val="3BA3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</a:t>
            </a:r>
            <a:endParaRPr lang="en-US" altLang="ja-JP" sz="1600" kern="1200" dirty="0">
              <a:solidFill>
                <a:srgbClr val="4CB8C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323528" y="5142507"/>
            <a:ext cx="3222377" cy="11668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400" kern="0" dirty="0">
              <a:solidFill>
                <a:prstClr val="white"/>
              </a:solidFill>
              <a:latin typeface="Arial"/>
              <a:ea typeface="ＭＳ Ｐゴシック"/>
              <a:cs typeface="Arial"/>
              <a:sym typeface="Arial"/>
              <a:rtl val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 smtClean="0">
                <a:solidFill>
                  <a:prstClr val="white"/>
                </a:solidFill>
                <a:ea typeface="ＭＳ Ｐゴシック"/>
              </a:rPr>
              <a:t>人材アセスメント</a:t>
            </a:r>
            <a:endParaRPr lang="en-US" altLang="ja-JP" sz="1200" b="1" dirty="0" smtClean="0">
              <a:solidFill>
                <a:prstClr val="white"/>
              </a:solidFill>
              <a:ea typeface="ＭＳ Ｐゴシック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err="1" smtClean="0">
                <a:solidFill>
                  <a:prstClr val="white"/>
                </a:solidFill>
                <a:ea typeface="ＭＳ Ｐゴシック"/>
              </a:rPr>
              <a:t>ProfileXT</a:t>
            </a:r>
            <a:r>
              <a:rPr lang="ja-JP" altLang="en-US" sz="2000" b="1" dirty="0" smtClean="0">
                <a:solidFill>
                  <a:prstClr val="white"/>
                </a:solidFill>
                <a:ea typeface="ＭＳ Ｐゴシック"/>
              </a:rPr>
              <a:t>活用</a:t>
            </a:r>
            <a:endParaRPr lang="en-US" altLang="ja-JP" sz="2000" b="1" dirty="0" smtClean="0">
              <a:solidFill>
                <a:prstClr val="white"/>
              </a:solidFill>
              <a:ea typeface="ＭＳ Ｐゴシック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prstClr val="white"/>
                </a:solidFill>
                <a:latin typeface="Arial"/>
                <a:ea typeface="ＭＳ Ｐゴシック"/>
                <a:cs typeface="Arial"/>
                <a:sym typeface="Arial"/>
                <a:rtl val="0"/>
              </a:rPr>
              <a:t>全体像</a:t>
            </a:r>
            <a:endParaRPr kumimoji="0" lang="en-US" altLang="ja-JP" sz="2000" b="1" kern="0" dirty="0">
              <a:solidFill>
                <a:prstClr val="white"/>
              </a:solidFill>
              <a:latin typeface="Arial"/>
              <a:ea typeface="ＭＳ Ｐゴシック"/>
              <a:cs typeface="Arial"/>
              <a:sym typeface="Arial"/>
              <a:rtl val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400" b="1" kern="0" dirty="0">
              <a:solidFill>
                <a:prstClr val="white"/>
              </a:solidFill>
              <a:latin typeface="Arial"/>
              <a:ea typeface="ＭＳ Ｐゴシック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282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9628" grpId="0"/>
      <p:bldP spid="239629" grpId="0"/>
      <p:bldP spid="239630" grpId="0"/>
      <p:bldP spid="2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37"/>
          <p:cNvSpPr txBox="1"/>
          <p:nvPr/>
        </p:nvSpPr>
        <p:spPr>
          <a:xfrm>
            <a:off x="3476847" y="4012144"/>
            <a:ext cx="5384800" cy="2344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endParaRPr kumimoji="0" lang="en-US" altLang="ja-JP" sz="1800" b="1" kern="1200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800" b="1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・ポテンシャル：</a:t>
            </a:r>
            <a:endParaRPr kumimoji="0" lang="en-US" altLang="ja-JP" sz="1800" b="1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　   職業</a:t>
            </a:r>
            <a:r>
              <a:rPr kumimoji="0" lang="en-US" altLang="ja-JP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DNA</a:t>
            </a: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と言われる人材固有の資質面</a:t>
            </a:r>
            <a:endParaRPr kumimoji="0" lang="en-US" altLang="ja-JP" sz="180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　   簡単には観察できない、顕在化していない領域</a:t>
            </a:r>
            <a:endParaRPr kumimoji="0" lang="en-US" altLang="ja-JP" sz="180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endParaRPr kumimoji="0" lang="en-US" altLang="ja-JP" sz="1800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　   思考スタイル</a:t>
            </a:r>
            <a:r>
              <a:rPr kumimoji="0" lang="en-US" altLang="ja-JP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/</a:t>
            </a: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行動特性</a:t>
            </a:r>
            <a:r>
              <a:rPr kumimoji="0" lang="en-US" altLang="ja-JP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/</a:t>
            </a: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仕事への興味で</a:t>
            </a:r>
            <a:r>
              <a:rPr kumimoji="0" lang="en-US" altLang="ja-JP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/>
            </a:r>
            <a:br>
              <a:rPr kumimoji="0" lang="en-US" altLang="ja-JP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</a:br>
            <a:r>
              <a:rPr kumimoji="0" lang="en-US" altLang="ja-JP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     </a:t>
            </a:r>
            <a:r>
              <a:rPr kumimoji="0" lang="ja-JP" altLang="en-US" sz="18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総合的な人物像を測定する</a:t>
            </a:r>
            <a:endParaRPr kumimoji="0" lang="en-US" altLang="ja-JP" sz="180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</p:txBody>
      </p:sp>
      <p:sp>
        <p:nvSpPr>
          <p:cNvPr id="39" name="Shape 137"/>
          <p:cNvSpPr txBox="1"/>
          <p:nvPr/>
        </p:nvSpPr>
        <p:spPr>
          <a:xfrm>
            <a:off x="3471338" y="1062392"/>
            <a:ext cx="5384800" cy="161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en-US" altLang="ja-JP" sz="120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/>
            </a:r>
            <a:br>
              <a:rPr kumimoji="0" lang="en-US" altLang="ja-JP" sz="120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</a:b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・</a:t>
            </a:r>
            <a:r>
              <a:rPr kumimoji="0" lang="ja-JP" altLang="en-US" b="1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スキル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：　  </a:t>
            </a: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学歴、職歴、経営知識、プロジェクト経験、資格</a:t>
            </a:r>
            <a:r>
              <a:rPr kumimoji="0" lang="ja-JP" altLang="en-US" sz="105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など</a:t>
            </a:r>
            <a:endParaRPr kumimoji="0" lang="en-US" altLang="ja-JP" sz="105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・</a:t>
            </a:r>
            <a:r>
              <a:rPr kumimoji="0" lang="ja-JP" altLang="en-US" b="1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行動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：　　   </a:t>
            </a: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日々の言動、リーダーシップコンピテンシー 、　　</a:t>
            </a:r>
            <a:endParaRPr kumimoji="0" lang="en-US" altLang="ja-JP" sz="120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　　　　　　　     </a:t>
            </a:r>
            <a:r>
              <a:rPr kumimoji="0" lang="en-US" altLang="ja-JP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360</a:t>
            </a: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度フィードバックの情報</a:t>
            </a:r>
            <a:endParaRPr kumimoji="0" lang="en-US" altLang="ja-JP" sz="120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kumimoji="0" lang="ja-JP" altLang="en-US" sz="1200" b="1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・</a:t>
            </a:r>
            <a:r>
              <a:rPr kumimoji="0" lang="ja-JP" altLang="en-US" b="1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価値観</a:t>
            </a:r>
            <a:r>
              <a:rPr kumimoji="0" lang="ja-JP" altLang="en-US" sz="12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：　　在り方、企業文化の共有　</a:t>
            </a:r>
            <a:r>
              <a:rPr kumimoji="0" lang="ja-JP" altLang="en-US" sz="105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Calibri" pitchFamily="34" charset="0"/>
              </a:rPr>
              <a:t>など</a:t>
            </a:r>
            <a:endParaRPr kumimoji="0" lang="en-US" altLang="ja-JP" sz="105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Calibri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25000"/>
              <a:defRPr/>
            </a:pPr>
            <a:endParaRPr kumimoji="0" lang="en-US" altLang="ja-JP" kern="1200" dirty="0" smtClean="0">
              <a:solidFill>
                <a:srgbClr val="000000"/>
              </a:solidFill>
              <a:latin typeface="Calibri" pitchFamily="34" charset="0"/>
              <a:cs typeface="+mn-cs"/>
              <a:sym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endParaRPr kumimoji="0" lang="en-US" altLang="ja-JP" sz="1600" b="1" kern="1200" dirty="0" smtClean="0">
              <a:solidFill>
                <a:srgbClr val="FFFFFF"/>
              </a:solidFill>
              <a:latin typeface="Calibri" pitchFamily="34" charset="0"/>
              <a:cs typeface="+mn-cs"/>
              <a:sym typeface="Calibri" pitchFamily="34" charset="0"/>
            </a:endParaRPr>
          </a:p>
        </p:txBody>
      </p:sp>
      <p:pic>
        <p:nvPicPr>
          <p:cNvPr id="21" name="Picture 18" descr="64459_LoRes Iceber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512" y="1628800"/>
            <a:ext cx="3311737" cy="4536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直線コネクタ 5"/>
          <p:cNvCxnSpPr/>
          <p:nvPr/>
        </p:nvCxnSpPr>
        <p:spPr>
          <a:xfrm flipH="1">
            <a:off x="2339752" y="1952625"/>
            <a:ext cx="1152748" cy="612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44" idx="1"/>
          </p:cNvCxnSpPr>
          <p:nvPr/>
        </p:nvCxnSpPr>
        <p:spPr>
          <a:xfrm flipH="1">
            <a:off x="2562562" y="3740310"/>
            <a:ext cx="898623" cy="507417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6"/>
          <p:cNvSpPr>
            <a:spLocks noChangeArrowheads="1"/>
          </p:cNvSpPr>
          <p:nvPr/>
        </p:nvSpPr>
        <p:spPr bwMode="gray">
          <a:xfrm>
            <a:off x="3571875" y="836810"/>
            <a:ext cx="2439988" cy="474663"/>
          </a:xfrm>
          <a:prstGeom prst="roundRect">
            <a:avLst>
              <a:gd name="adj" fmla="val 4910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顕在化している領域</a:t>
            </a:r>
            <a:endParaRPr lang="en-US" altLang="ja-JP" sz="1600" dirty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gray">
          <a:xfrm>
            <a:off x="3461185" y="3419635"/>
            <a:ext cx="2640013" cy="641349"/>
          </a:xfrm>
          <a:prstGeom prst="roundRect">
            <a:avLst>
              <a:gd name="adj" fmla="val 4910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潜在化している領域</a:t>
            </a:r>
            <a:endParaRPr lang="en-US" altLang="ja-JP" sz="2000" b="1" dirty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6" name="Shape 219"/>
          <p:cNvSpPr txBox="1"/>
          <p:nvPr/>
        </p:nvSpPr>
        <p:spPr>
          <a:xfrm>
            <a:off x="6148958" y="3446400"/>
            <a:ext cx="2942084" cy="360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US" altLang="ja-JP" sz="24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ProfileXT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の測定領域</a:t>
            </a:r>
            <a:endParaRPr lang="en-US" altLang="ja-JP" sz="2400" kern="12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ja-JP" sz="2800" b="1" kern="1200" dirty="0" err="1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kumimoji="1" lang="ja-JP" altLang="en-US" sz="2800" b="1" kern="1200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</a:t>
            </a:r>
            <a:r>
              <a:rPr kumimoji="1" lang="ja-JP" altLang="en-US" sz="2800" b="1" kern="1200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見抜く人材の潜在的な特性</a:t>
            </a:r>
            <a:endParaRPr kumimoji="1" lang="ja-JP" altLang="en-US" sz="2800" b="1" kern="1200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kumimoji="1" lang="en-US" sz="2400" b="1" kern="1200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4FDA844-8E4D-40F8-96A2-09E0E81E4CFD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grpSp>
        <p:nvGrpSpPr>
          <p:cNvPr id="4" name="グループ化 3"/>
          <p:cNvGrpSpPr/>
          <p:nvPr/>
        </p:nvGrpSpPr>
        <p:grpSpPr>
          <a:xfrm>
            <a:off x="830489" y="3389634"/>
            <a:ext cx="1611413" cy="1816595"/>
            <a:chOff x="971600" y="2492896"/>
            <a:chExt cx="3528392" cy="3312368"/>
          </a:xfrm>
        </p:grpSpPr>
        <p:sp>
          <p:nvSpPr>
            <p:cNvPr id="13" name="ホームベース 12"/>
            <p:cNvSpPr/>
            <p:nvPr/>
          </p:nvSpPr>
          <p:spPr>
            <a:xfrm>
              <a:off x="971600" y="2492896"/>
              <a:ext cx="3528392" cy="86409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</a:rPr>
                <a:t>思考スタイル</a:t>
              </a:r>
              <a:r>
                <a:rPr kumimoji="1" lang="en-US" altLang="ja-JP" sz="1200" dirty="0" smtClean="0">
                  <a:solidFill>
                    <a:srgbClr val="FFFFFF"/>
                  </a:solidFill>
                </a:rPr>
                <a:t>/</a:t>
              </a: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</a:rPr>
                <a:t>情報認知の</a:t>
              </a:r>
              <a:r>
                <a:rPr kumimoji="1" lang="ja-JP" altLang="en-US" sz="1200" dirty="0">
                  <a:solidFill>
                    <a:srgbClr val="FFFFFF"/>
                  </a:solidFill>
                </a:rPr>
                <a:t>スタイル</a:t>
              </a:r>
            </a:p>
          </p:txBody>
        </p:sp>
        <p:sp>
          <p:nvSpPr>
            <p:cNvPr id="14" name="ホームベース 13"/>
            <p:cNvSpPr/>
            <p:nvPr/>
          </p:nvSpPr>
          <p:spPr>
            <a:xfrm>
              <a:off x="971600" y="3717032"/>
              <a:ext cx="3528392" cy="86409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</a:rPr>
                <a:t>行動特性</a:t>
              </a:r>
              <a:r>
                <a:rPr kumimoji="1" lang="en-US" altLang="ja-JP" sz="1200" dirty="0" smtClean="0">
                  <a:solidFill>
                    <a:srgbClr val="FFFFFF"/>
                  </a:solidFill>
                </a:rPr>
                <a:t>/</a:t>
              </a: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</a:rPr>
                <a:t>心地よいゾーン</a:t>
              </a:r>
              <a:endParaRPr kumimoji="1" lang="ja-JP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" name="ホームベース 14"/>
            <p:cNvSpPr/>
            <p:nvPr/>
          </p:nvSpPr>
          <p:spPr>
            <a:xfrm>
              <a:off x="971600" y="4941168"/>
              <a:ext cx="3528392" cy="86409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</a:rPr>
                <a:t>仕事への興味</a:t>
              </a:r>
              <a:r>
                <a:rPr kumimoji="1" lang="en-US" altLang="ja-JP" sz="1200" dirty="0" smtClean="0">
                  <a:solidFill>
                    <a:srgbClr val="FFFFFF"/>
                  </a:solidFill>
                </a:rPr>
                <a:t>/</a:t>
              </a:r>
            </a:p>
            <a:p>
              <a:pPr algn="ctr"/>
              <a:r>
                <a:rPr kumimoji="1" lang="ja-JP" altLang="en-US" sz="1200" dirty="0" smtClean="0">
                  <a:solidFill>
                    <a:srgbClr val="FFFFFF"/>
                  </a:solidFill>
                </a:rPr>
                <a:t>動機欲求の源</a:t>
              </a:r>
              <a:endParaRPr kumimoji="1" lang="ja-JP" altLang="en-US" sz="1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218"/>
          <p:cNvSpPr/>
          <p:nvPr/>
        </p:nvSpPr>
        <p:spPr>
          <a:xfrm>
            <a:off x="0" y="965782"/>
            <a:ext cx="9144000" cy="55825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703" name="Group 6"/>
          <p:cNvGrpSpPr>
            <a:grpSpLocks/>
          </p:cNvGrpSpPr>
          <p:nvPr/>
        </p:nvGrpSpPr>
        <p:grpSpPr bwMode="auto">
          <a:xfrm>
            <a:off x="-1114167" y="1520341"/>
            <a:ext cx="5739786" cy="4860987"/>
            <a:chOff x="1785" y="0"/>
            <a:chExt cx="3862" cy="4320"/>
          </a:xfrm>
        </p:grpSpPr>
        <p:grpSp>
          <p:nvGrpSpPr>
            <p:cNvPr id="284712" name="Group 7"/>
            <p:cNvGrpSpPr>
              <a:grpSpLocks/>
            </p:cNvGrpSpPr>
            <p:nvPr/>
          </p:nvGrpSpPr>
          <p:grpSpPr bwMode="auto">
            <a:xfrm>
              <a:off x="1785" y="228"/>
              <a:ext cx="3771" cy="3928"/>
              <a:chOff x="1785" y="228"/>
              <a:chExt cx="3771" cy="3928"/>
            </a:xfrm>
          </p:grpSpPr>
          <p:grpSp>
            <p:nvGrpSpPr>
              <p:cNvPr id="284714" name="Group 8"/>
              <p:cNvGrpSpPr>
                <a:grpSpLocks/>
              </p:cNvGrpSpPr>
              <p:nvPr/>
            </p:nvGrpSpPr>
            <p:grpSpPr bwMode="auto">
              <a:xfrm>
                <a:off x="3376" y="258"/>
                <a:ext cx="2180" cy="3898"/>
                <a:chOff x="2789" y="258"/>
                <a:chExt cx="2696" cy="3898"/>
              </a:xfrm>
            </p:grpSpPr>
            <p:sp>
              <p:nvSpPr>
                <p:cNvPr id="284718" name="Rectangle 9"/>
                <p:cNvSpPr>
                  <a:spLocks noChangeArrowheads="1"/>
                </p:cNvSpPr>
                <p:nvPr/>
              </p:nvSpPr>
              <p:spPr bwMode="auto">
                <a:xfrm>
                  <a:off x="5159" y="258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719" name="Rectangle 10"/>
                <p:cNvSpPr>
                  <a:spLocks noChangeArrowheads="1"/>
                </p:cNvSpPr>
                <p:nvPr/>
              </p:nvSpPr>
              <p:spPr bwMode="auto">
                <a:xfrm>
                  <a:off x="4897" y="258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720" name="Rectangle 11"/>
                <p:cNvSpPr>
                  <a:spLocks noChangeArrowheads="1"/>
                </p:cNvSpPr>
                <p:nvPr/>
              </p:nvSpPr>
              <p:spPr bwMode="auto">
                <a:xfrm>
                  <a:off x="4637" y="258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3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75" y="258"/>
                  <a:ext cx="265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4142" y="258"/>
                  <a:ext cx="240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38" name="Rectangle 14"/>
                <p:cNvSpPr>
                  <a:spLocks noChangeArrowheads="1"/>
                </p:cNvSpPr>
                <p:nvPr/>
              </p:nvSpPr>
              <p:spPr bwMode="auto">
                <a:xfrm>
                  <a:off x="3854" y="258"/>
                  <a:ext cx="284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592" y="258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725" name="Rectangle 16"/>
                <p:cNvSpPr>
                  <a:spLocks noChangeArrowheads="1"/>
                </p:cNvSpPr>
                <p:nvPr/>
              </p:nvSpPr>
              <p:spPr bwMode="auto">
                <a:xfrm>
                  <a:off x="3331" y="258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726" name="Rectangle 17"/>
                <p:cNvSpPr>
                  <a:spLocks noChangeArrowheads="1"/>
                </p:cNvSpPr>
                <p:nvPr/>
              </p:nvSpPr>
              <p:spPr bwMode="auto">
                <a:xfrm>
                  <a:off x="3069" y="258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727" name="Rectangle 18"/>
                <p:cNvSpPr>
                  <a:spLocks noChangeArrowheads="1"/>
                </p:cNvSpPr>
                <p:nvPr/>
              </p:nvSpPr>
              <p:spPr bwMode="auto">
                <a:xfrm>
                  <a:off x="2809" y="258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728" name="Line 19"/>
                <p:cNvSpPr>
                  <a:spLocks noChangeShapeType="1"/>
                </p:cNvSpPr>
                <p:nvPr/>
              </p:nvSpPr>
              <p:spPr bwMode="auto">
                <a:xfrm>
                  <a:off x="2809" y="258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29" name="Line 20"/>
                <p:cNvSpPr>
                  <a:spLocks noChangeShapeType="1"/>
                </p:cNvSpPr>
                <p:nvPr/>
              </p:nvSpPr>
              <p:spPr bwMode="auto">
                <a:xfrm>
                  <a:off x="2874" y="391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0" name="Line 21"/>
                <p:cNvSpPr>
                  <a:spLocks noChangeShapeType="1"/>
                </p:cNvSpPr>
                <p:nvPr/>
              </p:nvSpPr>
              <p:spPr bwMode="auto">
                <a:xfrm>
                  <a:off x="2809" y="258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1" name="Line 22"/>
                <p:cNvSpPr>
                  <a:spLocks noChangeShapeType="1"/>
                </p:cNvSpPr>
                <p:nvPr/>
              </p:nvSpPr>
              <p:spPr bwMode="auto">
                <a:xfrm>
                  <a:off x="3069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2" name="Line 23"/>
                <p:cNvSpPr>
                  <a:spLocks noChangeShapeType="1"/>
                </p:cNvSpPr>
                <p:nvPr/>
              </p:nvSpPr>
              <p:spPr bwMode="auto">
                <a:xfrm>
                  <a:off x="3331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3" name="Line 24"/>
                <p:cNvSpPr>
                  <a:spLocks noChangeShapeType="1"/>
                </p:cNvSpPr>
                <p:nvPr/>
              </p:nvSpPr>
              <p:spPr bwMode="auto">
                <a:xfrm>
                  <a:off x="3592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4" name="Line 25"/>
                <p:cNvSpPr>
                  <a:spLocks noChangeShapeType="1"/>
                </p:cNvSpPr>
                <p:nvPr/>
              </p:nvSpPr>
              <p:spPr bwMode="auto">
                <a:xfrm>
                  <a:off x="3854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5" name="Line 26"/>
                <p:cNvSpPr>
                  <a:spLocks noChangeShapeType="1"/>
                </p:cNvSpPr>
                <p:nvPr/>
              </p:nvSpPr>
              <p:spPr bwMode="auto">
                <a:xfrm>
                  <a:off x="4139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6" name="Line 27"/>
                <p:cNvSpPr>
                  <a:spLocks noChangeShapeType="1"/>
                </p:cNvSpPr>
                <p:nvPr/>
              </p:nvSpPr>
              <p:spPr bwMode="auto">
                <a:xfrm>
                  <a:off x="4375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7" name="Line 28"/>
                <p:cNvSpPr>
                  <a:spLocks noChangeShapeType="1"/>
                </p:cNvSpPr>
                <p:nvPr/>
              </p:nvSpPr>
              <p:spPr bwMode="auto">
                <a:xfrm>
                  <a:off x="4637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8" name="Line 29"/>
                <p:cNvSpPr>
                  <a:spLocks noChangeShapeType="1"/>
                </p:cNvSpPr>
                <p:nvPr/>
              </p:nvSpPr>
              <p:spPr bwMode="auto">
                <a:xfrm>
                  <a:off x="4897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39" name="Line 30"/>
                <p:cNvSpPr>
                  <a:spLocks noChangeShapeType="1"/>
                </p:cNvSpPr>
                <p:nvPr/>
              </p:nvSpPr>
              <p:spPr bwMode="auto">
                <a:xfrm>
                  <a:off x="5159" y="25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40" name="Line 31"/>
                <p:cNvSpPr>
                  <a:spLocks noChangeShapeType="1"/>
                </p:cNvSpPr>
                <p:nvPr/>
              </p:nvSpPr>
              <p:spPr bwMode="auto">
                <a:xfrm>
                  <a:off x="5420" y="258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41" name="Rectangle 32"/>
                <p:cNvSpPr>
                  <a:spLocks noChangeArrowheads="1"/>
                </p:cNvSpPr>
                <p:nvPr/>
              </p:nvSpPr>
              <p:spPr bwMode="auto">
                <a:xfrm>
                  <a:off x="5159" y="423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742" name="Rectangle 33"/>
                <p:cNvSpPr>
                  <a:spLocks noChangeArrowheads="1"/>
                </p:cNvSpPr>
                <p:nvPr/>
              </p:nvSpPr>
              <p:spPr bwMode="auto">
                <a:xfrm>
                  <a:off x="4897" y="42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743" name="Rectangle 34"/>
                <p:cNvSpPr>
                  <a:spLocks noChangeArrowheads="1"/>
                </p:cNvSpPr>
                <p:nvPr/>
              </p:nvSpPr>
              <p:spPr bwMode="auto">
                <a:xfrm>
                  <a:off x="4637" y="423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4375" y="423"/>
                  <a:ext cx="265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116" y="423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854" y="423"/>
                  <a:ext cx="259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592" y="423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748" name="Rectangle 39"/>
                <p:cNvSpPr>
                  <a:spLocks noChangeArrowheads="1"/>
                </p:cNvSpPr>
                <p:nvPr/>
              </p:nvSpPr>
              <p:spPr bwMode="auto">
                <a:xfrm>
                  <a:off x="3331" y="423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749" name="Rectangle 40"/>
                <p:cNvSpPr>
                  <a:spLocks noChangeArrowheads="1"/>
                </p:cNvSpPr>
                <p:nvPr/>
              </p:nvSpPr>
              <p:spPr bwMode="auto">
                <a:xfrm>
                  <a:off x="3069" y="42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750" name="Rectangle 41"/>
                <p:cNvSpPr>
                  <a:spLocks noChangeArrowheads="1"/>
                </p:cNvSpPr>
                <p:nvPr/>
              </p:nvSpPr>
              <p:spPr bwMode="auto">
                <a:xfrm>
                  <a:off x="2809" y="423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751" name="Line 42"/>
                <p:cNvSpPr>
                  <a:spLocks noChangeShapeType="1"/>
                </p:cNvSpPr>
                <p:nvPr/>
              </p:nvSpPr>
              <p:spPr bwMode="auto">
                <a:xfrm>
                  <a:off x="2809" y="423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2" name="Line 43"/>
                <p:cNvSpPr>
                  <a:spLocks noChangeShapeType="1"/>
                </p:cNvSpPr>
                <p:nvPr/>
              </p:nvSpPr>
              <p:spPr bwMode="auto">
                <a:xfrm>
                  <a:off x="2809" y="555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3" name="Line 44"/>
                <p:cNvSpPr>
                  <a:spLocks noChangeShapeType="1"/>
                </p:cNvSpPr>
                <p:nvPr/>
              </p:nvSpPr>
              <p:spPr bwMode="auto">
                <a:xfrm>
                  <a:off x="2809" y="42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4" name="Line 45"/>
                <p:cNvSpPr>
                  <a:spLocks noChangeShapeType="1"/>
                </p:cNvSpPr>
                <p:nvPr/>
              </p:nvSpPr>
              <p:spPr bwMode="auto">
                <a:xfrm>
                  <a:off x="3069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5" name="Line 46"/>
                <p:cNvSpPr>
                  <a:spLocks noChangeShapeType="1"/>
                </p:cNvSpPr>
                <p:nvPr/>
              </p:nvSpPr>
              <p:spPr bwMode="auto">
                <a:xfrm>
                  <a:off x="3331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6" name="Line 47"/>
                <p:cNvSpPr>
                  <a:spLocks noChangeShapeType="1"/>
                </p:cNvSpPr>
                <p:nvPr/>
              </p:nvSpPr>
              <p:spPr bwMode="auto">
                <a:xfrm>
                  <a:off x="3592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7" name="Line 48"/>
                <p:cNvSpPr>
                  <a:spLocks noChangeShapeType="1"/>
                </p:cNvSpPr>
                <p:nvPr/>
              </p:nvSpPr>
              <p:spPr bwMode="auto">
                <a:xfrm>
                  <a:off x="3854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8" name="Line 49"/>
                <p:cNvSpPr>
                  <a:spLocks noChangeShapeType="1"/>
                </p:cNvSpPr>
                <p:nvPr/>
              </p:nvSpPr>
              <p:spPr bwMode="auto">
                <a:xfrm>
                  <a:off x="4114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59" name="Line 50"/>
                <p:cNvSpPr>
                  <a:spLocks noChangeShapeType="1"/>
                </p:cNvSpPr>
                <p:nvPr/>
              </p:nvSpPr>
              <p:spPr bwMode="auto">
                <a:xfrm>
                  <a:off x="4375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60" name="Line 51"/>
                <p:cNvSpPr>
                  <a:spLocks noChangeShapeType="1"/>
                </p:cNvSpPr>
                <p:nvPr/>
              </p:nvSpPr>
              <p:spPr bwMode="auto">
                <a:xfrm>
                  <a:off x="4637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61" name="Line 52"/>
                <p:cNvSpPr>
                  <a:spLocks noChangeShapeType="1"/>
                </p:cNvSpPr>
                <p:nvPr/>
              </p:nvSpPr>
              <p:spPr bwMode="auto">
                <a:xfrm>
                  <a:off x="4897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62" name="Line 53"/>
                <p:cNvSpPr>
                  <a:spLocks noChangeShapeType="1"/>
                </p:cNvSpPr>
                <p:nvPr/>
              </p:nvSpPr>
              <p:spPr bwMode="auto">
                <a:xfrm>
                  <a:off x="5159" y="42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63" name="Line 54"/>
                <p:cNvSpPr>
                  <a:spLocks noChangeShapeType="1"/>
                </p:cNvSpPr>
                <p:nvPr/>
              </p:nvSpPr>
              <p:spPr bwMode="auto">
                <a:xfrm>
                  <a:off x="5420" y="42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64" name="Rectangle 55"/>
                <p:cNvSpPr>
                  <a:spLocks noChangeArrowheads="1"/>
                </p:cNvSpPr>
                <p:nvPr/>
              </p:nvSpPr>
              <p:spPr bwMode="auto">
                <a:xfrm>
                  <a:off x="5159" y="589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765" name="Rectangle 56"/>
                <p:cNvSpPr>
                  <a:spLocks noChangeArrowheads="1"/>
                </p:cNvSpPr>
                <p:nvPr/>
              </p:nvSpPr>
              <p:spPr bwMode="auto">
                <a:xfrm>
                  <a:off x="4897" y="589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766" name="Rectangle 57"/>
                <p:cNvSpPr>
                  <a:spLocks noChangeArrowheads="1"/>
                </p:cNvSpPr>
                <p:nvPr/>
              </p:nvSpPr>
              <p:spPr bwMode="auto">
                <a:xfrm>
                  <a:off x="4637" y="589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82" name="Rectangle 58"/>
                <p:cNvSpPr>
                  <a:spLocks noChangeArrowheads="1"/>
                </p:cNvSpPr>
                <p:nvPr/>
              </p:nvSpPr>
              <p:spPr bwMode="auto">
                <a:xfrm>
                  <a:off x="4375" y="589"/>
                  <a:ext cx="265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83" name="Rectangle 59"/>
                <p:cNvSpPr>
                  <a:spLocks noChangeArrowheads="1"/>
                </p:cNvSpPr>
                <p:nvPr/>
              </p:nvSpPr>
              <p:spPr bwMode="auto">
                <a:xfrm>
                  <a:off x="4116" y="589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84" name="Rectangle 60"/>
                <p:cNvSpPr>
                  <a:spLocks noChangeArrowheads="1"/>
                </p:cNvSpPr>
                <p:nvPr/>
              </p:nvSpPr>
              <p:spPr bwMode="auto">
                <a:xfrm>
                  <a:off x="3854" y="589"/>
                  <a:ext cx="259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85" name="Rectangle 61"/>
                <p:cNvSpPr>
                  <a:spLocks noChangeArrowheads="1"/>
                </p:cNvSpPr>
                <p:nvPr/>
              </p:nvSpPr>
              <p:spPr bwMode="auto">
                <a:xfrm>
                  <a:off x="3592" y="589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771" name="Rectangle 62"/>
                <p:cNvSpPr>
                  <a:spLocks noChangeArrowheads="1"/>
                </p:cNvSpPr>
                <p:nvPr/>
              </p:nvSpPr>
              <p:spPr bwMode="auto">
                <a:xfrm>
                  <a:off x="3331" y="589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772" name="Rectangle 63"/>
                <p:cNvSpPr>
                  <a:spLocks noChangeArrowheads="1"/>
                </p:cNvSpPr>
                <p:nvPr/>
              </p:nvSpPr>
              <p:spPr bwMode="auto">
                <a:xfrm>
                  <a:off x="3069" y="589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77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09" y="589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774" name="Line 65"/>
                <p:cNvSpPr>
                  <a:spLocks noChangeShapeType="1"/>
                </p:cNvSpPr>
                <p:nvPr/>
              </p:nvSpPr>
              <p:spPr bwMode="auto">
                <a:xfrm>
                  <a:off x="2809" y="589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75" name="Line 66"/>
                <p:cNvSpPr>
                  <a:spLocks noChangeShapeType="1"/>
                </p:cNvSpPr>
                <p:nvPr/>
              </p:nvSpPr>
              <p:spPr bwMode="auto">
                <a:xfrm>
                  <a:off x="2809" y="721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76" name="Line 67"/>
                <p:cNvSpPr>
                  <a:spLocks noChangeShapeType="1"/>
                </p:cNvSpPr>
                <p:nvPr/>
              </p:nvSpPr>
              <p:spPr bwMode="auto">
                <a:xfrm>
                  <a:off x="2809" y="589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77" name="Line 68"/>
                <p:cNvSpPr>
                  <a:spLocks noChangeShapeType="1"/>
                </p:cNvSpPr>
                <p:nvPr/>
              </p:nvSpPr>
              <p:spPr bwMode="auto">
                <a:xfrm>
                  <a:off x="3069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78" name="Line 69"/>
                <p:cNvSpPr>
                  <a:spLocks noChangeShapeType="1"/>
                </p:cNvSpPr>
                <p:nvPr/>
              </p:nvSpPr>
              <p:spPr bwMode="auto">
                <a:xfrm>
                  <a:off x="3331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79" name="Line 70"/>
                <p:cNvSpPr>
                  <a:spLocks noChangeShapeType="1"/>
                </p:cNvSpPr>
                <p:nvPr/>
              </p:nvSpPr>
              <p:spPr bwMode="auto">
                <a:xfrm>
                  <a:off x="3592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0" name="Line 71"/>
                <p:cNvSpPr>
                  <a:spLocks noChangeShapeType="1"/>
                </p:cNvSpPr>
                <p:nvPr/>
              </p:nvSpPr>
              <p:spPr bwMode="auto">
                <a:xfrm>
                  <a:off x="3854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1" name="Line 72"/>
                <p:cNvSpPr>
                  <a:spLocks noChangeShapeType="1"/>
                </p:cNvSpPr>
                <p:nvPr/>
              </p:nvSpPr>
              <p:spPr bwMode="auto">
                <a:xfrm>
                  <a:off x="4114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2" name="Line 73"/>
                <p:cNvSpPr>
                  <a:spLocks noChangeShapeType="1"/>
                </p:cNvSpPr>
                <p:nvPr/>
              </p:nvSpPr>
              <p:spPr bwMode="auto">
                <a:xfrm>
                  <a:off x="4375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3" name="Line 74"/>
                <p:cNvSpPr>
                  <a:spLocks noChangeShapeType="1"/>
                </p:cNvSpPr>
                <p:nvPr/>
              </p:nvSpPr>
              <p:spPr bwMode="auto">
                <a:xfrm>
                  <a:off x="4637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4" name="Line 75"/>
                <p:cNvSpPr>
                  <a:spLocks noChangeShapeType="1"/>
                </p:cNvSpPr>
                <p:nvPr/>
              </p:nvSpPr>
              <p:spPr bwMode="auto">
                <a:xfrm>
                  <a:off x="4897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5" name="Line 76"/>
                <p:cNvSpPr>
                  <a:spLocks noChangeShapeType="1"/>
                </p:cNvSpPr>
                <p:nvPr/>
              </p:nvSpPr>
              <p:spPr bwMode="auto">
                <a:xfrm>
                  <a:off x="5159" y="589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6" name="Line 77"/>
                <p:cNvSpPr>
                  <a:spLocks noChangeShapeType="1"/>
                </p:cNvSpPr>
                <p:nvPr/>
              </p:nvSpPr>
              <p:spPr bwMode="auto">
                <a:xfrm>
                  <a:off x="5420" y="589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87" name="Rectangle 78"/>
                <p:cNvSpPr>
                  <a:spLocks noChangeArrowheads="1"/>
                </p:cNvSpPr>
                <p:nvPr/>
              </p:nvSpPr>
              <p:spPr bwMode="auto">
                <a:xfrm>
                  <a:off x="5159" y="754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788" name="Rectangle 79"/>
                <p:cNvSpPr>
                  <a:spLocks noChangeArrowheads="1"/>
                </p:cNvSpPr>
                <p:nvPr/>
              </p:nvSpPr>
              <p:spPr bwMode="auto">
                <a:xfrm>
                  <a:off x="4897" y="754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789" name="Rectangle 80"/>
                <p:cNvSpPr>
                  <a:spLocks noChangeArrowheads="1"/>
                </p:cNvSpPr>
                <p:nvPr/>
              </p:nvSpPr>
              <p:spPr bwMode="auto">
                <a:xfrm>
                  <a:off x="4637" y="754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105" name="Rectangle 81"/>
                <p:cNvSpPr>
                  <a:spLocks noChangeArrowheads="1"/>
                </p:cNvSpPr>
                <p:nvPr/>
              </p:nvSpPr>
              <p:spPr bwMode="auto">
                <a:xfrm>
                  <a:off x="4375" y="755"/>
                  <a:ext cx="265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106" name="Rectangle 82"/>
                <p:cNvSpPr>
                  <a:spLocks noChangeArrowheads="1"/>
                </p:cNvSpPr>
                <p:nvPr/>
              </p:nvSpPr>
              <p:spPr bwMode="auto">
                <a:xfrm>
                  <a:off x="4116" y="755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107" name="Rectangle 83"/>
                <p:cNvSpPr>
                  <a:spLocks noChangeArrowheads="1"/>
                </p:cNvSpPr>
                <p:nvPr/>
              </p:nvSpPr>
              <p:spPr bwMode="auto">
                <a:xfrm>
                  <a:off x="3854" y="755"/>
                  <a:ext cx="259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108" name="Rectangle 84"/>
                <p:cNvSpPr>
                  <a:spLocks noChangeArrowheads="1"/>
                </p:cNvSpPr>
                <p:nvPr/>
              </p:nvSpPr>
              <p:spPr bwMode="auto">
                <a:xfrm>
                  <a:off x="3592" y="755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794" name="Rectangle 85"/>
                <p:cNvSpPr>
                  <a:spLocks noChangeArrowheads="1"/>
                </p:cNvSpPr>
                <p:nvPr/>
              </p:nvSpPr>
              <p:spPr bwMode="auto">
                <a:xfrm>
                  <a:off x="3331" y="754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795" name="Rectangle 86"/>
                <p:cNvSpPr>
                  <a:spLocks noChangeArrowheads="1"/>
                </p:cNvSpPr>
                <p:nvPr/>
              </p:nvSpPr>
              <p:spPr bwMode="auto">
                <a:xfrm>
                  <a:off x="3069" y="754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796" name="Rectangle 87"/>
                <p:cNvSpPr>
                  <a:spLocks noChangeArrowheads="1"/>
                </p:cNvSpPr>
                <p:nvPr/>
              </p:nvSpPr>
              <p:spPr bwMode="auto">
                <a:xfrm>
                  <a:off x="2809" y="754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797" name="Line 88"/>
                <p:cNvSpPr>
                  <a:spLocks noChangeShapeType="1"/>
                </p:cNvSpPr>
                <p:nvPr/>
              </p:nvSpPr>
              <p:spPr bwMode="auto">
                <a:xfrm>
                  <a:off x="2809" y="754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98" name="Line 89"/>
                <p:cNvSpPr>
                  <a:spLocks noChangeShapeType="1"/>
                </p:cNvSpPr>
                <p:nvPr/>
              </p:nvSpPr>
              <p:spPr bwMode="auto">
                <a:xfrm>
                  <a:off x="2809" y="886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799" name="Line 90"/>
                <p:cNvSpPr>
                  <a:spLocks noChangeShapeType="1"/>
                </p:cNvSpPr>
                <p:nvPr/>
              </p:nvSpPr>
              <p:spPr bwMode="auto">
                <a:xfrm>
                  <a:off x="2809" y="754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0" name="Line 91"/>
                <p:cNvSpPr>
                  <a:spLocks noChangeShapeType="1"/>
                </p:cNvSpPr>
                <p:nvPr/>
              </p:nvSpPr>
              <p:spPr bwMode="auto">
                <a:xfrm>
                  <a:off x="3069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1" name="Line 92"/>
                <p:cNvSpPr>
                  <a:spLocks noChangeShapeType="1"/>
                </p:cNvSpPr>
                <p:nvPr/>
              </p:nvSpPr>
              <p:spPr bwMode="auto">
                <a:xfrm>
                  <a:off x="3331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2" name="Line 93"/>
                <p:cNvSpPr>
                  <a:spLocks noChangeShapeType="1"/>
                </p:cNvSpPr>
                <p:nvPr/>
              </p:nvSpPr>
              <p:spPr bwMode="auto">
                <a:xfrm>
                  <a:off x="3592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3" name="Line 94"/>
                <p:cNvSpPr>
                  <a:spLocks noChangeShapeType="1"/>
                </p:cNvSpPr>
                <p:nvPr/>
              </p:nvSpPr>
              <p:spPr bwMode="auto">
                <a:xfrm>
                  <a:off x="3854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4" name="Line 95"/>
                <p:cNvSpPr>
                  <a:spLocks noChangeShapeType="1"/>
                </p:cNvSpPr>
                <p:nvPr/>
              </p:nvSpPr>
              <p:spPr bwMode="auto">
                <a:xfrm>
                  <a:off x="4114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5" name="Line 96"/>
                <p:cNvSpPr>
                  <a:spLocks noChangeShapeType="1"/>
                </p:cNvSpPr>
                <p:nvPr/>
              </p:nvSpPr>
              <p:spPr bwMode="auto">
                <a:xfrm>
                  <a:off x="4375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6" name="Line 97"/>
                <p:cNvSpPr>
                  <a:spLocks noChangeShapeType="1"/>
                </p:cNvSpPr>
                <p:nvPr/>
              </p:nvSpPr>
              <p:spPr bwMode="auto">
                <a:xfrm>
                  <a:off x="4637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7" name="Line 98"/>
                <p:cNvSpPr>
                  <a:spLocks noChangeShapeType="1"/>
                </p:cNvSpPr>
                <p:nvPr/>
              </p:nvSpPr>
              <p:spPr bwMode="auto">
                <a:xfrm>
                  <a:off x="4897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8" name="Line 99"/>
                <p:cNvSpPr>
                  <a:spLocks noChangeShapeType="1"/>
                </p:cNvSpPr>
                <p:nvPr/>
              </p:nvSpPr>
              <p:spPr bwMode="auto">
                <a:xfrm>
                  <a:off x="5159" y="75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09" name="Line 100"/>
                <p:cNvSpPr>
                  <a:spLocks noChangeShapeType="1"/>
                </p:cNvSpPr>
                <p:nvPr/>
              </p:nvSpPr>
              <p:spPr bwMode="auto">
                <a:xfrm>
                  <a:off x="5420" y="754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10" name="Rectangle 101"/>
                <p:cNvSpPr>
                  <a:spLocks noChangeArrowheads="1"/>
                </p:cNvSpPr>
                <p:nvPr/>
              </p:nvSpPr>
              <p:spPr bwMode="auto">
                <a:xfrm>
                  <a:off x="5159" y="920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811" name="Rectangle 102"/>
                <p:cNvSpPr>
                  <a:spLocks noChangeArrowheads="1"/>
                </p:cNvSpPr>
                <p:nvPr/>
              </p:nvSpPr>
              <p:spPr bwMode="auto">
                <a:xfrm>
                  <a:off x="4897" y="920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812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37" y="920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1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4375" y="921"/>
                  <a:ext cx="265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129" name="Rectangle 105"/>
                <p:cNvSpPr>
                  <a:spLocks noChangeArrowheads="1"/>
                </p:cNvSpPr>
                <p:nvPr/>
              </p:nvSpPr>
              <p:spPr bwMode="auto">
                <a:xfrm>
                  <a:off x="4116" y="921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130" name="Rectangle 106"/>
                <p:cNvSpPr>
                  <a:spLocks noChangeArrowheads="1"/>
                </p:cNvSpPr>
                <p:nvPr/>
              </p:nvSpPr>
              <p:spPr bwMode="auto">
                <a:xfrm>
                  <a:off x="3854" y="921"/>
                  <a:ext cx="259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131" name="Rectangle 107"/>
                <p:cNvSpPr>
                  <a:spLocks noChangeArrowheads="1"/>
                </p:cNvSpPr>
                <p:nvPr/>
              </p:nvSpPr>
              <p:spPr bwMode="auto">
                <a:xfrm>
                  <a:off x="3592" y="921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817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31" y="920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818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69" y="920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819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09" y="920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820" name="Line 111"/>
                <p:cNvSpPr>
                  <a:spLocks noChangeShapeType="1"/>
                </p:cNvSpPr>
                <p:nvPr/>
              </p:nvSpPr>
              <p:spPr bwMode="auto">
                <a:xfrm>
                  <a:off x="2809" y="920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1" name="Line 112"/>
                <p:cNvSpPr>
                  <a:spLocks noChangeShapeType="1"/>
                </p:cNvSpPr>
                <p:nvPr/>
              </p:nvSpPr>
              <p:spPr bwMode="auto">
                <a:xfrm>
                  <a:off x="2809" y="1052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2" name="Line 113"/>
                <p:cNvSpPr>
                  <a:spLocks noChangeShapeType="1"/>
                </p:cNvSpPr>
                <p:nvPr/>
              </p:nvSpPr>
              <p:spPr bwMode="auto">
                <a:xfrm>
                  <a:off x="2809" y="920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3" name="Line 114"/>
                <p:cNvSpPr>
                  <a:spLocks noChangeShapeType="1"/>
                </p:cNvSpPr>
                <p:nvPr/>
              </p:nvSpPr>
              <p:spPr bwMode="auto">
                <a:xfrm>
                  <a:off x="3069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4" name="Line 115"/>
                <p:cNvSpPr>
                  <a:spLocks noChangeShapeType="1"/>
                </p:cNvSpPr>
                <p:nvPr/>
              </p:nvSpPr>
              <p:spPr bwMode="auto">
                <a:xfrm>
                  <a:off x="3331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5" name="Line 116"/>
                <p:cNvSpPr>
                  <a:spLocks noChangeShapeType="1"/>
                </p:cNvSpPr>
                <p:nvPr/>
              </p:nvSpPr>
              <p:spPr bwMode="auto">
                <a:xfrm>
                  <a:off x="3592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6" name="Line 117"/>
                <p:cNvSpPr>
                  <a:spLocks noChangeShapeType="1"/>
                </p:cNvSpPr>
                <p:nvPr/>
              </p:nvSpPr>
              <p:spPr bwMode="auto">
                <a:xfrm>
                  <a:off x="3854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7" name="Line 118"/>
                <p:cNvSpPr>
                  <a:spLocks noChangeShapeType="1"/>
                </p:cNvSpPr>
                <p:nvPr/>
              </p:nvSpPr>
              <p:spPr bwMode="auto">
                <a:xfrm>
                  <a:off x="4114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8" name="Line 119"/>
                <p:cNvSpPr>
                  <a:spLocks noChangeShapeType="1"/>
                </p:cNvSpPr>
                <p:nvPr/>
              </p:nvSpPr>
              <p:spPr bwMode="auto">
                <a:xfrm>
                  <a:off x="4375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29" name="Line 120"/>
                <p:cNvSpPr>
                  <a:spLocks noChangeShapeType="1"/>
                </p:cNvSpPr>
                <p:nvPr/>
              </p:nvSpPr>
              <p:spPr bwMode="auto">
                <a:xfrm>
                  <a:off x="4637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30" name="Line 121"/>
                <p:cNvSpPr>
                  <a:spLocks noChangeShapeType="1"/>
                </p:cNvSpPr>
                <p:nvPr/>
              </p:nvSpPr>
              <p:spPr bwMode="auto">
                <a:xfrm>
                  <a:off x="4897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31" name="Line 122"/>
                <p:cNvSpPr>
                  <a:spLocks noChangeShapeType="1"/>
                </p:cNvSpPr>
                <p:nvPr/>
              </p:nvSpPr>
              <p:spPr bwMode="auto">
                <a:xfrm>
                  <a:off x="5159" y="92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32" name="Line 123"/>
                <p:cNvSpPr>
                  <a:spLocks noChangeShapeType="1"/>
                </p:cNvSpPr>
                <p:nvPr/>
              </p:nvSpPr>
              <p:spPr bwMode="auto">
                <a:xfrm>
                  <a:off x="5420" y="920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33" name="Rectangle 124"/>
                <p:cNvSpPr>
                  <a:spLocks noChangeArrowheads="1"/>
                </p:cNvSpPr>
                <p:nvPr/>
              </p:nvSpPr>
              <p:spPr bwMode="auto">
                <a:xfrm>
                  <a:off x="5159" y="1417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834" name="Rectangle 125"/>
                <p:cNvSpPr>
                  <a:spLocks noChangeArrowheads="1"/>
                </p:cNvSpPr>
                <p:nvPr/>
              </p:nvSpPr>
              <p:spPr bwMode="auto">
                <a:xfrm>
                  <a:off x="4897" y="1417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83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37" y="1417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15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375" y="1417"/>
                  <a:ext cx="265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152" name="Rectangle 128"/>
                <p:cNvSpPr>
                  <a:spLocks noChangeArrowheads="1"/>
                </p:cNvSpPr>
                <p:nvPr/>
              </p:nvSpPr>
              <p:spPr bwMode="auto">
                <a:xfrm>
                  <a:off x="4116" y="1417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1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3854" y="1417"/>
                  <a:ext cx="259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1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3592" y="1417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840" name="Rectangle 131"/>
                <p:cNvSpPr>
                  <a:spLocks noChangeArrowheads="1"/>
                </p:cNvSpPr>
                <p:nvPr/>
              </p:nvSpPr>
              <p:spPr bwMode="auto">
                <a:xfrm>
                  <a:off x="3331" y="1417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841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69" y="1417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842" name="Rectangle 133"/>
                <p:cNvSpPr>
                  <a:spLocks noChangeArrowheads="1"/>
                </p:cNvSpPr>
                <p:nvPr/>
              </p:nvSpPr>
              <p:spPr bwMode="auto">
                <a:xfrm>
                  <a:off x="2809" y="1417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843" name="Line 134"/>
                <p:cNvSpPr>
                  <a:spLocks noChangeShapeType="1"/>
                </p:cNvSpPr>
                <p:nvPr/>
              </p:nvSpPr>
              <p:spPr bwMode="auto">
                <a:xfrm>
                  <a:off x="2809" y="1417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44" name="Line 135"/>
                <p:cNvSpPr>
                  <a:spLocks noChangeShapeType="1"/>
                </p:cNvSpPr>
                <p:nvPr/>
              </p:nvSpPr>
              <p:spPr bwMode="auto">
                <a:xfrm>
                  <a:off x="2809" y="1549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45" name="Line 136"/>
                <p:cNvSpPr>
                  <a:spLocks noChangeShapeType="1"/>
                </p:cNvSpPr>
                <p:nvPr/>
              </p:nvSpPr>
              <p:spPr bwMode="auto">
                <a:xfrm>
                  <a:off x="2809" y="1417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46" name="Line 137"/>
                <p:cNvSpPr>
                  <a:spLocks noChangeShapeType="1"/>
                </p:cNvSpPr>
                <p:nvPr/>
              </p:nvSpPr>
              <p:spPr bwMode="auto">
                <a:xfrm>
                  <a:off x="3069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47" name="Line 138"/>
                <p:cNvSpPr>
                  <a:spLocks noChangeShapeType="1"/>
                </p:cNvSpPr>
                <p:nvPr/>
              </p:nvSpPr>
              <p:spPr bwMode="auto">
                <a:xfrm>
                  <a:off x="3331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48" name="Line 139"/>
                <p:cNvSpPr>
                  <a:spLocks noChangeShapeType="1"/>
                </p:cNvSpPr>
                <p:nvPr/>
              </p:nvSpPr>
              <p:spPr bwMode="auto">
                <a:xfrm>
                  <a:off x="3592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49" name="Line 140"/>
                <p:cNvSpPr>
                  <a:spLocks noChangeShapeType="1"/>
                </p:cNvSpPr>
                <p:nvPr/>
              </p:nvSpPr>
              <p:spPr bwMode="auto">
                <a:xfrm>
                  <a:off x="3854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0" name="Line 141"/>
                <p:cNvSpPr>
                  <a:spLocks noChangeShapeType="1"/>
                </p:cNvSpPr>
                <p:nvPr/>
              </p:nvSpPr>
              <p:spPr bwMode="auto">
                <a:xfrm>
                  <a:off x="4114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1" name="Line 142"/>
                <p:cNvSpPr>
                  <a:spLocks noChangeShapeType="1"/>
                </p:cNvSpPr>
                <p:nvPr/>
              </p:nvSpPr>
              <p:spPr bwMode="auto">
                <a:xfrm>
                  <a:off x="4375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2" name="Line 143"/>
                <p:cNvSpPr>
                  <a:spLocks noChangeShapeType="1"/>
                </p:cNvSpPr>
                <p:nvPr/>
              </p:nvSpPr>
              <p:spPr bwMode="auto">
                <a:xfrm>
                  <a:off x="4637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3" name="Line 144"/>
                <p:cNvSpPr>
                  <a:spLocks noChangeShapeType="1"/>
                </p:cNvSpPr>
                <p:nvPr/>
              </p:nvSpPr>
              <p:spPr bwMode="auto">
                <a:xfrm>
                  <a:off x="4897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4" name="Line 145"/>
                <p:cNvSpPr>
                  <a:spLocks noChangeShapeType="1"/>
                </p:cNvSpPr>
                <p:nvPr/>
              </p:nvSpPr>
              <p:spPr bwMode="auto">
                <a:xfrm>
                  <a:off x="5159" y="141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5" name="Line 146"/>
                <p:cNvSpPr>
                  <a:spLocks noChangeShapeType="1"/>
                </p:cNvSpPr>
                <p:nvPr/>
              </p:nvSpPr>
              <p:spPr bwMode="auto">
                <a:xfrm>
                  <a:off x="5420" y="1417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56" name="Rectangle 147"/>
                <p:cNvSpPr>
                  <a:spLocks noChangeArrowheads="1"/>
                </p:cNvSpPr>
                <p:nvPr/>
              </p:nvSpPr>
              <p:spPr bwMode="auto">
                <a:xfrm>
                  <a:off x="5159" y="1582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857" name="Rectangle 148"/>
                <p:cNvSpPr>
                  <a:spLocks noChangeArrowheads="1"/>
                </p:cNvSpPr>
                <p:nvPr/>
              </p:nvSpPr>
              <p:spPr bwMode="auto">
                <a:xfrm>
                  <a:off x="4897" y="1582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858" name="Rectangle 149"/>
                <p:cNvSpPr>
                  <a:spLocks noChangeArrowheads="1"/>
                </p:cNvSpPr>
                <p:nvPr/>
              </p:nvSpPr>
              <p:spPr bwMode="auto">
                <a:xfrm>
                  <a:off x="4637" y="1582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174" name="Rectangle 150"/>
                <p:cNvSpPr>
                  <a:spLocks noChangeArrowheads="1"/>
                </p:cNvSpPr>
                <p:nvPr/>
              </p:nvSpPr>
              <p:spPr bwMode="auto">
                <a:xfrm>
                  <a:off x="4375" y="1582"/>
                  <a:ext cx="265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175" name="Rectangle 151"/>
                <p:cNvSpPr>
                  <a:spLocks noChangeArrowheads="1"/>
                </p:cNvSpPr>
                <p:nvPr/>
              </p:nvSpPr>
              <p:spPr bwMode="auto">
                <a:xfrm>
                  <a:off x="4116" y="1582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176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54" y="1582"/>
                  <a:ext cx="259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177" name="Rectangle 153"/>
                <p:cNvSpPr>
                  <a:spLocks noChangeArrowheads="1"/>
                </p:cNvSpPr>
                <p:nvPr/>
              </p:nvSpPr>
              <p:spPr bwMode="auto">
                <a:xfrm>
                  <a:off x="3592" y="1582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863" name="Rectangle 154"/>
                <p:cNvSpPr>
                  <a:spLocks noChangeArrowheads="1"/>
                </p:cNvSpPr>
                <p:nvPr/>
              </p:nvSpPr>
              <p:spPr bwMode="auto">
                <a:xfrm>
                  <a:off x="3331" y="1582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864" name="Rectangle 155"/>
                <p:cNvSpPr>
                  <a:spLocks noChangeArrowheads="1"/>
                </p:cNvSpPr>
                <p:nvPr/>
              </p:nvSpPr>
              <p:spPr bwMode="auto">
                <a:xfrm>
                  <a:off x="3069" y="1582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86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809" y="1582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866" name="Line 157"/>
                <p:cNvSpPr>
                  <a:spLocks noChangeShapeType="1"/>
                </p:cNvSpPr>
                <p:nvPr/>
              </p:nvSpPr>
              <p:spPr bwMode="auto">
                <a:xfrm>
                  <a:off x="2809" y="1582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67" name="Line 158"/>
                <p:cNvSpPr>
                  <a:spLocks noChangeShapeType="1"/>
                </p:cNvSpPr>
                <p:nvPr/>
              </p:nvSpPr>
              <p:spPr bwMode="auto">
                <a:xfrm>
                  <a:off x="2809" y="1714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68" name="Line 159"/>
                <p:cNvSpPr>
                  <a:spLocks noChangeShapeType="1"/>
                </p:cNvSpPr>
                <p:nvPr/>
              </p:nvSpPr>
              <p:spPr bwMode="auto">
                <a:xfrm>
                  <a:off x="2809" y="1582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69" name="Line 160"/>
                <p:cNvSpPr>
                  <a:spLocks noChangeShapeType="1"/>
                </p:cNvSpPr>
                <p:nvPr/>
              </p:nvSpPr>
              <p:spPr bwMode="auto">
                <a:xfrm>
                  <a:off x="3069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0" name="Line 161"/>
                <p:cNvSpPr>
                  <a:spLocks noChangeShapeType="1"/>
                </p:cNvSpPr>
                <p:nvPr/>
              </p:nvSpPr>
              <p:spPr bwMode="auto">
                <a:xfrm>
                  <a:off x="3331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1" name="Line 162"/>
                <p:cNvSpPr>
                  <a:spLocks noChangeShapeType="1"/>
                </p:cNvSpPr>
                <p:nvPr/>
              </p:nvSpPr>
              <p:spPr bwMode="auto">
                <a:xfrm>
                  <a:off x="3592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2" name="Line 163"/>
                <p:cNvSpPr>
                  <a:spLocks noChangeShapeType="1"/>
                </p:cNvSpPr>
                <p:nvPr/>
              </p:nvSpPr>
              <p:spPr bwMode="auto">
                <a:xfrm>
                  <a:off x="3854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3" name="Line 164"/>
                <p:cNvSpPr>
                  <a:spLocks noChangeShapeType="1"/>
                </p:cNvSpPr>
                <p:nvPr/>
              </p:nvSpPr>
              <p:spPr bwMode="auto">
                <a:xfrm>
                  <a:off x="4114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4" name="Line 165"/>
                <p:cNvSpPr>
                  <a:spLocks noChangeShapeType="1"/>
                </p:cNvSpPr>
                <p:nvPr/>
              </p:nvSpPr>
              <p:spPr bwMode="auto">
                <a:xfrm>
                  <a:off x="4375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5" name="Line 166"/>
                <p:cNvSpPr>
                  <a:spLocks noChangeShapeType="1"/>
                </p:cNvSpPr>
                <p:nvPr/>
              </p:nvSpPr>
              <p:spPr bwMode="auto">
                <a:xfrm>
                  <a:off x="4637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6" name="Line 167"/>
                <p:cNvSpPr>
                  <a:spLocks noChangeShapeType="1"/>
                </p:cNvSpPr>
                <p:nvPr/>
              </p:nvSpPr>
              <p:spPr bwMode="auto">
                <a:xfrm>
                  <a:off x="4897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7" name="Line 168"/>
                <p:cNvSpPr>
                  <a:spLocks noChangeShapeType="1"/>
                </p:cNvSpPr>
                <p:nvPr/>
              </p:nvSpPr>
              <p:spPr bwMode="auto">
                <a:xfrm>
                  <a:off x="5159" y="158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8" name="Line 169"/>
                <p:cNvSpPr>
                  <a:spLocks noChangeShapeType="1"/>
                </p:cNvSpPr>
                <p:nvPr/>
              </p:nvSpPr>
              <p:spPr bwMode="auto">
                <a:xfrm>
                  <a:off x="5420" y="1582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79" name="Rectangle 170"/>
                <p:cNvSpPr>
                  <a:spLocks noChangeArrowheads="1"/>
                </p:cNvSpPr>
                <p:nvPr/>
              </p:nvSpPr>
              <p:spPr bwMode="auto">
                <a:xfrm>
                  <a:off x="5159" y="1748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880" name="Rectangle 171"/>
                <p:cNvSpPr>
                  <a:spLocks noChangeArrowheads="1"/>
                </p:cNvSpPr>
                <p:nvPr/>
              </p:nvSpPr>
              <p:spPr bwMode="auto">
                <a:xfrm>
                  <a:off x="4897" y="1748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881" name="Rectangle 172"/>
                <p:cNvSpPr>
                  <a:spLocks noChangeArrowheads="1"/>
                </p:cNvSpPr>
                <p:nvPr/>
              </p:nvSpPr>
              <p:spPr bwMode="auto">
                <a:xfrm>
                  <a:off x="4637" y="1748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197" name="Rectangle 173"/>
                <p:cNvSpPr>
                  <a:spLocks noChangeArrowheads="1"/>
                </p:cNvSpPr>
                <p:nvPr/>
              </p:nvSpPr>
              <p:spPr bwMode="auto">
                <a:xfrm>
                  <a:off x="4375" y="1748"/>
                  <a:ext cx="265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198" name="Rectangle 174"/>
                <p:cNvSpPr>
                  <a:spLocks noChangeArrowheads="1"/>
                </p:cNvSpPr>
                <p:nvPr/>
              </p:nvSpPr>
              <p:spPr bwMode="auto">
                <a:xfrm>
                  <a:off x="4116" y="1748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19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854" y="1748"/>
                  <a:ext cx="259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200" name="Rectangle 176"/>
                <p:cNvSpPr>
                  <a:spLocks noChangeArrowheads="1"/>
                </p:cNvSpPr>
                <p:nvPr/>
              </p:nvSpPr>
              <p:spPr bwMode="auto">
                <a:xfrm>
                  <a:off x="3592" y="1748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88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331" y="1748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887" name="Rectangle 178"/>
                <p:cNvSpPr>
                  <a:spLocks noChangeArrowheads="1"/>
                </p:cNvSpPr>
                <p:nvPr/>
              </p:nvSpPr>
              <p:spPr bwMode="auto">
                <a:xfrm>
                  <a:off x="3069" y="1748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888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09" y="1748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889" name="Line 180"/>
                <p:cNvSpPr>
                  <a:spLocks noChangeShapeType="1"/>
                </p:cNvSpPr>
                <p:nvPr/>
              </p:nvSpPr>
              <p:spPr bwMode="auto">
                <a:xfrm>
                  <a:off x="2809" y="1748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0" name="Line 181"/>
                <p:cNvSpPr>
                  <a:spLocks noChangeShapeType="1"/>
                </p:cNvSpPr>
                <p:nvPr/>
              </p:nvSpPr>
              <p:spPr bwMode="auto">
                <a:xfrm>
                  <a:off x="2809" y="1880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1" name="Line 182"/>
                <p:cNvSpPr>
                  <a:spLocks noChangeShapeType="1"/>
                </p:cNvSpPr>
                <p:nvPr/>
              </p:nvSpPr>
              <p:spPr bwMode="auto">
                <a:xfrm>
                  <a:off x="2809" y="1748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2" name="Line 183"/>
                <p:cNvSpPr>
                  <a:spLocks noChangeShapeType="1"/>
                </p:cNvSpPr>
                <p:nvPr/>
              </p:nvSpPr>
              <p:spPr bwMode="auto">
                <a:xfrm>
                  <a:off x="3069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3" name="Line 184"/>
                <p:cNvSpPr>
                  <a:spLocks noChangeShapeType="1"/>
                </p:cNvSpPr>
                <p:nvPr/>
              </p:nvSpPr>
              <p:spPr bwMode="auto">
                <a:xfrm>
                  <a:off x="3331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4" name="Line 185"/>
                <p:cNvSpPr>
                  <a:spLocks noChangeShapeType="1"/>
                </p:cNvSpPr>
                <p:nvPr/>
              </p:nvSpPr>
              <p:spPr bwMode="auto">
                <a:xfrm>
                  <a:off x="3592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5" name="Line 186"/>
                <p:cNvSpPr>
                  <a:spLocks noChangeShapeType="1"/>
                </p:cNvSpPr>
                <p:nvPr/>
              </p:nvSpPr>
              <p:spPr bwMode="auto">
                <a:xfrm>
                  <a:off x="3854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6" name="Line 187"/>
                <p:cNvSpPr>
                  <a:spLocks noChangeShapeType="1"/>
                </p:cNvSpPr>
                <p:nvPr/>
              </p:nvSpPr>
              <p:spPr bwMode="auto">
                <a:xfrm>
                  <a:off x="4114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7" name="Line 188"/>
                <p:cNvSpPr>
                  <a:spLocks noChangeShapeType="1"/>
                </p:cNvSpPr>
                <p:nvPr/>
              </p:nvSpPr>
              <p:spPr bwMode="auto">
                <a:xfrm>
                  <a:off x="4375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8" name="Line 189"/>
                <p:cNvSpPr>
                  <a:spLocks noChangeShapeType="1"/>
                </p:cNvSpPr>
                <p:nvPr/>
              </p:nvSpPr>
              <p:spPr bwMode="auto">
                <a:xfrm>
                  <a:off x="4637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899" name="Line 190"/>
                <p:cNvSpPr>
                  <a:spLocks noChangeShapeType="1"/>
                </p:cNvSpPr>
                <p:nvPr/>
              </p:nvSpPr>
              <p:spPr bwMode="auto">
                <a:xfrm>
                  <a:off x="4897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00" name="Line 191"/>
                <p:cNvSpPr>
                  <a:spLocks noChangeShapeType="1"/>
                </p:cNvSpPr>
                <p:nvPr/>
              </p:nvSpPr>
              <p:spPr bwMode="auto">
                <a:xfrm>
                  <a:off x="5159" y="1748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01" name="Line 192"/>
                <p:cNvSpPr>
                  <a:spLocks noChangeShapeType="1"/>
                </p:cNvSpPr>
                <p:nvPr/>
              </p:nvSpPr>
              <p:spPr bwMode="auto">
                <a:xfrm>
                  <a:off x="5420" y="1748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02" name="Rectangle 193"/>
                <p:cNvSpPr>
                  <a:spLocks noChangeArrowheads="1"/>
                </p:cNvSpPr>
                <p:nvPr/>
              </p:nvSpPr>
              <p:spPr bwMode="auto">
                <a:xfrm>
                  <a:off x="5159" y="1913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903" name="Rectangle 194"/>
                <p:cNvSpPr>
                  <a:spLocks noChangeArrowheads="1"/>
                </p:cNvSpPr>
                <p:nvPr/>
              </p:nvSpPr>
              <p:spPr bwMode="auto">
                <a:xfrm>
                  <a:off x="4897" y="191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904" name="Rectangle 195"/>
                <p:cNvSpPr>
                  <a:spLocks noChangeArrowheads="1"/>
                </p:cNvSpPr>
                <p:nvPr/>
              </p:nvSpPr>
              <p:spPr bwMode="auto">
                <a:xfrm>
                  <a:off x="4637" y="1913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220" name="Rectangle 196"/>
                <p:cNvSpPr>
                  <a:spLocks noChangeArrowheads="1"/>
                </p:cNvSpPr>
                <p:nvPr/>
              </p:nvSpPr>
              <p:spPr bwMode="auto">
                <a:xfrm>
                  <a:off x="4375" y="1911"/>
                  <a:ext cx="265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221" name="Rectangle 197"/>
                <p:cNvSpPr>
                  <a:spLocks noChangeArrowheads="1"/>
                </p:cNvSpPr>
                <p:nvPr/>
              </p:nvSpPr>
              <p:spPr bwMode="auto">
                <a:xfrm>
                  <a:off x="4116" y="1911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222" name="Rectangle 198"/>
                <p:cNvSpPr>
                  <a:spLocks noChangeArrowheads="1"/>
                </p:cNvSpPr>
                <p:nvPr/>
              </p:nvSpPr>
              <p:spPr bwMode="auto">
                <a:xfrm>
                  <a:off x="3854" y="1911"/>
                  <a:ext cx="259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223" name="Rectangle 199"/>
                <p:cNvSpPr>
                  <a:spLocks noChangeArrowheads="1"/>
                </p:cNvSpPr>
                <p:nvPr/>
              </p:nvSpPr>
              <p:spPr bwMode="auto">
                <a:xfrm>
                  <a:off x="3597" y="1911"/>
                  <a:ext cx="257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909" name="Rectangle 200"/>
                <p:cNvSpPr>
                  <a:spLocks noChangeArrowheads="1"/>
                </p:cNvSpPr>
                <p:nvPr/>
              </p:nvSpPr>
              <p:spPr bwMode="auto">
                <a:xfrm>
                  <a:off x="3331" y="1913"/>
                  <a:ext cx="266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910" name="Rectangle 201"/>
                <p:cNvSpPr>
                  <a:spLocks noChangeArrowheads="1"/>
                </p:cNvSpPr>
                <p:nvPr/>
              </p:nvSpPr>
              <p:spPr bwMode="auto">
                <a:xfrm>
                  <a:off x="3069" y="191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911" name="Rectangle 202"/>
                <p:cNvSpPr>
                  <a:spLocks noChangeArrowheads="1"/>
                </p:cNvSpPr>
                <p:nvPr/>
              </p:nvSpPr>
              <p:spPr bwMode="auto">
                <a:xfrm>
                  <a:off x="2809" y="1913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912" name="Line 203"/>
                <p:cNvSpPr>
                  <a:spLocks noChangeShapeType="1"/>
                </p:cNvSpPr>
                <p:nvPr/>
              </p:nvSpPr>
              <p:spPr bwMode="auto">
                <a:xfrm>
                  <a:off x="2809" y="1913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3" name="Line 204"/>
                <p:cNvSpPr>
                  <a:spLocks noChangeShapeType="1"/>
                </p:cNvSpPr>
                <p:nvPr/>
              </p:nvSpPr>
              <p:spPr bwMode="auto">
                <a:xfrm>
                  <a:off x="2809" y="2045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4" name="Line 205"/>
                <p:cNvSpPr>
                  <a:spLocks noChangeShapeType="1"/>
                </p:cNvSpPr>
                <p:nvPr/>
              </p:nvSpPr>
              <p:spPr bwMode="auto">
                <a:xfrm>
                  <a:off x="2809" y="191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5" name="Line 206"/>
                <p:cNvSpPr>
                  <a:spLocks noChangeShapeType="1"/>
                </p:cNvSpPr>
                <p:nvPr/>
              </p:nvSpPr>
              <p:spPr bwMode="auto">
                <a:xfrm>
                  <a:off x="3069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6" name="Line 207"/>
                <p:cNvSpPr>
                  <a:spLocks noChangeShapeType="1"/>
                </p:cNvSpPr>
                <p:nvPr/>
              </p:nvSpPr>
              <p:spPr bwMode="auto">
                <a:xfrm>
                  <a:off x="3331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7" name="Line 208"/>
                <p:cNvSpPr>
                  <a:spLocks noChangeShapeType="1"/>
                </p:cNvSpPr>
                <p:nvPr/>
              </p:nvSpPr>
              <p:spPr bwMode="auto">
                <a:xfrm>
                  <a:off x="3597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8" name="Line 209"/>
                <p:cNvSpPr>
                  <a:spLocks noChangeShapeType="1"/>
                </p:cNvSpPr>
                <p:nvPr/>
              </p:nvSpPr>
              <p:spPr bwMode="auto">
                <a:xfrm>
                  <a:off x="3854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19" name="Line 210"/>
                <p:cNvSpPr>
                  <a:spLocks noChangeShapeType="1"/>
                </p:cNvSpPr>
                <p:nvPr/>
              </p:nvSpPr>
              <p:spPr bwMode="auto">
                <a:xfrm>
                  <a:off x="4114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20" name="Line 211"/>
                <p:cNvSpPr>
                  <a:spLocks noChangeShapeType="1"/>
                </p:cNvSpPr>
                <p:nvPr/>
              </p:nvSpPr>
              <p:spPr bwMode="auto">
                <a:xfrm>
                  <a:off x="4375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21" name="Line 212"/>
                <p:cNvSpPr>
                  <a:spLocks noChangeShapeType="1"/>
                </p:cNvSpPr>
                <p:nvPr/>
              </p:nvSpPr>
              <p:spPr bwMode="auto">
                <a:xfrm>
                  <a:off x="4637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22" name="Line 213"/>
                <p:cNvSpPr>
                  <a:spLocks noChangeShapeType="1"/>
                </p:cNvSpPr>
                <p:nvPr/>
              </p:nvSpPr>
              <p:spPr bwMode="auto">
                <a:xfrm>
                  <a:off x="4897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23" name="Line 214"/>
                <p:cNvSpPr>
                  <a:spLocks noChangeShapeType="1"/>
                </p:cNvSpPr>
                <p:nvPr/>
              </p:nvSpPr>
              <p:spPr bwMode="auto">
                <a:xfrm>
                  <a:off x="5159" y="191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24" name="Line 215"/>
                <p:cNvSpPr>
                  <a:spLocks noChangeShapeType="1"/>
                </p:cNvSpPr>
                <p:nvPr/>
              </p:nvSpPr>
              <p:spPr bwMode="auto">
                <a:xfrm>
                  <a:off x="5420" y="191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25" name="Rectangle 216"/>
                <p:cNvSpPr>
                  <a:spLocks noChangeArrowheads="1"/>
                </p:cNvSpPr>
                <p:nvPr/>
              </p:nvSpPr>
              <p:spPr bwMode="auto">
                <a:xfrm>
                  <a:off x="5159" y="2073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926" name="Rectangle 217"/>
                <p:cNvSpPr>
                  <a:spLocks noChangeArrowheads="1"/>
                </p:cNvSpPr>
                <p:nvPr/>
              </p:nvSpPr>
              <p:spPr bwMode="auto">
                <a:xfrm>
                  <a:off x="4897" y="207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927" name="Rectangle 218"/>
                <p:cNvSpPr>
                  <a:spLocks noChangeArrowheads="1"/>
                </p:cNvSpPr>
                <p:nvPr/>
              </p:nvSpPr>
              <p:spPr bwMode="auto">
                <a:xfrm>
                  <a:off x="4637" y="2073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243" name="Rectangle 219"/>
                <p:cNvSpPr>
                  <a:spLocks noChangeArrowheads="1"/>
                </p:cNvSpPr>
                <p:nvPr/>
              </p:nvSpPr>
              <p:spPr bwMode="auto">
                <a:xfrm>
                  <a:off x="4375" y="2071"/>
                  <a:ext cx="265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24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116" y="2071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245" name="Rectangle 221"/>
                <p:cNvSpPr>
                  <a:spLocks noChangeArrowheads="1"/>
                </p:cNvSpPr>
                <p:nvPr/>
              </p:nvSpPr>
              <p:spPr bwMode="auto">
                <a:xfrm>
                  <a:off x="3854" y="2071"/>
                  <a:ext cx="259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246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92" y="2071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932" name="Rectangle 223"/>
                <p:cNvSpPr>
                  <a:spLocks noChangeArrowheads="1"/>
                </p:cNvSpPr>
                <p:nvPr/>
              </p:nvSpPr>
              <p:spPr bwMode="auto">
                <a:xfrm>
                  <a:off x="3331" y="2073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933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69" y="207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9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2809" y="2073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935" name="Line 226"/>
                <p:cNvSpPr>
                  <a:spLocks noChangeShapeType="1"/>
                </p:cNvSpPr>
                <p:nvPr/>
              </p:nvSpPr>
              <p:spPr bwMode="auto">
                <a:xfrm>
                  <a:off x="2809" y="2073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36" name="Line 227"/>
                <p:cNvSpPr>
                  <a:spLocks noChangeShapeType="1"/>
                </p:cNvSpPr>
                <p:nvPr/>
              </p:nvSpPr>
              <p:spPr bwMode="auto">
                <a:xfrm>
                  <a:off x="2809" y="2205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37" name="Line 228"/>
                <p:cNvSpPr>
                  <a:spLocks noChangeShapeType="1"/>
                </p:cNvSpPr>
                <p:nvPr/>
              </p:nvSpPr>
              <p:spPr bwMode="auto">
                <a:xfrm>
                  <a:off x="2809" y="207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38" name="Line 229"/>
                <p:cNvSpPr>
                  <a:spLocks noChangeShapeType="1"/>
                </p:cNvSpPr>
                <p:nvPr/>
              </p:nvSpPr>
              <p:spPr bwMode="auto">
                <a:xfrm>
                  <a:off x="3069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39" name="Line 230"/>
                <p:cNvSpPr>
                  <a:spLocks noChangeShapeType="1"/>
                </p:cNvSpPr>
                <p:nvPr/>
              </p:nvSpPr>
              <p:spPr bwMode="auto">
                <a:xfrm>
                  <a:off x="3331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0" name="Line 231"/>
                <p:cNvSpPr>
                  <a:spLocks noChangeShapeType="1"/>
                </p:cNvSpPr>
                <p:nvPr/>
              </p:nvSpPr>
              <p:spPr bwMode="auto">
                <a:xfrm>
                  <a:off x="3592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1" name="Line 232"/>
                <p:cNvSpPr>
                  <a:spLocks noChangeShapeType="1"/>
                </p:cNvSpPr>
                <p:nvPr/>
              </p:nvSpPr>
              <p:spPr bwMode="auto">
                <a:xfrm>
                  <a:off x="3854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2" name="Line 233"/>
                <p:cNvSpPr>
                  <a:spLocks noChangeShapeType="1"/>
                </p:cNvSpPr>
                <p:nvPr/>
              </p:nvSpPr>
              <p:spPr bwMode="auto">
                <a:xfrm>
                  <a:off x="4114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3" name="Line 234"/>
                <p:cNvSpPr>
                  <a:spLocks noChangeShapeType="1"/>
                </p:cNvSpPr>
                <p:nvPr/>
              </p:nvSpPr>
              <p:spPr bwMode="auto">
                <a:xfrm>
                  <a:off x="4375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4" name="Line 235"/>
                <p:cNvSpPr>
                  <a:spLocks noChangeShapeType="1"/>
                </p:cNvSpPr>
                <p:nvPr/>
              </p:nvSpPr>
              <p:spPr bwMode="auto">
                <a:xfrm>
                  <a:off x="4637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5" name="Line 236"/>
                <p:cNvSpPr>
                  <a:spLocks noChangeShapeType="1"/>
                </p:cNvSpPr>
                <p:nvPr/>
              </p:nvSpPr>
              <p:spPr bwMode="auto">
                <a:xfrm>
                  <a:off x="4897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6" name="Line 237"/>
                <p:cNvSpPr>
                  <a:spLocks noChangeShapeType="1"/>
                </p:cNvSpPr>
                <p:nvPr/>
              </p:nvSpPr>
              <p:spPr bwMode="auto">
                <a:xfrm>
                  <a:off x="5159" y="207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7" name="Line 238"/>
                <p:cNvSpPr>
                  <a:spLocks noChangeShapeType="1"/>
                </p:cNvSpPr>
                <p:nvPr/>
              </p:nvSpPr>
              <p:spPr bwMode="auto">
                <a:xfrm>
                  <a:off x="5420" y="207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48" name="Rectangle 239"/>
                <p:cNvSpPr>
                  <a:spLocks noChangeArrowheads="1"/>
                </p:cNvSpPr>
                <p:nvPr/>
              </p:nvSpPr>
              <p:spPr bwMode="auto">
                <a:xfrm>
                  <a:off x="5159" y="3196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949" name="Rectangle 240"/>
                <p:cNvSpPr>
                  <a:spLocks noChangeArrowheads="1"/>
                </p:cNvSpPr>
                <p:nvPr/>
              </p:nvSpPr>
              <p:spPr bwMode="auto">
                <a:xfrm>
                  <a:off x="4897" y="3196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950" name="Rectangle 241"/>
                <p:cNvSpPr>
                  <a:spLocks noChangeArrowheads="1"/>
                </p:cNvSpPr>
                <p:nvPr/>
              </p:nvSpPr>
              <p:spPr bwMode="auto">
                <a:xfrm>
                  <a:off x="4637" y="3196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266" name="Rectangle 242"/>
                <p:cNvSpPr>
                  <a:spLocks noChangeArrowheads="1"/>
                </p:cNvSpPr>
                <p:nvPr/>
              </p:nvSpPr>
              <p:spPr bwMode="auto">
                <a:xfrm>
                  <a:off x="4375" y="3196"/>
                  <a:ext cx="265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267" name="Rectangle 243"/>
                <p:cNvSpPr>
                  <a:spLocks noChangeArrowheads="1"/>
                </p:cNvSpPr>
                <p:nvPr/>
              </p:nvSpPr>
              <p:spPr bwMode="auto">
                <a:xfrm>
                  <a:off x="4116" y="3196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26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854" y="3196"/>
                  <a:ext cx="259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269" name="Rectangle 245"/>
                <p:cNvSpPr>
                  <a:spLocks noChangeArrowheads="1"/>
                </p:cNvSpPr>
                <p:nvPr/>
              </p:nvSpPr>
              <p:spPr bwMode="auto">
                <a:xfrm>
                  <a:off x="3592" y="3196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955" name="Rectangle 246"/>
                <p:cNvSpPr>
                  <a:spLocks noChangeArrowheads="1"/>
                </p:cNvSpPr>
                <p:nvPr/>
              </p:nvSpPr>
              <p:spPr bwMode="auto">
                <a:xfrm>
                  <a:off x="3331" y="3196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956" name="Rectangle 247"/>
                <p:cNvSpPr>
                  <a:spLocks noChangeArrowheads="1"/>
                </p:cNvSpPr>
                <p:nvPr/>
              </p:nvSpPr>
              <p:spPr bwMode="auto">
                <a:xfrm>
                  <a:off x="3069" y="3196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957" name="Rectangle 248"/>
                <p:cNvSpPr>
                  <a:spLocks noChangeArrowheads="1"/>
                </p:cNvSpPr>
                <p:nvPr/>
              </p:nvSpPr>
              <p:spPr bwMode="auto">
                <a:xfrm>
                  <a:off x="2809" y="3196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958" name="Line 249"/>
                <p:cNvSpPr>
                  <a:spLocks noChangeShapeType="1"/>
                </p:cNvSpPr>
                <p:nvPr/>
              </p:nvSpPr>
              <p:spPr bwMode="auto">
                <a:xfrm>
                  <a:off x="2809" y="3196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59" name="Line 250"/>
                <p:cNvSpPr>
                  <a:spLocks noChangeShapeType="1"/>
                </p:cNvSpPr>
                <p:nvPr/>
              </p:nvSpPr>
              <p:spPr bwMode="auto">
                <a:xfrm>
                  <a:off x="2809" y="3328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0" name="Line 251"/>
                <p:cNvSpPr>
                  <a:spLocks noChangeShapeType="1"/>
                </p:cNvSpPr>
                <p:nvPr/>
              </p:nvSpPr>
              <p:spPr bwMode="auto">
                <a:xfrm>
                  <a:off x="2809" y="3196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1" name="Line 252"/>
                <p:cNvSpPr>
                  <a:spLocks noChangeShapeType="1"/>
                </p:cNvSpPr>
                <p:nvPr/>
              </p:nvSpPr>
              <p:spPr bwMode="auto">
                <a:xfrm>
                  <a:off x="3069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2" name="Line 253"/>
                <p:cNvSpPr>
                  <a:spLocks noChangeShapeType="1"/>
                </p:cNvSpPr>
                <p:nvPr/>
              </p:nvSpPr>
              <p:spPr bwMode="auto">
                <a:xfrm>
                  <a:off x="3331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3" name="Line 254"/>
                <p:cNvSpPr>
                  <a:spLocks noChangeShapeType="1"/>
                </p:cNvSpPr>
                <p:nvPr/>
              </p:nvSpPr>
              <p:spPr bwMode="auto">
                <a:xfrm>
                  <a:off x="3592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4" name="Line 255"/>
                <p:cNvSpPr>
                  <a:spLocks noChangeShapeType="1"/>
                </p:cNvSpPr>
                <p:nvPr/>
              </p:nvSpPr>
              <p:spPr bwMode="auto">
                <a:xfrm>
                  <a:off x="3854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5" name="Line 256"/>
                <p:cNvSpPr>
                  <a:spLocks noChangeShapeType="1"/>
                </p:cNvSpPr>
                <p:nvPr/>
              </p:nvSpPr>
              <p:spPr bwMode="auto">
                <a:xfrm>
                  <a:off x="4114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6" name="Line 257"/>
                <p:cNvSpPr>
                  <a:spLocks noChangeShapeType="1"/>
                </p:cNvSpPr>
                <p:nvPr/>
              </p:nvSpPr>
              <p:spPr bwMode="auto">
                <a:xfrm>
                  <a:off x="4375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7" name="Line 258"/>
                <p:cNvSpPr>
                  <a:spLocks noChangeShapeType="1"/>
                </p:cNvSpPr>
                <p:nvPr/>
              </p:nvSpPr>
              <p:spPr bwMode="auto">
                <a:xfrm>
                  <a:off x="4637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8" name="Line 259"/>
                <p:cNvSpPr>
                  <a:spLocks noChangeShapeType="1"/>
                </p:cNvSpPr>
                <p:nvPr/>
              </p:nvSpPr>
              <p:spPr bwMode="auto">
                <a:xfrm>
                  <a:off x="4897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69" name="Line 260"/>
                <p:cNvSpPr>
                  <a:spLocks noChangeShapeType="1"/>
                </p:cNvSpPr>
                <p:nvPr/>
              </p:nvSpPr>
              <p:spPr bwMode="auto">
                <a:xfrm>
                  <a:off x="5159" y="3196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70" name="Line 261"/>
                <p:cNvSpPr>
                  <a:spLocks noChangeShapeType="1"/>
                </p:cNvSpPr>
                <p:nvPr/>
              </p:nvSpPr>
              <p:spPr bwMode="auto">
                <a:xfrm>
                  <a:off x="5420" y="3196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71" name="Rectangle 262"/>
                <p:cNvSpPr>
                  <a:spLocks noChangeArrowheads="1"/>
                </p:cNvSpPr>
                <p:nvPr/>
              </p:nvSpPr>
              <p:spPr bwMode="auto">
                <a:xfrm>
                  <a:off x="5159" y="2741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97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897" y="2741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973" name="Rectangle 264"/>
                <p:cNvSpPr>
                  <a:spLocks noChangeArrowheads="1"/>
                </p:cNvSpPr>
                <p:nvPr/>
              </p:nvSpPr>
              <p:spPr bwMode="auto">
                <a:xfrm>
                  <a:off x="4637" y="2741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289" name="Rectangle 265"/>
                <p:cNvSpPr>
                  <a:spLocks noChangeArrowheads="1"/>
                </p:cNvSpPr>
                <p:nvPr/>
              </p:nvSpPr>
              <p:spPr bwMode="auto">
                <a:xfrm>
                  <a:off x="4375" y="2741"/>
                  <a:ext cx="265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290" name="Rectangle 266"/>
                <p:cNvSpPr>
                  <a:spLocks noChangeArrowheads="1"/>
                </p:cNvSpPr>
                <p:nvPr/>
              </p:nvSpPr>
              <p:spPr bwMode="auto">
                <a:xfrm>
                  <a:off x="4116" y="2741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291" name="Rectangle 267"/>
                <p:cNvSpPr>
                  <a:spLocks noChangeArrowheads="1"/>
                </p:cNvSpPr>
                <p:nvPr/>
              </p:nvSpPr>
              <p:spPr bwMode="auto">
                <a:xfrm>
                  <a:off x="3854" y="2741"/>
                  <a:ext cx="259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292" name="Rectangle 268"/>
                <p:cNvSpPr>
                  <a:spLocks noChangeArrowheads="1"/>
                </p:cNvSpPr>
                <p:nvPr/>
              </p:nvSpPr>
              <p:spPr bwMode="auto">
                <a:xfrm>
                  <a:off x="3592" y="2741"/>
                  <a:ext cx="266" cy="1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4978" name="Rectangle 269"/>
                <p:cNvSpPr>
                  <a:spLocks noChangeArrowheads="1"/>
                </p:cNvSpPr>
                <p:nvPr/>
              </p:nvSpPr>
              <p:spPr bwMode="auto">
                <a:xfrm>
                  <a:off x="3331" y="2741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4979" name="Rectangle 270"/>
                <p:cNvSpPr>
                  <a:spLocks noChangeArrowheads="1"/>
                </p:cNvSpPr>
                <p:nvPr/>
              </p:nvSpPr>
              <p:spPr bwMode="auto">
                <a:xfrm>
                  <a:off x="3069" y="2741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4980" name="Rectangle 271"/>
                <p:cNvSpPr>
                  <a:spLocks noChangeArrowheads="1"/>
                </p:cNvSpPr>
                <p:nvPr/>
              </p:nvSpPr>
              <p:spPr bwMode="auto">
                <a:xfrm>
                  <a:off x="2809" y="2741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4981" name="Line 272"/>
                <p:cNvSpPr>
                  <a:spLocks noChangeShapeType="1"/>
                </p:cNvSpPr>
                <p:nvPr/>
              </p:nvSpPr>
              <p:spPr bwMode="auto">
                <a:xfrm>
                  <a:off x="2809" y="2741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2" name="Line 273"/>
                <p:cNvSpPr>
                  <a:spLocks noChangeShapeType="1"/>
                </p:cNvSpPr>
                <p:nvPr/>
              </p:nvSpPr>
              <p:spPr bwMode="auto">
                <a:xfrm>
                  <a:off x="2809" y="2873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3" name="Line 274"/>
                <p:cNvSpPr>
                  <a:spLocks noChangeShapeType="1"/>
                </p:cNvSpPr>
                <p:nvPr/>
              </p:nvSpPr>
              <p:spPr bwMode="auto">
                <a:xfrm>
                  <a:off x="2809" y="2741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4" name="Line 275"/>
                <p:cNvSpPr>
                  <a:spLocks noChangeShapeType="1"/>
                </p:cNvSpPr>
                <p:nvPr/>
              </p:nvSpPr>
              <p:spPr bwMode="auto">
                <a:xfrm>
                  <a:off x="3069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5" name="Line 276"/>
                <p:cNvSpPr>
                  <a:spLocks noChangeShapeType="1"/>
                </p:cNvSpPr>
                <p:nvPr/>
              </p:nvSpPr>
              <p:spPr bwMode="auto">
                <a:xfrm>
                  <a:off x="3331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6" name="Line 277"/>
                <p:cNvSpPr>
                  <a:spLocks noChangeShapeType="1"/>
                </p:cNvSpPr>
                <p:nvPr/>
              </p:nvSpPr>
              <p:spPr bwMode="auto">
                <a:xfrm>
                  <a:off x="3592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7" name="Line 278"/>
                <p:cNvSpPr>
                  <a:spLocks noChangeShapeType="1"/>
                </p:cNvSpPr>
                <p:nvPr/>
              </p:nvSpPr>
              <p:spPr bwMode="auto">
                <a:xfrm>
                  <a:off x="3854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8" name="Line 279"/>
                <p:cNvSpPr>
                  <a:spLocks noChangeShapeType="1"/>
                </p:cNvSpPr>
                <p:nvPr/>
              </p:nvSpPr>
              <p:spPr bwMode="auto">
                <a:xfrm>
                  <a:off x="4114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89" name="Line 280"/>
                <p:cNvSpPr>
                  <a:spLocks noChangeShapeType="1"/>
                </p:cNvSpPr>
                <p:nvPr/>
              </p:nvSpPr>
              <p:spPr bwMode="auto">
                <a:xfrm>
                  <a:off x="4375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90" name="Line 281"/>
                <p:cNvSpPr>
                  <a:spLocks noChangeShapeType="1"/>
                </p:cNvSpPr>
                <p:nvPr/>
              </p:nvSpPr>
              <p:spPr bwMode="auto">
                <a:xfrm>
                  <a:off x="4637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91" name="Line 282"/>
                <p:cNvSpPr>
                  <a:spLocks noChangeShapeType="1"/>
                </p:cNvSpPr>
                <p:nvPr/>
              </p:nvSpPr>
              <p:spPr bwMode="auto">
                <a:xfrm>
                  <a:off x="4897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92" name="Line 283"/>
                <p:cNvSpPr>
                  <a:spLocks noChangeShapeType="1"/>
                </p:cNvSpPr>
                <p:nvPr/>
              </p:nvSpPr>
              <p:spPr bwMode="auto">
                <a:xfrm>
                  <a:off x="5159" y="2741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93" name="Line 284"/>
                <p:cNvSpPr>
                  <a:spLocks noChangeShapeType="1"/>
                </p:cNvSpPr>
                <p:nvPr/>
              </p:nvSpPr>
              <p:spPr bwMode="auto">
                <a:xfrm>
                  <a:off x="5420" y="2741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4994" name="Rectangle 285"/>
                <p:cNvSpPr>
                  <a:spLocks noChangeArrowheads="1"/>
                </p:cNvSpPr>
                <p:nvPr/>
              </p:nvSpPr>
              <p:spPr bwMode="auto">
                <a:xfrm>
                  <a:off x="5159" y="3859"/>
                  <a:ext cx="261" cy="131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4995" name="Rectangle 286"/>
                <p:cNvSpPr>
                  <a:spLocks noChangeArrowheads="1"/>
                </p:cNvSpPr>
                <p:nvPr/>
              </p:nvSpPr>
              <p:spPr bwMode="auto">
                <a:xfrm>
                  <a:off x="4897" y="3859"/>
                  <a:ext cx="262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4996" name="Rectangle 287"/>
                <p:cNvSpPr>
                  <a:spLocks noChangeArrowheads="1"/>
                </p:cNvSpPr>
                <p:nvPr/>
              </p:nvSpPr>
              <p:spPr bwMode="auto">
                <a:xfrm>
                  <a:off x="4637" y="3859"/>
                  <a:ext cx="260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312" name="Rectangle 288"/>
                <p:cNvSpPr>
                  <a:spLocks noChangeArrowheads="1"/>
                </p:cNvSpPr>
                <p:nvPr/>
              </p:nvSpPr>
              <p:spPr bwMode="auto">
                <a:xfrm>
                  <a:off x="4375" y="3857"/>
                  <a:ext cx="265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313" name="Rectangle 289"/>
                <p:cNvSpPr>
                  <a:spLocks noChangeArrowheads="1"/>
                </p:cNvSpPr>
                <p:nvPr/>
              </p:nvSpPr>
              <p:spPr bwMode="auto">
                <a:xfrm>
                  <a:off x="4116" y="3857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31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854" y="3857"/>
                  <a:ext cx="259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31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592" y="3857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001" name="Rectangle 292"/>
                <p:cNvSpPr>
                  <a:spLocks noChangeArrowheads="1"/>
                </p:cNvSpPr>
                <p:nvPr/>
              </p:nvSpPr>
              <p:spPr bwMode="auto">
                <a:xfrm>
                  <a:off x="3331" y="3859"/>
                  <a:ext cx="261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002" name="Rectangle 293"/>
                <p:cNvSpPr>
                  <a:spLocks noChangeArrowheads="1"/>
                </p:cNvSpPr>
                <p:nvPr/>
              </p:nvSpPr>
              <p:spPr bwMode="auto">
                <a:xfrm>
                  <a:off x="3069" y="3859"/>
                  <a:ext cx="262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003" name="Rectangle 294"/>
                <p:cNvSpPr>
                  <a:spLocks noChangeArrowheads="1"/>
                </p:cNvSpPr>
                <p:nvPr/>
              </p:nvSpPr>
              <p:spPr bwMode="auto">
                <a:xfrm>
                  <a:off x="2809" y="3859"/>
                  <a:ext cx="260" cy="131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004" name="Line 295"/>
                <p:cNvSpPr>
                  <a:spLocks noChangeShapeType="1"/>
                </p:cNvSpPr>
                <p:nvPr/>
              </p:nvSpPr>
              <p:spPr bwMode="auto">
                <a:xfrm>
                  <a:off x="2809" y="3859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05" name="Line 296"/>
                <p:cNvSpPr>
                  <a:spLocks noChangeShapeType="1"/>
                </p:cNvSpPr>
                <p:nvPr/>
              </p:nvSpPr>
              <p:spPr bwMode="auto">
                <a:xfrm>
                  <a:off x="2809" y="3990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06" name="Line 297"/>
                <p:cNvSpPr>
                  <a:spLocks noChangeShapeType="1"/>
                </p:cNvSpPr>
                <p:nvPr/>
              </p:nvSpPr>
              <p:spPr bwMode="auto">
                <a:xfrm>
                  <a:off x="2809" y="3859"/>
                  <a:ext cx="0" cy="131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07" name="Line 298"/>
                <p:cNvSpPr>
                  <a:spLocks noChangeShapeType="1"/>
                </p:cNvSpPr>
                <p:nvPr/>
              </p:nvSpPr>
              <p:spPr bwMode="auto">
                <a:xfrm>
                  <a:off x="3069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08" name="Line 299"/>
                <p:cNvSpPr>
                  <a:spLocks noChangeShapeType="1"/>
                </p:cNvSpPr>
                <p:nvPr/>
              </p:nvSpPr>
              <p:spPr bwMode="auto">
                <a:xfrm>
                  <a:off x="3331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09" name="Line 300"/>
                <p:cNvSpPr>
                  <a:spLocks noChangeShapeType="1"/>
                </p:cNvSpPr>
                <p:nvPr/>
              </p:nvSpPr>
              <p:spPr bwMode="auto">
                <a:xfrm>
                  <a:off x="3592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0" name="Line 301"/>
                <p:cNvSpPr>
                  <a:spLocks noChangeShapeType="1"/>
                </p:cNvSpPr>
                <p:nvPr/>
              </p:nvSpPr>
              <p:spPr bwMode="auto">
                <a:xfrm>
                  <a:off x="3854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1" name="Line 302"/>
                <p:cNvSpPr>
                  <a:spLocks noChangeShapeType="1"/>
                </p:cNvSpPr>
                <p:nvPr/>
              </p:nvSpPr>
              <p:spPr bwMode="auto">
                <a:xfrm>
                  <a:off x="4114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2" name="Line 303"/>
                <p:cNvSpPr>
                  <a:spLocks noChangeShapeType="1"/>
                </p:cNvSpPr>
                <p:nvPr/>
              </p:nvSpPr>
              <p:spPr bwMode="auto">
                <a:xfrm>
                  <a:off x="4375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3" name="Line 304"/>
                <p:cNvSpPr>
                  <a:spLocks noChangeShapeType="1"/>
                </p:cNvSpPr>
                <p:nvPr/>
              </p:nvSpPr>
              <p:spPr bwMode="auto">
                <a:xfrm>
                  <a:off x="4637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4" name="Line 305"/>
                <p:cNvSpPr>
                  <a:spLocks noChangeShapeType="1"/>
                </p:cNvSpPr>
                <p:nvPr/>
              </p:nvSpPr>
              <p:spPr bwMode="auto">
                <a:xfrm>
                  <a:off x="4897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5" name="Line 306"/>
                <p:cNvSpPr>
                  <a:spLocks noChangeShapeType="1"/>
                </p:cNvSpPr>
                <p:nvPr/>
              </p:nvSpPr>
              <p:spPr bwMode="auto">
                <a:xfrm>
                  <a:off x="5159" y="3859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6" name="Line 307"/>
                <p:cNvSpPr>
                  <a:spLocks noChangeShapeType="1"/>
                </p:cNvSpPr>
                <p:nvPr/>
              </p:nvSpPr>
              <p:spPr bwMode="auto">
                <a:xfrm>
                  <a:off x="5420" y="3859"/>
                  <a:ext cx="0" cy="131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17" name="Rectangle 308"/>
                <p:cNvSpPr>
                  <a:spLocks noChangeArrowheads="1"/>
                </p:cNvSpPr>
                <p:nvPr/>
              </p:nvSpPr>
              <p:spPr bwMode="auto">
                <a:xfrm>
                  <a:off x="5159" y="3693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018" name="Rectangle 309"/>
                <p:cNvSpPr>
                  <a:spLocks noChangeArrowheads="1"/>
                </p:cNvSpPr>
                <p:nvPr/>
              </p:nvSpPr>
              <p:spPr bwMode="auto">
                <a:xfrm>
                  <a:off x="4897" y="369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019" name="Rectangle 310"/>
                <p:cNvSpPr>
                  <a:spLocks noChangeArrowheads="1"/>
                </p:cNvSpPr>
                <p:nvPr/>
              </p:nvSpPr>
              <p:spPr bwMode="auto">
                <a:xfrm>
                  <a:off x="4637" y="3693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335" name="Rectangle 311"/>
                <p:cNvSpPr>
                  <a:spLocks noChangeArrowheads="1"/>
                </p:cNvSpPr>
                <p:nvPr/>
              </p:nvSpPr>
              <p:spPr bwMode="auto">
                <a:xfrm>
                  <a:off x="4375" y="3691"/>
                  <a:ext cx="265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336" name="Rectangle 312"/>
                <p:cNvSpPr>
                  <a:spLocks noChangeArrowheads="1"/>
                </p:cNvSpPr>
                <p:nvPr/>
              </p:nvSpPr>
              <p:spPr bwMode="auto">
                <a:xfrm>
                  <a:off x="4116" y="3691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337" name="Rectangle 313"/>
                <p:cNvSpPr>
                  <a:spLocks noChangeArrowheads="1"/>
                </p:cNvSpPr>
                <p:nvPr/>
              </p:nvSpPr>
              <p:spPr bwMode="auto">
                <a:xfrm>
                  <a:off x="3854" y="3691"/>
                  <a:ext cx="259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338" name="Rectangle 314"/>
                <p:cNvSpPr>
                  <a:spLocks noChangeArrowheads="1"/>
                </p:cNvSpPr>
                <p:nvPr/>
              </p:nvSpPr>
              <p:spPr bwMode="auto">
                <a:xfrm>
                  <a:off x="3592" y="3691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024" name="Rectangle 315"/>
                <p:cNvSpPr>
                  <a:spLocks noChangeArrowheads="1"/>
                </p:cNvSpPr>
                <p:nvPr/>
              </p:nvSpPr>
              <p:spPr bwMode="auto">
                <a:xfrm>
                  <a:off x="3331" y="3693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0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3069" y="3693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026" name="Rectangle 317"/>
                <p:cNvSpPr>
                  <a:spLocks noChangeArrowheads="1"/>
                </p:cNvSpPr>
                <p:nvPr/>
              </p:nvSpPr>
              <p:spPr bwMode="auto">
                <a:xfrm>
                  <a:off x="2809" y="3693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027" name="Line 318"/>
                <p:cNvSpPr>
                  <a:spLocks noChangeShapeType="1"/>
                </p:cNvSpPr>
                <p:nvPr/>
              </p:nvSpPr>
              <p:spPr bwMode="auto">
                <a:xfrm>
                  <a:off x="2809" y="3693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28" name="Line 319"/>
                <p:cNvSpPr>
                  <a:spLocks noChangeShapeType="1"/>
                </p:cNvSpPr>
                <p:nvPr/>
              </p:nvSpPr>
              <p:spPr bwMode="auto">
                <a:xfrm>
                  <a:off x="2809" y="3825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29" name="Line 320"/>
                <p:cNvSpPr>
                  <a:spLocks noChangeShapeType="1"/>
                </p:cNvSpPr>
                <p:nvPr/>
              </p:nvSpPr>
              <p:spPr bwMode="auto">
                <a:xfrm>
                  <a:off x="2809" y="369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0" name="Line 321"/>
                <p:cNvSpPr>
                  <a:spLocks noChangeShapeType="1"/>
                </p:cNvSpPr>
                <p:nvPr/>
              </p:nvSpPr>
              <p:spPr bwMode="auto">
                <a:xfrm>
                  <a:off x="3069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1" name="Line 322"/>
                <p:cNvSpPr>
                  <a:spLocks noChangeShapeType="1"/>
                </p:cNvSpPr>
                <p:nvPr/>
              </p:nvSpPr>
              <p:spPr bwMode="auto">
                <a:xfrm>
                  <a:off x="3331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2" name="Line 323"/>
                <p:cNvSpPr>
                  <a:spLocks noChangeShapeType="1"/>
                </p:cNvSpPr>
                <p:nvPr/>
              </p:nvSpPr>
              <p:spPr bwMode="auto">
                <a:xfrm>
                  <a:off x="3592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3" name="Line 324"/>
                <p:cNvSpPr>
                  <a:spLocks noChangeShapeType="1"/>
                </p:cNvSpPr>
                <p:nvPr/>
              </p:nvSpPr>
              <p:spPr bwMode="auto">
                <a:xfrm>
                  <a:off x="3854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4" name="Line 325"/>
                <p:cNvSpPr>
                  <a:spLocks noChangeShapeType="1"/>
                </p:cNvSpPr>
                <p:nvPr/>
              </p:nvSpPr>
              <p:spPr bwMode="auto">
                <a:xfrm>
                  <a:off x="4114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5" name="Line 326"/>
                <p:cNvSpPr>
                  <a:spLocks noChangeShapeType="1"/>
                </p:cNvSpPr>
                <p:nvPr/>
              </p:nvSpPr>
              <p:spPr bwMode="auto">
                <a:xfrm>
                  <a:off x="4375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6" name="Line 327"/>
                <p:cNvSpPr>
                  <a:spLocks noChangeShapeType="1"/>
                </p:cNvSpPr>
                <p:nvPr/>
              </p:nvSpPr>
              <p:spPr bwMode="auto">
                <a:xfrm>
                  <a:off x="4637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7" name="Line 328"/>
                <p:cNvSpPr>
                  <a:spLocks noChangeShapeType="1"/>
                </p:cNvSpPr>
                <p:nvPr/>
              </p:nvSpPr>
              <p:spPr bwMode="auto">
                <a:xfrm>
                  <a:off x="4897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8" name="Line 329"/>
                <p:cNvSpPr>
                  <a:spLocks noChangeShapeType="1"/>
                </p:cNvSpPr>
                <p:nvPr/>
              </p:nvSpPr>
              <p:spPr bwMode="auto">
                <a:xfrm>
                  <a:off x="5159" y="3693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39" name="Line 330"/>
                <p:cNvSpPr>
                  <a:spLocks noChangeShapeType="1"/>
                </p:cNvSpPr>
                <p:nvPr/>
              </p:nvSpPr>
              <p:spPr bwMode="auto">
                <a:xfrm>
                  <a:off x="5420" y="3693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40" name="Rectangle 331"/>
                <p:cNvSpPr>
                  <a:spLocks noChangeArrowheads="1"/>
                </p:cNvSpPr>
                <p:nvPr/>
              </p:nvSpPr>
              <p:spPr bwMode="auto">
                <a:xfrm>
                  <a:off x="5159" y="2576"/>
                  <a:ext cx="261" cy="131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041" name="Rectangle 332"/>
                <p:cNvSpPr>
                  <a:spLocks noChangeArrowheads="1"/>
                </p:cNvSpPr>
                <p:nvPr/>
              </p:nvSpPr>
              <p:spPr bwMode="auto">
                <a:xfrm>
                  <a:off x="4897" y="2576"/>
                  <a:ext cx="262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042" name="Rectangle 333"/>
                <p:cNvSpPr>
                  <a:spLocks noChangeArrowheads="1"/>
                </p:cNvSpPr>
                <p:nvPr/>
              </p:nvSpPr>
              <p:spPr bwMode="auto">
                <a:xfrm>
                  <a:off x="4637" y="2576"/>
                  <a:ext cx="260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358" name="Rectangle 334"/>
                <p:cNvSpPr>
                  <a:spLocks noChangeArrowheads="1"/>
                </p:cNvSpPr>
                <p:nvPr/>
              </p:nvSpPr>
              <p:spPr bwMode="auto">
                <a:xfrm>
                  <a:off x="4375" y="2576"/>
                  <a:ext cx="265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359" name="Rectangle 335"/>
                <p:cNvSpPr>
                  <a:spLocks noChangeArrowheads="1"/>
                </p:cNvSpPr>
                <p:nvPr/>
              </p:nvSpPr>
              <p:spPr bwMode="auto">
                <a:xfrm>
                  <a:off x="4116" y="2576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360" name="Rectangle 336"/>
                <p:cNvSpPr>
                  <a:spLocks noChangeArrowheads="1"/>
                </p:cNvSpPr>
                <p:nvPr/>
              </p:nvSpPr>
              <p:spPr bwMode="auto">
                <a:xfrm>
                  <a:off x="3854" y="2576"/>
                  <a:ext cx="259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361" name="Rectangle 337"/>
                <p:cNvSpPr>
                  <a:spLocks noChangeArrowheads="1"/>
                </p:cNvSpPr>
                <p:nvPr/>
              </p:nvSpPr>
              <p:spPr bwMode="auto">
                <a:xfrm>
                  <a:off x="3592" y="2576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047" name="Rectangle 338"/>
                <p:cNvSpPr>
                  <a:spLocks noChangeArrowheads="1"/>
                </p:cNvSpPr>
                <p:nvPr/>
              </p:nvSpPr>
              <p:spPr bwMode="auto">
                <a:xfrm>
                  <a:off x="3331" y="2576"/>
                  <a:ext cx="261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048" name="Rectangle 339"/>
                <p:cNvSpPr>
                  <a:spLocks noChangeArrowheads="1"/>
                </p:cNvSpPr>
                <p:nvPr/>
              </p:nvSpPr>
              <p:spPr bwMode="auto">
                <a:xfrm>
                  <a:off x="3069" y="2576"/>
                  <a:ext cx="262" cy="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049" name="Rectangle 340"/>
                <p:cNvSpPr>
                  <a:spLocks noChangeArrowheads="1"/>
                </p:cNvSpPr>
                <p:nvPr/>
              </p:nvSpPr>
              <p:spPr bwMode="auto">
                <a:xfrm>
                  <a:off x="2809" y="2576"/>
                  <a:ext cx="260" cy="131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050" name="Line 341"/>
                <p:cNvSpPr>
                  <a:spLocks noChangeShapeType="1"/>
                </p:cNvSpPr>
                <p:nvPr/>
              </p:nvSpPr>
              <p:spPr bwMode="auto">
                <a:xfrm>
                  <a:off x="2809" y="2576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1" name="Line 342"/>
                <p:cNvSpPr>
                  <a:spLocks noChangeShapeType="1"/>
                </p:cNvSpPr>
                <p:nvPr/>
              </p:nvSpPr>
              <p:spPr bwMode="auto">
                <a:xfrm>
                  <a:off x="2809" y="2707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2" name="Line 343"/>
                <p:cNvSpPr>
                  <a:spLocks noChangeShapeType="1"/>
                </p:cNvSpPr>
                <p:nvPr/>
              </p:nvSpPr>
              <p:spPr bwMode="auto">
                <a:xfrm>
                  <a:off x="2809" y="2576"/>
                  <a:ext cx="0" cy="131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3" name="Line 344"/>
                <p:cNvSpPr>
                  <a:spLocks noChangeShapeType="1"/>
                </p:cNvSpPr>
                <p:nvPr/>
              </p:nvSpPr>
              <p:spPr bwMode="auto">
                <a:xfrm>
                  <a:off x="3069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4" name="Line 345"/>
                <p:cNvSpPr>
                  <a:spLocks noChangeShapeType="1"/>
                </p:cNvSpPr>
                <p:nvPr/>
              </p:nvSpPr>
              <p:spPr bwMode="auto">
                <a:xfrm>
                  <a:off x="3331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5" name="Line 346"/>
                <p:cNvSpPr>
                  <a:spLocks noChangeShapeType="1"/>
                </p:cNvSpPr>
                <p:nvPr/>
              </p:nvSpPr>
              <p:spPr bwMode="auto">
                <a:xfrm>
                  <a:off x="3592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6" name="Line 347"/>
                <p:cNvSpPr>
                  <a:spLocks noChangeShapeType="1"/>
                </p:cNvSpPr>
                <p:nvPr/>
              </p:nvSpPr>
              <p:spPr bwMode="auto">
                <a:xfrm>
                  <a:off x="3854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7" name="Line 348"/>
                <p:cNvSpPr>
                  <a:spLocks noChangeShapeType="1"/>
                </p:cNvSpPr>
                <p:nvPr/>
              </p:nvSpPr>
              <p:spPr bwMode="auto">
                <a:xfrm>
                  <a:off x="4114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8" name="Line 349"/>
                <p:cNvSpPr>
                  <a:spLocks noChangeShapeType="1"/>
                </p:cNvSpPr>
                <p:nvPr/>
              </p:nvSpPr>
              <p:spPr bwMode="auto">
                <a:xfrm>
                  <a:off x="4375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59" name="Line 350"/>
                <p:cNvSpPr>
                  <a:spLocks noChangeShapeType="1"/>
                </p:cNvSpPr>
                <p:nvPr/>
              </p:nvSpPr>
              <p:spPr bwMode="auto">
                <a:xfrm>
                  <a:off x="4637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60" name="Line 351"/>
                <p:cNvSpPr>
                  <a:spLocks noChangeShapeType="1"/>
                </p:cNvSpPr>
                <p:nvPr/>
              </p:nvSpPr>
              <p:spPr bwMode="auto">
                <a:xfrm>
                  <a:off x="4897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61" name="Line 352"/>
                <p:cNvSpPr>
                  <a:spLocks noChangeShapeType="1"/>
                </p:cNvSpPr>
                <p:nvPr/>
              </p:nvSpPr>
              <p:spPr bwMode="auto">
                <a:xfrm>
                  <a:off x="5159" y="2576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62" name="Line 353"/>
                <p:cNvSpPr>
                  <a:spLocks noChangeShapeType="1"/>
                </p:cNvSpPr>
                <p:nvPr/>
              </p:nvSpPr>
              <p:spPr bwMode="auto">
                <a:xfrm>
                  <a:off x="5420" y="2576"/>
                  <a:ext cx="0" cy="131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63" name="Rectangle 354"/>
                <p:cNvSpPr>
                  <a:spLocks noChangeArrowheads="1"/>
                </p:cNvSpPr>
                <p:nvPr/>
              </p:nvSpPr>
              <p:spPr bwMode="auto">
                <a:xfrm>
                  <a:off x="5159" y="2410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064" name="Rectangle 355"/>
                <p:cNvSpPr>
                  <a:spLocks noChangeArrowheads="1"/>
                </p:cNvSpPr>
                <p:nvPr/>
              </p:nvSpPr>
              <p:spPr bwMode="auto">
                <a:xfrm>
                  <a:off x="4897" y="2410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065" name="Rectangle 356"/>
                <p:cNvSpPr>
                  <a:spLocks noChangeArrowheads="1"/>
                </p:cNvSpPr>
                <p:nvPr/>
              </p:nvSpPr>
              <p:spPr bwMode="auto">
                <a:xfrm>
                  <a:off x="4637" y="2410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381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75" y="2410"/>
                  <a:ext cx="265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382" name="Rectangle 358"/>
                <p:cNvSpPr>
                  <a:spLocks noChangeArrowheads="1"/>
                </p:cNvSpPr>
                <p:nvPr/>
              </p:nvSpPr>
              <p:spPr bwMode="auto">
                <a:xfrm>
                  <a:off x="4116" y="2410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383" name="Rectangle 359"/>
                <p:cNvSpPr>
                  <a:spLocks noChangeArrowheads="1"/>
                </p:cNvSpPr>
                <p:nvPr/>
              </p:nvSpPr>
              <p:spPr bwMode="auto">
                <a:xfrm>
                  <a:off x="3854" y="2410"/>
                  <a:ext cx="259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384" name="Rectangle 360"/>
                <p:cNvSpPr>
                  <a:spLocks noChangeArrowheads="1"/>
                </p:cNvSpPr>
                <p:nvPr/>
              </p:nvSpPr>
              <p:spPr bwMode="auto">
                <a:xfrm>
                  <a:off x="3592" y="2410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070" name="Rectangle 361"/>
                <p:cNvSpPr>
                  <a:spLocks noChangeArrowheads="1"/>
                </p:cNvSpPr>
                <p:nvPr/>
              </p:nvSpPr>
              <p:spPr bwMode="auto">
                <a:xfrm>
                  <a:off x="3331" y="2410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071" name="Rectangle 362"/>
                <p:cNvSpPr>
                  <a:spLocks noChangeArrowheads="1"/>
                </p:cNvSpPr>
                <p:nvPr/>
              </p:nvSpPr>
              <p:spPr bwMode="auto">
                <a:xfrm>
                  <a:off x="3069" y="2410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072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09" y="2410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073" name="Line 364"/>
                <p:cNvSpPr>
                  <a:spLocks noChangeShapeType="1"/>
                </p:cNvSpPr>
                <p:nvPr/>
              </p:nvSpPr>
              <p:spPr bwMode="auto">
                <a:xfrm>
                  <a:off x="2809" y="2410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74" name="Line 365"/>
                <p:cNvSpPr>
                  <a:spLocks noChangeShapeType="1"/>
                </p:cNvSpPr>
                <p:nvPr/>
              </p:nvSpPr>
              <p:spPr bwMode="auto">
                <a:xfrm>
                  <a:off x="2809" y="2542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75" name="Line 366"/>
                <p:cNvSpPr>
                  <a:spLocks noChangeShapeType="1"/>
                </p:cNvSpPr>
                <p:nvPr/>
              </p:nvSpPr>
              <p:spPr bwMode="auto">
                <a:xfrm>
                  <a:off x="2809" y="2410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76" name="Line 367"/>
                <p:cNvSpPr>
                  <a:spLocks noChangeShapeType="1"/>
                </p:cNvSpPr>
                <p:nvPr/>
              </p:nvSpPr>
              <p:spPr bwMode="auto">
                <a:xfrm>
                  <a:off x="3069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77" name="Line 368"/>
                <p:cNvSpPr>
                  <a:spLocks noChangeShapeType="1"/>
                </p:cNvSpPr>
                <p:nvPr/>
              </p:nvSpPr>
              <p:spPr bwMode="auto">
                <a:xfrm>
                  <a:off x="3331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78" name="Line 369"/>
                <p:cNvSpPr>
                  <a:spLocks noChangeShapeType="1"/>
                </p:cNvSpPr>
                <p:nvPr/>
              </p:nvSpPr>
              <p:spPr bwMode="auto">
                <a:xfrm>
                  <a:off x="3592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79" name="Line 370"/>
                <p:cNvSpPr>
                  <a:spLocks noChangeShapeType="1"/>
                </p:cNvSpPr>
                <p:nvPr/>
              </p:nvSpPr>
              <p:spPr bwMode="auto">
                <a:xfrm>
                  <a:off x="3854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0" name="Line 371"/>
                <p:cNvSpPr>
                  <a:spLocks noChangeShapeType="1"/>
                </p:cNvSpPr>
                <p:nvPr/>
              </p:nvSpPr>
              <p:spPr bwMode="auto">
                <a:xfrm>
                  <a:off x="4114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1" name="Line 372"/>
                <p:cNvSpPr>
                  <a:spLocks noChangeShapeType="1"/>
                </p:cNvSpPr>
                <p:nvPr/>
              </p:nvSpPr>
              <p:spPr bwMode="auto">
                <a:xfrm>
                  <a:off x="4375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2" name="Line 373"/>
                <p:cNvSpPr>
                  <a:spLocks noChangeShapeType="1"/>
                </p:cNvSpPr>
                <p:nvPr/>
              </p:nvSpPr>
              <p:spPr bwMode="auto">
                <a:xfrm>
                  <a:off x="4637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3" name="Line 374"/>
                <p:cNvSpPr>
                  <a:spLocks noChangeShapeType="1"/>
                </p:cNvSpPr>
                <p:nvPr/>
              </p:nvSpPr>
              <p:spPr bwMode="auto">
                <a:xfrm>
                  <a:off x="4897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4" name="Line 375"/>
                <p:cNvSpPr>
                  <a:spLocks noChangeShapeType="1"/>
                </p:cNvSpPr>
                <p:nvPr/>
              </p:nvSpPr>
              <p:spPr bwMode="auto">
                <a:xfrm>
                  <a:off x="5159" y="2410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5" name="Line 376"/>
                <p:cNvSpPr>
                  <a:spLocks noChangeShapeType="1"/>
                </p:cNvSpPr>
                <p:nvPr/>
              </p:nvSpPr>
              <p:spPr bwMode="auto">
                <a:xfrm>
                  <a:off x="5420" y="2410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86" name="Rectangle 377"/>
                <p:cNvSpPr>
                  <a:spLocks noChangeArrowheads="1"/>
                </p:cNvSpPr>
                <p:nvPr/>
              </p:nvSpPr>
              <p:spPr bwMode="auto">
                <a:xfrm>
                  <a:off x="5159" y="3362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087" name="Rectangle 378"/>
                <p:cNvSpPr>
                  <a:spLocks noChangeArrowheads="1"/>
                </p:cNvSpPr>
                <p:nvPr/>
              </p:nvSpPr>
              <p:spPr bwMode="auto">
                <a:xfrm>
                  <a:off x="4897" y="3362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088" name="Rectangle 379"/>
                <p:cNvSpPr>
                  <a:spLocks noChangeArrowheads="1"/>
                </p:cNvSpPr>
                <p:nvPr/>
              </p:nvSpPr>
              <p:spPr bwMode="auto">
                <a:xfrm>
                  <a:off x="4637" y="3362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404" name="Rectangle 380"/>
                <p:cNvSpPr>
                  <a:spLocks noChangeArrowheads="1"/>
                </p:cNvSpPr>
                <p:nvPr/>
              </p:nvSpPr>
              <p:spPr bwMode="auto">
                <a:xfrm>
                  <a:off x="4375" y="3362"/>
                  <a:ext cx="265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405" name="Rectangle 381"/>
                <p:cNvSpPr>
                  <a:spLocks noChangeArrowheads="1"/>
                </p:cNvSpPr>
                <p:nvPr/>
              </p:nvSpPr>
              <p:spPr bwMode="auto">
                <a:xfrm>
                  <a:off x="4116" y="3362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406" name="Rectangle 382"/>
                <p:cNvSpPr>
                  <a:spLocks noChangeArrowheads="1"/>
                </p:cNvSpPr>
                <p:nvPr/>
              </p:nvSpPr>
              <p:spPr bwMode="auto">
                <a:xfrm>
                  <a:off x="3854" y="3362"/>
                  <a:ext cx="259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407" name="Rectangle 383"/>
                <p:cNvSpPr>
                  <a:spLocks noChangeArrowheads="1"/>
                </p:cNvSpPr>
                <p:nvPr/>
              </p:nvSpPr>
              <p:spPr bwMode="auto">
                <a:xfrm>
                  <a:off x="3592" y="3362"/>
                  <a:ext cx="266" cy="1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093" name="Rectangle 384"/>
                <p:cNvSpPr>
                  <a:spLocks noChangeArrowheads="1"/>
                </p:cNvSpPr>
                <p:nvPr/>
              </p:nvSpPr>
              <p:spPr bwMode="auto">
                <a:xfrm>
                  <a:off x="3331" y="3362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094" name="Rectangle 385"/>
                <p:cNvSpPr>
                  <a:spLocks noChangeArrowheads="1"/>
                </p:cNvSpPr>
                <p:nvPr/>
              </p:nvSpPr>
              <p:spPr bwMode="auto">
                <a:xfrm>
                  <a:off x="3069" y="3362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095" name="Rectangle 386"/>
                <p:cNvSpPr>
                  <a:spLocks noChangeArrowheads="1"/>
                </p:cNvSpPr>
                <p:nvPr/>
              </p:nvSpPr>
              <p:spPr bwMode="auto">
                <a:xfrm>
                  <a:off x="2809" y="3362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096" name="Line 387"/>
                <p:cNvSpPr>
                  <a:spLocks noChangeShapeType="1"/>
                </p:cNvSpPr>
                <p:nvPr/>
              </p:nvSpPr>
              <p:spPr bwMode="auto">
                <a:xfrm>
                  <a:off x="2809" y="3362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97" name="Line 388"/>
                <p:cNvSpPr>
                  <a:spLocks noChangeShapeType="1"/>
                </p:cNvSpPr>
                <p:nvPr/>
              </p:nvSpPr>
              <p:spPr bwMode="auto">
                <a:xfrm>
                  <a:off x="2809" y="3494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98" name="Line 389"/>
                <p:cNvSpPr>
                  <a:spLocks noChangeShapeType="1"/>
                </p:cNvSpPr>
                <p:nvPr/>
              </p:nvSpPr>
              <p:spPr bwMode="auto">
                <a:xfrm>
                  <a:off x="2809" y="3362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099" name="Line 390"/>
                <p:cNvSpPr>
                  <a:spLocks noChangeShapeType="1"/>
                </p:cNvSpPr>
                <p:nvPr/>
              </p:nvSpPr>
              <p:spPr bwMode="auto">
                <a:xfrm>
                  <a:off x="3069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0" name="Line 391"/>
                <p:cNvSpPr>
                  <a:spLocks noChangeShapeType="1"/>
                </p:cNvSpPr>
                <p:nvPr/>
              </p:nvSpPr>
              <p:spPr bwMode="auto">
                <a:xfrm>
                  <a:off x="3331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1" name="Line 392"/>
                <p:cNvSpPr>
                  <a:spLocks noChangeShapeType="1"/>
                </p:cNvSpPr>
                <p:nvPr/>
              </p:nvSpPr>
              <p:spPr bwMode="auto">
                <a:xfrm>
                  <a:off x="3592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2" name="Line 393"/>
                <p:cNvSpPr>
                  <a:spLocks noChangeShapeType="1"/>
                </p:cNvSpPr>
                <p:nvPr/>
              </p:nvSpPr>
              <p:spPr bwMode="auto">
                <a:xfrm>
                  <a:off x="3854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3" name="Line 394"/>
                <p:cNvSpPr>
                  <a:spLocks noChangeShapeType="1"/>
                </p:cNvSpPr>
                <p:nvPr/>
              </p:nvSpPr>
              <p:spPr bwMode="auto">
                <a:xfrm>
                  <a:off x="4114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4" name="Line 395"/>
                <p:cNvSpPr>
                  <a:spLocks noChangeShapeType="1"/>
                </p:cNvSpPr>
                <p:nvPr/>
              </p:nvSpPr>
              <p:spPr bwMode="auto">
                <a:xfrm>
                  <a:off x="4375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5" name="Line 396"/>
                <p:cNvSpPr>
                  <a:spLocks noChangeShapeType="1"/>
                </p:cNvSpPr>
                <p:nvPr/>
              </p:nvSpPr>
              <p:spPr bwMode="auto">
                <a:xfrm>
                  <a:off x="4637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6" name="Line 397"/>
                <p:cNvSpPr>
                  <a:spLocks noChangeShapeType="1"/>
                </p:cNvSpPr>
                <p:nvPr/>
              </p:nvSpPr>
              <p:spPr bwMode="auto">
                <a:xfrm>
                  <a:off x="4897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7" name="Line 398"/>
                <p:cNvSpPr>
                  <a:spLocks noChangeShapeType="1"/>
                </p:cNvSpPr>
                <p:nvPr/>
              </p:nvSpPr>
              <p:spPr bwMode="auto">
                <a:xfrm>
                  <a:off x="5159" y="3362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8" name="Line 399"/>
                <p:cNvSpPr>
                  <a:spLocks noChangeShapeType="1"/>
                </p:cNvSpPr>
                <p:nvPr/>
              </p:nvSpPr>
              <p:spPr bwMode="auto">
                <a:xfrm>
                  <a:off x="5420" y="3362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09" name="Rectangle 400"/>
                <p:cNvSpPr>
                  <a:spLocks noChangeArrowheads="1"/>
                </p:cNvSpPr>
                <p:nvPr/>
              </p:nvSpPr>
              <p:spPr bwMode="auto">
                <a:xfrm>
                  <a:off x="5159" y="3527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110" name="Rectangle 401"/>
                <p:cNvSpPr>
                  <a:spLocks noChangeArrowheads="1"/>
                </p:cNvSpPr>
                <p:nvPr/>
              </p:nvSpPr>
              <p:spPr bwMode="auto">
                <a:xfrm>
                  <a:off x="4897" y="3527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111" name="Rectangle 402"/>
                <p:cNvSpPr>
                  <a:spLocks noChangeArrowheads="1"/>
                </p:cNvSpPr>
                <p:nvPr/>
              </p:nvSpPr>
              <p:spPr bwMode="auto">
                <a:xfrm>
                  <a:off x="4637" y="3527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427" name="Rectangle 403"/>
                <p:cNvSpPr>
                  <a:spLocks noChangeArrowheads="1"/>
                </p:cNvSpPr>
                <p:nvPr/>
              </p:nvSpPr>
              <p:spPr bwMode="auto">
                <a:xfrm>
                  <a:off x="4375" y="3524"/>
                  <a:ext cx="265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428" name="Rectangle 404"/>
                <p:cNvSpPr>
                  <a:spLocks noChangeArrowheads="1"/>
                </p:cNvSpPr>
                <p:nvPr/>
              </p:nvSpPr>
              <p:spPr bwMode="auto">
                <a:xfrm>
                  <a:off x="4116" y="3524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429" name="Rectangle 405"/>
                <p:cNvSpPr>
                  <a:spLocks noChangeArrowheads="1"/>
                </p:cNvSpPr>
                <p:nvPr/>
              </p:nvSpPr>
              <p:spPr bwMode="auto">
                <a:xfrm>
                  <a:off x="3854" y="3524"/>
                  <a:ext cx="259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430" name="Rectangle 406"/>
                <p:cNvSpPr>
                  <a:spLocks noChangeArrowheads="1"/>
                </p:cNvSpPr>
                <p:nvPr/>
              </p:nvSpPr>
              <p:spPr bwMode="auto">
                <a:xfrm>
                  <a:off x="3592" y="3524"/>
                  <a:ext cx="266" cy="1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116" name="Rectangle 407"/>
                <p:cNvSpPr>
                  <a:spLocks noChangeArrowheads="1"/>
                </p:cNvSpPr>
                <p:nvPr/>
              </p:nvSpPr>
              <p:spPr bwMode="auto">
                <a:xfrm>
                  <a:off x="3331" y="3527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117" name="Rectangle 408"/>
                <p:cNvSpPr>
                  <a:spLocks noChangeArrowheads="1"/>
                </p:cNvSpPr>
                <p:nvPr/>
              </p:nvSpPr>
              <p:spPr bwMode="auto">
                <a:xfrm>
                  <a:off x="3069" y="3527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118" name="Rectangle 409"/>
                <p:cNvSpPr>
                  <a:spLocks noChangeArrowheads="1"/>
                </p:cNvSpPr>
                <p:nvPr/>
              </p:nvSpPr>
              <p:spPr bwMode="auto">
                <a:xfrm>
                  <a:off x="2809" y="3527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119" name="Line 410"/>
                <p:cNvSpPr>
                  <a:spLocks noChangeShapeType="1"/>
                </p:cNvSpPr>
                <p:nvPr/>
              </p:nvSpPr>
              <p:spPr bwMode="auto">
                <a:xfrm>
                  <a:off x="2809" y="3527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0" name="Line 411"/>
                <p:cNvSpPr>
                  <a:spLocks noChangeShapeType="1"/>
                </p:cNvSpPr>
                <p:nvPr/>
              </p:nvSpPr>
              <p:spPr bwMode="auto">
                <a:xfrm>
                  <a:off x="2809" y="3659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1" name="Line 412"/>
                <p:cNvSpPr>
                  <a:spLocks noChangeShapeType="1"/>
                </p:cNvSpPr>
                <p:nvPr/>
              </p:nvSpPr>
              <p:spPr bwMode="auto">
                <a:xfrm>
                  <a:off x="2809" y="3527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2" name="Line 413"/>
                <p:cNvSpPr>
                  <a:spLocks noChangeShapeType="1"/>
                </p:cNvSpPr>
                <p:nvPr/>
              </p:nvSpPr>
              <p:spPr bwMode="auto">
                <a:xfrm>
                  <a:off x="3069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3" name="Line 414"/>
                <p:cNvSpPr>
                  <a:spLocks noChangeShapeType="1"/>
                </p:cNvSpPr>
                <p:nvPr/>
              </p:nvSpPr>
              <p:spPr bwMode="auto">
                <a:xfrm>
                  <a:off x="3331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4" name="Line 415"/>
                <p:cNvSpPr>
                  <a:spLocks noChangeShapeType="1"/>
                </p:cNvSpPr>
                <p:nvPr/>
              </p:nvSpPr>
              <p:spPr bwMode="auto">
                <a:xfrm>
                  <a:off x="3592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5" name="Line 416"/>
                <p:cNvSpPr>
                  <a:spLocks noChangeShapeType="1"/>
                </p:cNvSpPr>
                <p:nvPr/>
              </p:nvSpPr>
              <p:spPr bwMode="auto">
                <a:xfrm>
                  <a:off x="3854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6" name="Line 417"/>
                <p:cNvSpPr>
                  <a:spLocks noChangeShapeType="1"/>
                </p:cNvSpPr>
                <p:nvPr/>
              </p:nvSpPr>
              <p:spPr bwMode="auto">
                <a:xfrm>
                  <a:off x="4114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7" name="Line 418"/>
                <p:cNvSpPr>
                  <a:spLocks noChangeShapeType="1"/>
                </p:cNvSpPr>
                <p:nvPr/>
              </p:nvSpPr>
              <p:spPr bwMode="auto">
                <a:xfrm>
                  <a:off x="4375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8" name="Line 419"/>
                <p:cNvSpPr>
                  <a:spLocks noChangeShapeType="1"/>
                </p:cNvSpPr>
                <p:nvPr/>
              </p:nvSpPr>
              <p:spPr bwMode="auto">
                <a:xfrm>
                  <a:off x="4637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29" name="Line 420"/>
                <p:cNvSpPr>
                  <a:spLocks noChangeShapeType="1"/>
                </p:cNvSpPr>
                <p:nvPr/>
              </p:nvSpPr>
              <p:spPr bwMode="auto">
                <a:xfrm>
                  <a:off x="4897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30" name="Line 421"/>
                <p:cNvSpPr>
                  <a:spLocks noChangeShapeType="1"/>
                </p:cNvSpPr>
                <p:nvPr/>
              </p:nvSpPr>
              <p:spPr bwMode="auto">
                <a:xfrm>
                  <a:off x="5159" y="3527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31" name="Line 422"/>
                <p:cNvSpPr>
                  <a:spLocks noChangeShapeType="1"/>
                </p:cNvSpPr>
                <p:nvPr/>
              </p:nvSpPr>
              <p:spPr bwMode="auto">
                <a:xfrm>
                  <a:off x="5420" y="3527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159" y="4024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1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897" y="4024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134" name="Rectangle 425"/>
                <p:cNvSpPr>
                  <a:spLocks noChangeArrowheads="1"/>
                </p:cNvSpPr>
                <p:nvPr/>
              </p:nvSpPr>
              <p:spPr bwMode="auto">
                <a:xfrm>
                  <a:off x="4637" y="4024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450" name="Rectangle 426"/>
                <p:cNvSpPr>
                  <a:spLocks noChangeArrowheads="1"/>
                </p:cNvSpPr>
                <p:nvPr/>
              </p:nvSpPr>
              <p:spPr bwMode="auto">
                <a:xfrm>
                  <a:off x="4375" y="4023"/>
                  <a:ext cx="265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451" name="Rectangle 427"/>
                <p:cNvSpPr>
                  <a:spLocks noChangeArrowheads="1"/>
                </p:cNvSpPr>
                <p:nvPr/>
              </p:nvSpPr>
              <p:spPr bwMode="auto">
                <a:xfrm>
                  <a:off x="4116" y="4023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452" name="Rectangle 428"/>
                <p:cNvSpPr>
                  <a:spLocks noChangeArrowheads="1"/>
                </p:cNvSpPr>
                <p:nvPr/>
              </p:nvSpPr>
              <p:spPr bwMode="auto">
                <a:xfrm>
                  <a:off x="3854" y="4023"/>
                  <a:ext cx="259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453" name="Rectangle 429"/>
                <p:cNvSpPr>
                  <a:spLocks noChangeArrowheads="1"/>
                </p:cNvSpPr>
                <p:nvPr/>
              </p:nvSpPr>
              <p:spPr bwMode="auto">
                <a:xfrm>
                  <a:off x="3592" y="4023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139" name="Rectangle 430"/>
                <p:cNvSpPr>
                  <a:spLocks noChangeArrowheads="1"/>
                </p:cNvSpPr>
                <p:nvPr/>
              </p:nvSpPr>
              <p:spPr bwMode="auto">
                <a:xfrm>
                  <a:off x="3331" y="4024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140" name="Rectangle 431"/>
                <p:cNvSpPr>
                  <a:spLocks noChangeArrowheads="1"/>
                </p:cNvSpPr>
                <p:nvPr/>
              </p:nvSpPr>
              <p:spPr bwMode="auto">
                <a:xfrm>
                  <a:off x="3069" y="4024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141" name="Rectangle 432"/>
                <p:cNvSpPr>
                  <a:spLocks noChangeArrowheads="1"/>
                </p:cNvSpPr>
                <p:nvPr/>
              </p:nvSpPr>
              <p:spPr bwMode="auto">
                <a:xfrm>
                  <a:off x="2809" y="4024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142" name="Line 433"/>
                <p:cNvSpPr>
                  <a:spLocks noChangeShapeType="1"/>
                </p:cNvSpPr>
                <p:nvPr/>
              </p:nvSpPr>
              <p:spPr bwMode="auto">
                <a:xfrm>
                  <a:off x="2809" y="4024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3" name="Line 434"/>
                <p:cNvSpPr>
                  <a:spLocks noChangeShapeType="1"/>
                </p:cNvSpPr>
                <p:nvPr/>
              </p:nvSpPr>
              <p:spPr bwMode="auto">
                <a:xfrm>
                  <a:off x="2809" y="4156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4" name="Line 435"/>
                <p:cNvSpPr>
                  <a:spLocks noChangeShapeType="1"/>
                </p:cNvSpPr>
                <p:nvPr/>
              </p:nvSpPr>
              <p:spPr bwMode="auto">
                <a:xfrm>
                  <a:off x="2809" y="4024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5" name="Line 436"/>
                <p:cNvSpPr>
                  <a:spLocks noChangeShapeType="1"/>
                </p:cNvSpPr>
                <p:nvPr/>
              </p:nvSpPr>
              <p:spPr bwMode="auto">
                <a:xfrm>
                  <a:off x="3069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6" name="Line 437"/>
                <p:cNvSpPr>
                  <a:spLocks noChangeShapeType="1"/>
                </p:cNvSpPr>
                <p:nvPr/>
              </p:nvSpPr>
              <p:spPr bwMode="auto">
                <a:xfrm>
                  <a:off x="3331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7" name="Line 438"/>
                <p:cNvSpPr>
                  <a:spLocks noChangeShapeType="1"/>
                </p:cNvSpPr>
                <p:nvPr/>
              </p:nvSpPr>
              <p:spPr bwMode="auto">
                <a:xfrm>
                  <a:off x="3592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8" name="Line 439"/>
                <p:cNvSpPr>
                  <a:spLocks noChangeShapeType="1"/>
                </p:cNvSpPr>
                <p:nvPr/>
              </p:nvSpPr>
              <p:spPr bwMode="auto">
                <a:xfrm>
                  <a:off x="3854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49" name="Line 440"/>
                <p:cNvSpPr>
                  <a:spLocks noChangeShapeType="1"/>
                </p:cNvSpPr>
                <p:nvPr/>
              </p:nvSpPr>
              <p:spPr bwMode="auto">
                <a:xfrm>
                  <a:off x="4114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50" name="Line 441"/>
                <p:cNvSpPr>
                  <a:spLocks noChangeShapeType="1"/>
                </p:cNvSpPr>
                <p:nvPr/>
              </p:nvSpPr>
              <p:spPr bwMode="auto">
                <a:xfrm>
                  <a:off x="4375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51" name="Line 442"/>
                <p:cNvSpPr>
                  <a:spLocks noChangeShapeType="1"/>
                </p:cNvSpPr>
                <p:nvPr/>
              </p:nvSpPr>
              <p:spPr bwMode="auto">
                <a:xfrm>
                  <a:off x="4637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52" name="Line 443"/>
                <p:cNvSpPr>
                  <a:spLocks noChangeShapeType="1"/>
                </p:cNvSpPr>
                <p:nvPr/>
              </p:nvSpPr>
              <p:spPr bwMode="auto">
                <a:xfrm>
                  <a:off x="4897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53" name="Line 444"/>
                <p:cNvSpPr>
                  <a:spLocks noChangeShapeType="1"/>
                </p:cNvSpPr>
                <p:nvPr/>
              </p:nvSpPr>
              <p:spPr bwMode="auto">
                <a:xfrm>
                  <a:off x="5159" y="402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54" name="Line 445"/>
                <p:cNvSpPr>
                  <a:spLocks noChangeShapeType="1"/>
                </p:cNvSpPr>
                <p:nvPr/>
              </p:nvSpPr>
              <p:spPr bwMode="auto">
                <a:xfrm>
                  <a:off x="5420" y="4024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55" name="Rectangle 446"/>
                <p:cNvSpPr>
                  <a:spLocks noChangeArrowheads="1"/>
                </p:cNvSpPr>
                <p:nvPr/>
              </p:nvSpPr>
              <p:spPr bwMode="auto">
                <a:xfrm>
                  <a:off x="5159" y="2244"/>
                  <a:ext cx="261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10</a:t>
                  </a:r>
                </a:p>
              </p:txBody>
            </p:sp>
            <p:sp>
              <p:nvSpPr>
                <p:cNvPr id="285156" name="Rectangle 447"/>
                <p:cNvSpPr>
                  <a:spLocks noChangeArrowheads="1"/>
                </p:cNvSpPr>
                <p:nvPr/>
              </p:nvSpPr>
              <p:spPr bwMode="auto">
                <a:xfrm>
                  <a:off x="4897" y="2244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9</a:t>
                  </a:r>
                </a:p>
              </p:txBody>
            </p:sp>
            <p:sp>
              <p:nvSpPr>
                <p:cNvPr id="285157" name="Rectangle 448"/>
                <p:cNvSpPr>
                  <a:spLocks noChangeArrowheads="1"/>
                </p:cNvSpPr>
                <p:nvPr/>
              </p:nvSpPr>
              <p:spPr bwMode="auto">
                <a:xfrm>
                  <a:off x="4637" y="2244"/>
                  <a:ext cx="260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8</a:t>
                  </a:r>
                </a:p>
              </p:txBody>
            </p:sp>
            <p:sp>
              <p:nvSpPr>
                <p:cNvPr id="473" name="Rectangle 449"/>
                <p:cNvSpPr>
                  <a:spLocks noChangeArrowheads="1"/>
                </p:cNvSpPr>
                <p:nvPr/>
              </p:nvSpPr>
              <p:spPr bwMode="auto">
                <a:xfrm>
                  <a:off x="4375" y="2244"/>
                  <a:ext cx="265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7</a:t>
                  </a:r>
                </a:p>
              </p:txBody>
            </p:sp>
            <p:sp>
              <p:nvSpPr>
                <p:cNvPr id="474" name="Rectangle 450"/>
                <p:cNvSpPr>
                  <a:spLocks noChangeArrowheads="1"/>
                </p:cNvSpPr>
                <p:nvPr/>
              </p:nvSpPr>
              <p:spPr bwMode="auto">
                <a:xfrm>
                  <a:off x="4116" y="2244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6</a:t>
                  </a:r>
                </a:p>
              </p:txBody>
            </p:sp>
            <p:sp>
              <p:nvSpPr>
                <p:cNvPr id="475" name="Rectangle 451"/>
                <p:cNvSpPr>
                  <a:spLocks noChangeArrowheads="1"/>
                </p:cNvSpPr>
                <p:nvPr/>
              </p:nvSpPr>
              <p:spPr bwMode="auto">
                <a:xfrm>
                  <a:off x="3854" y="2244"/>
                  <a:ext cx="259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5</a:t>
                  </a:r>
                </a:p>
              </p:txBody>
            </p:sp>
            <p:sp>
              <p:nvSpPr>
                <p:cNvPr id="476" name="Rectangle 452"/>
                <p:cNvSpPr>
                  <a:spLocks noChangeArrowheads="1"/>
                </p:cNvSpPr>
                <p:nvPr/>
              </p:nvSpPr>
              <p:spPr bwMode="auto">
                <a:xfrm>
                  <a:off x="3592" y="2244"/>
                  <a:ext cx="266" cy="12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kumimoji="0" lang="en-US" altLang="ja-JP" sz="1000" smtClean="0">
                      <a:solidFill>
                        <a:srgbClr val="000000"/>
                      </a:solidFill>
                      <a:latin typeface="Tw Cen MT"/>
                    </a:rPr>
                    <a:t>4</a:t>
                  </a:r>
                </a:p>
              </p:txBody>
            </p:sp>
            <p:sp>
              <p:nvSpPr>
                <p:cNvPr id="285162" name="Rectangle 453"/>
                <p:cNvSpPr>
                  <a:spLocks noChangeArrowheads="1"/>
                </p:cNvSpPr>
                <p:nvPr/>
              </p:nvSpPr>
              <p:spPr bwMode="auto">
                <a:xfrm>
                  <a:off x="3331" y="2244"/>
                  <a:ext cx="261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3</a:t>
                  </a:r>
                </a:p>
              </p:txBody>
            </p:sp>
            <p:sp>
              <p:nvSpPr>
                <p:cNvPr id="285163" name="Rectangle 454"/>
                <p:cNvSpPr>
                  <a:spLocks noChangeArrowheads="1"/>
                </p:cNvSpPr>
                <p:nvPr/>
              </p:nvSpPr>
              <p:spPr bwMode="auto">
                <a:xfrm>
                  <a:off x="3069" y="2244"/>
                  <a:ext cx="262" cy="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2</a:t>
                  </a:r>
                </a:p>
              </p:txBody>
            </p:sp>
            <p:sp>
              <p:nvSpPr>
                <p:cNvPr id="285164" name="Rectangle 455"/>
                <p:cNvSpPr>
                  <a:spLocks noChangeArrowheads="1"/>
                </p:cNvSpPr>
                <p:nvPr/>
              </p:nvSpPr>
              <p:spPr bwMode="auto">
                <a:xfrm>
                  <a:off x="2809" y="2244"/>
                  <a:ext cx="260" cy="132"/>
                </a:xfrm>
                <a:prstGeom prst="rect">
                  <a:avLst/>
                </a:prstGeom>
                <a:solidFill>
                  <a:srgbClr val="BC92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kumimoji="0" lang="en-US" altLang="ja-JP" sz="1000">
                      <a:solidFill>
                        <a:srgbClr val="000000"/>
                      </a:solidFill>
                      <a:latin typeface="Tw Cen MT"/>
                    </a:rPr>
                    <a:t>1</a:t>
                  </a:r>
                </a:p>
              </p:txBody>
            </p:sp>
            <p:sp>
              <p:nvSpPr>
                <p:cNvPr id="285165" name="Line 456"/>
                <p:cNvSpPr>
                  <a:spLocks noChangeShapeType="1"/>
                </p:cNvSpPr>
                <p:nvPr/>
              </p:nvSpPr>
              <p:spPr bwMode="auto">
                <a:xfrm>
                  <a:off x="2809" y="2244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66" name="Line 457"/>
                <p:cNvSpPr>
                  <a:spLocks noChangeShapeType="1"/>
                </p:cNvSpPr>
                <p:nvPr/>
              </p:nvSpPr>
              <p:spPr bwMode="auto">
                <a:xfrm>
                  <a:off x="2809" y="2376"/>
                  <a:ext cx="2611" cy="0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67" name="Line 458"/>
                <p:cNvSpPr>
                  <a:spLocks noChangeShapeType="1"/>
                </p:cNvSpPr>
                <p:nvPr/>
              </p:nvSpPr>
              <p:spPr bwMode="auto">
                <a:xfrm>
                  <a:off x="2809" y="2244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68" name="Line 459"/>
                <p:cNvSpPr>
                  <a:spLocks noChangeShapeType="1"/>
                </p:cNvSpPr>
                <p:nvPr/>
              </p:nvSpPr>
              <p:spPr bwMode="auto">
                <a:xfrm>
                  <a:off x="3069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69" name="Line 460"/>
                <p:cNvSpPr>
                  <a:spLocks noChangeShapeType="1"/>
                </p:cNvSpPr>
                <p:nvPr/>
              </p:nvSpPr>
              <p:spPr bwMode="auto">
                <a:xfrm>
                  <a:off x="3331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0" name="Line 461"/>
                <p:cNvSpPr>
                  <a:spLocks noChangeShapeType="1"/>
                </p:cNvSpPr>
                <p:nvPr/>
              </p:nvSpPr>
              <p:spPr bwMode="auto">
                <a:xfrm>
                  <a:off x="3592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1" name="Line 462"/>
                <p:cNvSpPr>
                  <a:spLocks noChangeShapeType="1"/>
                </p:cNvSpPr>
                <p:nvPr/>
              </p:nvSpPr>
              <p:spPr bwMode="auto">
                <a:xfrm>
                  <a:off x="3854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2" name="Line 463"/>
                <p:cNvSpPr>
                  <a:spLocks noChangeShapeType="1"/>
                </p:cNvSpPr>
                <p:nvPr/>
              </p:nvSpPr>
              <p:spPr bwMode="auto">
                <a:xfrm>
                  <a:off x="4114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3" name="Line 464"/>
                <p:cNvSpPr>
                  <a:spLocks noChangeShapeType="1"/>
                </p:cNvSpPr>
                <p:nvPr/>
              </p:nvSpPr>
              <p:spPr bwMode="auto">
                <a:xfrm>
                  <a:off x="4375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4" name="Line 465"/>
                <p:cNvSpPr>
                  <a:spLocks noChangeShapeType="1"/>
                </p:cNvSpPr>
                <p:nvPr/>
              </p:nvSpPr>
              <p:spPr bwMode="auto">
                <a:xfrm>
                  <a:off x="4637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5" name="Line 466"/>
                <p:cNvSpPr>
                  <a:spLocks noChangeShapeType="1"/>
                </p:cNvSpPr>
                <p:nvPr/>
              </p:nvSpPr>
              <p:spPr bwMode="auto">
                <a:xfrm>
                  <a:off x="4897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6" name="Line 467"/>
                <p:cNvSpPr>
                  <a:spLocks noChangeShapeType="1"/>
                </p:cNvSpPr>
                <p:nvPr/>
              </p:nvSpPr>
              <p:spPr bwMode="auto">
                <a:xfrm>
                  <a:off x="5159" y="2244"/>
                  <a:ext cx="0" cy="1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7" name="Line 468"/>
                <p:cNvSpPr>
                  <a:spLocks noChangeShapeType="1"/>
                </p:cNvSpPr>
                <p:nvPr/>
              </p:nvSpPr>
              <p:spPr bwMode="auto">
                <a:xfrm>
                  <a:off x="5420" y="2244"/>
                  <a:ext cx="0" cy="132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/>
                <a:lstStyle/>
                <a:p>
                  <a:endParaRPr lang="ja-JP" altLang="en-US"/>
                </a:p>
              </p:txBody>
            </p:sp>
            <p:sp>
              <p:nvSpPr>
                <p:cNvPr id="285179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2789" y="2915"/>
                  <a:ext cx="256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en-US" altLang="ja-JP" sz="1000">
                    <a:solidFill>
                      <a:srgbClr val="000000"/>
                    </a:solidFill>
                    <a:latin typeface="Tw Cen MT"/>
                  </a:endParaRPr>
                </a:p>
              </p:txBody>
            </p:sp>
            <p:sp>
              <p:nvSpPr>
                <p:cNvPr id="285180" name="Text Box 471"/>
                <p:cNvSpPr txBox="1">
                  <a:spLocks noChangeArrowheads="1"/>
                </p:cNvSpPr>
                <p:nvPr/>
              </p:nvSpPr>
              <p:spPr bwMode="auto">
                <a:xfrm>
                  <a:off x="2789" y="1174"/>
                  <a:ext cx="2611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5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2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9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1F474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kumimoji="0" lang="en-US" altLang="ja-JP" sz="1000">
                    <a:solidFill>
                      <a:srgbClr val="000000"/>
                    </a:solidFill>
                    <a:latin typeface="Tw Cen MT"/>
                  </a:endParaRPr>
                </a:p>
              </p:txBody>
            </p:sp>
          </p:grpSp>
          <p:sp>
            <p:nvSpPr>
              <p:cNvPr id="284715" name="Text Box 472"/>
              <p:cNvSpPr txBox="1">
                <a:spLocks noChangeArrowheads="1"/>
              </p:cNvSpPr>
              <p:nvPr/>
            </p:nvSpPr>
            <p:spPr bwMode="auto">
              <a:xfrm>
                <a:off x="2290" y="228"/>
                <a:ext cx="1127" cy="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ラーニング指標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言語スキル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言語的推理</a:t>
                </a:r>
                <a:endParaRPr kumimoji="0" lang="en-US" altLang="ja-JP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計算能力</a:t>
                </a:r>
              </a:p>
              <a:p>
                <a:pPr algn="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数的推理</a:t>
                </a:r>
              </a:p>
            </p:txBody>
          </p:sp>
          <p:sp>
            <p:nvSpPr>
              <p:cNvPr id="284717" name="Text Box 474"/>
              <p:cNvSpPr txBox="1">
                <a:spLocks noChangeArrowheads="1"/>
              </p:cNvSpPr>
              <p:nvPr/>
            </p:nvSpPr>
            <p:spPr bwMode="auto">
              <a:xfrm>
                <a:off x="1785" y="1362"/>
                <a:ext cx="1536" cy="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エネルギー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主張性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社交性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組織従順性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態度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決断性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協調性</a:t>
                </a: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独立性</a:t>
                </a:r>
                <a:endParaRPr kumimoji="0" lang="en-US" altLang="ja-JP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r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000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判断の客観性</a:t>
                </a:r>
              </a:p>
            </p:txBody>
          </p:sp>
        </p:grpSp>
        <p:sp>
          <p:nvSpPr>
            <p:cNvPr id="284713" name="Rectangle 475"/>
            <p:cNvSpPr>
              <a:spLocks noChangeArrowheads="1"/>
            </p:cNvSpPr>
            <p:nvPr/>
          </p:nvSpPr>
          <p:spPr bwMode="auto">
            <a:xfrm>
              <a:off x="2245" y="0"/>
              <a:ext cx="340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500">
                  <a:solidFill>
                    <a:srgbClr val="1F474F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rgbClr val="1F474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900">
                  <a:solidFill>
                    <a:srgbClr val="1F474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F47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1000">
                <a:solidFill>
                  <a:srgbClr val="000000"/>
                </a:solidFill>
                <a:latin typeface="Tw Cen MT"/>
              </a:endParaRPr>
            </a:p>
          </p:txBody>
        </p:sp>
      </p:grpSp>
      <p:pic>
        <p:nvPicPr>
          <p:cNvPr id="509" name="図 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10" y="2293425"/>
            <a:ext cx="4104175" cy="3007172"/>
          </a:xfrm>
          <a:prstGeom prst="rect">
            <a:avLst/>
          </a:prstGeom>
        </p:spPr>
      </p:pic>
      <p:sp>
        <p:nvSpPr>
          <p:cNvPr id="510" name="テキスト ボックス 509"/>
          <p:cNvSpPr txBox="1"/>
          <p:nvPr/>
        </p:nvSpPr>
        <p:spPr>
          <a:xfrm>
            <a:off x="4857085" y="5763077"/>
            <a:ext cx="450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回答者のスコア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の場合、その指標の強さが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2.5%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範囲に位置することを意味する。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" name="ホームベース 511"/>
          <p:cNvSpPr/>
          <p:nvPr/>
        </p:nvSpPr>
        <p:spPr>
          <a:xfrm>
            <a:off x="1583160" y="1934149"/>
            <a:ext cx="2312582" cy="66399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rgbClr val="FFFFFF"/>
                </a:solidFill>
              </a:rPr>
              <a:t>思考スタイル</a:t>
            </a:r>
            <a:r>
              <a:rPr kumimoji="1" lang="en-US" altLang="ja-JP" sz="1800" dirty="0" smtClean="0">
                <a:solidFill>
                  <a:srgbClr val="FFFFFF"/>
                </a:solidFill>
              </a:rPr>
              <a:t>/</a:t>
            </a:r>
          </a:p>
          <a:p>
            <a:pPr algn="ctr"/>
            <a:r>
              <a:rPr kumimoji="1" lang="ja-JP" altLang="en-US" sz="1800" dirty="0" smtClean="0">
                <a:solidFill>
                  <a:srgbClr val="FFFFFF"/>
                </a:solidFill>
              </a:rPr>
              <a:t>情報認知の</a:t>
            </a:r>
            <a:r>
              <a:rPr kumimoji="1" lang="ja-JP" altLang="en-US" sz="1800" dirty="0">
                <a:solidFill>
                  <a:srgbClr val="FFFFFF"/>
                </a:solidFill>
              </a:rPr>
              <a:t>スタイル</a:t>
            </a:r>
          </a:p>
        </p:txBody>
      </p:sp>
      <p:sp>
        <p:nvSpPr>
          <p:cNvPr id="513" name="ホームベース 512"/>
          <p:cNvSpPr/>
          <p:nvPr/>
        </p:nvSpPr>
        <p:spPr>
          <a:xfrm>
            <a:off x="1570831" y="3636166"/>
            <a:ext cx="2312582" cy="66399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rgbClr val="FFFFFF"/>
                </a:solidFill>
              </a:rPr>
              <a:t>行動特性</a:t>
            </a:r>
            <a:r>
              <a:rPr kumimoji="1" lang="en-US" altLang="ja-JP" sz="1800" dirty="0" smtClean="0">
                <a:solidFill>
                  <a:srgbClr val="FFFFFF"/>
                </a:solidFill>
              </a:rPr>
              <a:t>/</a:t>
            </a:r>
          </a:p>
          <a:p>
            <a:pPr algn="ctr"/>
            <a:r>
              <a:rPr kumimoji="1" lang="ja-JP" altLang="en-US" sz="1800" dirty="0" smtClean="0">
                <a:solidFill>
                  <a:srgbClr val="FFFFFF"/>
                </a:solidFill>
              </a:rPr>
              <a:t>心地よいゾーン</a:t>
            </a:r>
            <a:endParaRPr kumimoji="1"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514" name="ホームベース 513"/>
          <p:cNvSpPr/>
          <p:nvPr/>
        </p:nvSpPr>
        <p:spPr>
          <a:xfrm>
            <a:off x="1540264" y="5459724"/>
            <a:ext cx="2312582" cy="66399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rgbClr val="FFFFFF"/>
                </a:solidFill>
              </a:rPr>
              <a:t>仕事への興味</a:t>
            </a:r>
            <a:r>
              <a:rPr kumimoji="1" lang="en-US" altLang="ja-JP" sz="1800" dirty="0" smtClean="0">
                <a:solidFill>
                  <a:srgbClr val="FFFFFF"/>
                </a:solidFill>
              </a:rPr>
              <a:t>/</a:t>
            </a:r>
          </a:p>
          <a:p>
            <a:pPr algn="ctr"/>
            <a:r>
              <a:rPr kumimoji="1" lang="ja-JP" altLang="en-US" sz="1800" dirty="0" smtClean="0">
                <a:solidFill>
                  <a:srgbClr val="FFFFFF"/>
                </a:solidFill>
              </a:rPr>
              <a:t>動機欲求の源</a:t>
            </a:r>
            <a:endParaRPr kumimoji="1" lang="ja-JP" altLang="en-US" sz="1800" dirty="0">
              <a:solidFill>
                <a:srgbClr val="FFFFFF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412258" y="1807888"/>
            <a:ext cx="430505" cy="480529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線コネクタ 516"/>
          <p:cNvCxnSpPr/>
          <p:nvPr/>
        </p:nvCxnSpPr>
        <p:spPr>
          <a:xfrm flipV="1">
            <a:off x="4412259" y="5300597"/>
            <a:ext cx="479177" cy="893431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 Box 473"/>
          <p:cNvSpPr txBox="1">
            <a:spLocks noChangeArrowheads="1"/>
          </p:cNvSpPr>
          <p:nvPr/>
        </p:nvSpPr>
        <p:spPr bwMode="auto">
          <a:xfrm>
            <a:off x="-471572" y="5016658"/>
            <a:ext cx="16621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事業開発</a:t>
            </a:r>
          </a:p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財務</a:t>
            </a:r>
            <a:r>
              <a:rPr kumimoji="0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事務管理</a:t>
            </a:r>
          </a:p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人的サービス</a:t>
            </a:r>
          </a:p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研究</a:t>
            </a:r>
            <a:r>
              <a:rPr kumimoji="0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分析</a:t>
            </a:r>
          </a:p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機械</a:t>
            </a:r>
            <a:r>
              <a:rPr kumimoji="0"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作業</a:t>
            </a:r>
          </a:p>
          <a:p>
            <a:pPr algn="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クリエイティブ</a:t>
            </a:r>
          </a:p>
        </p:txBody>
      </p:sp>
      <p:sp>
        <p:nvSpPr>
          <p:cNvPr id="480" name="Title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altLang="ja-JP" sz="2800" b="1" kern="1200" dirty="0" err="1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kumimoji="1" lang="ja-JP" altLang="en-US" sz="2800" b="1" kern="1200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の測定領域</a:t>
            </a:r>
            <a:endParaRPr kumimoji="1" lang="en-US" sz="2400" b="1" kern="1200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30237" y="1033443"/>
            <a:ext cx="5256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人材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の職業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DNA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領域から複合的に測定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75883" y="5372995"/>
            <a:ext cx="4164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スコアは標準的な人口分布全体の中で示される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18357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7" name="グループ化 7"/>
          <p:cNvGrpSpPr>
            <a:grpSpLocks/>
          </p:cNvGrpSpPr>
          <p:nvPr/>
        </p:nvGrpSpPr>
        <p:grpSpPr bwMode="auto">
          <a:xfrm>
            <a:off x="28575" y="1679575"/>
            <a:ext cx="9115424" cy="4283075"/>
            <a:chOff x="17318" y="2001459"/>
            <a:chExt cx="9116004" cy="4282514"/>
          </a:xfrm>
        </p:grpSpPr>
        <p:sp>
          <p:nvSpPr>
            <p:cNvPr id="262148" name="正方形/長方形 3"/>
            <p:cNvSpPr>
              <a:spLocks noChangeArrowheads="1"/>
            </p:cNvSpPr>
            <p:nvPr/>
          </p:nvSpPr>
          <p:spPr bwMode="auto">
            <a:xfrm>
              <a:off x="1055399" y="5883863"/>
              <a:ext cx="68840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上記３つのアプローチを駆使し、求める人材像を明らかにします。</a:t>
              </a:r>
              <a:endParaRPr lang="ja-JP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フローチャート: 処理 4"/>
            <p:cNvSpPr/>
            <p:nvPr/>
          </p:nvSpPr>
          <p:spPr>
            <a:xfrm>
              <a:off x="152265" y="3506212"/>
              <a:ext cx="2743375" cy="2057131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</a:rPr>
                <a:t>貴社で成果を</a:t>
              </a:r>
              <a:r>
                <a:rPr lang="en-US" altLang="ja-JP" sz="1600" dirty="0">
                  <a:solidFill>
                    <a:prstClr val="black"/>
                  </a:solidFill>
                </a:rPr>
                <a:t/>
              </a:r>
              <a:br>
                <a:rPr lang="en-US" altLang="ja-JP" sz="1600" dirty="0">
                  <a:solidFill>
                    <a:prstClr val="black"/>
                  </a:solidFill>
                </a:rPr>
              </a:br>
              <a:r>
                <a:rPr lang="ja-JP" altLang="en-US" sz="1600" dirty="0">
                  <a:solidFill>
                    <a:prstClr val="black"/>
                  </a:solidFill>
                </a:rPr>
                <a:t>上げている人材の</a:t>
              </a:r>
              <a:r>
                <a:rPr lang="en-US" altLang="ja-JP" sz="1600" dirty="0">
                  <a:solidFill>
                    <a:prstClr val="black"/>
                  </a:solidFill>
                </a:rPr>
                <a:t/>
              </a:r>
              <a:br>
                <a:rPr lang="en-US" altLang="ja-JP" sz="1600" dirty="0">
                  <a:solidFill>
                    <a:prstClr val="black"/>
                  </a:solidFill>
                </a:rPr>
              </a:br>
              <a:r>
                <a:rPr lang="ja-JP" altLang="en-US" sz="1600" dirty="0">
                  <a:solidFill>
                    <a:prstClr val="black"/>
                  </a:solidFill>
                </a:rPr>
                <a:t>ベンチマーク</a:t>
              </a:r>
            </a:p>
          </p:txBody>
        </p:sp>
        <p:sp>
          <p:nvSpPr>
            <p:cNvPr id="12" name="フローチャート: 処理 11"/>
            <p:cNvSpPr/>
            <p:nvPr/>
          </p:nvSpPr>
          <p:spPr>
            <a:xfrm>
              <a:off x="3200459" y="3506212"/>
              <a:ext cx="2743375" cy="2057131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</a:rPr>
                <a:t>プロファイルズ社が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</a:rPr>
                <a:t>保有する</a:t>
              </a:r>
              <a:r>
                <a:rPr lang="en-US" altLang="ja-JP" sz="1600" dirty="0">
                  <a:solidFill>
                    <a:prstClr val="black"/>
                  </a:solidFill>
                </a:rPr>
                <a:t>1400</a:t>
              </a:r>
              <a:r>
                <a:rPr lang="ja-JP" altLang="en-US" sz="1600" dirty="0">
                  <a:solidFill>
                    <a:prstClr val="black"/>
                  </a:solidFill>
                </a:rPr>
                <a:t>種の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</a:rPr>
                <a:t>職務モデル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フローチャート: 処理 12"/>
            <p:cNvSpPr/>
            <p:nvPr/>
          </p:nvSpPr>
          <p:spPr>
            <a:xfrm>
              <a:off x="6228013" y="3491927"/>
              <a:ext cx="2743375" cy="2057131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</a:rPr>
                <a:t>上層部の期待を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</a:rPr>
                <a:t>モデルに反映する</a:t>
              </a:r>
              <a:endParaRPr lang="en-US" altLang="ja-JP" sz="16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altLang="ja-JP" sz="1600" dirty="0">
                  <a:solidFill>
                    <a:prstClr val="black"/>
                  </a:solidFill>
                </a:rPr>
                <a:t>57</a:t>
              </a:r>
              <a:r>
                <a:rPr lang="ja-JP" altLang="en-US" sz="1600" dirty="0">
                  <a:solidFill>
                    <a:prstClr val="black"/>
                  </a:solidFill>
                </a:rPr>
                <a:t>問のサーベイ質問</a:t>
              </a:r>
            </a:p>
          </p:txBody>
        </p:sp>
        <p:grpSp>
          <p:nvGrpSpPr>
            <p:cNvPr id="262152" name="グループ化 5"/>
            <p:cNvGrpSpPr>
              <a:grpSpLocks/>
            </p:cNvGrpSpPr>
            <p:nvPr/>
          </p:nvGrpSpPr>
          <p:grpSpPr bwMode="auto">
            <a:xfrm>
              <a:off x="17318" y="2587625"/>
              <a:ext cx="2895600" cy="685800"/>
              <a:chOff x="152400" y="997528"/>
              <a:chExt cx="2895600" cy="685800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152400" y="997073"/>
                <a:ext cx="2895784" cy="68571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社員アセスメント結果</a:t>
                </a:r>
                <a:endPara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</a:t>
                </a:r>
                <a:r>
                  <a:rPr lang="en-US" altLang="ja-JP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High/Mid/Low</a:t>
                </a:r>
                <a:br>
                  <a:rPr lang="en-US" altLang="ja-JP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</a:b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パフォーマー比較</a:t>
                </a:r>
                <a:r>
                  <a:rPr lang="en-US" altLang="ja-JP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lang="ja-JP" altLang="en-US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62163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8600" y="1033348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①</a:t>
                </a:r>
              </a:p>
            </p:txBody>
          </p:sp>
        </p:grpSp>
        <p:grpSp>
          <p:nvGrpSpPr>
            <p:cNvPr id="262153" name="グループ化 13"/>
            <p:cNvGrpSpPr>
              <a:grpSpLocks/>
            </p:cNvGrpSpPr>
            <p:nvPr/>
          </p:nvGrpSpPr>
          <p:grpSpPr bwMode="auto">
            <a:xfrm>
              <a:off x="6188508" y="2601510"/>
              <a:ext cx="2895600" cy="685800"/>
              <a:chOff x="152400" y="997528"/>
              <a:chExt cx="2895600" cy="685800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152216" y="997473"/>
                <a:ext cx="2895784" cy="68571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上層部が望む理想像</a:t>
                </a:r>
                <a:endPara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（定性情報）</a:t>
                </a:r>
              </a:p>
            </p:txBody>
          </p:sp>
          <p:sp>
            <p:nvSpPr>
              <p:cNvPr id="262161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228600" y="1033348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③</a:t>
                </a:r>
              </a:p>
            </p:txBody>
          </p:sp>
        </p:grpSp>
        <p:grpSp>
          <p:nvGrpSpPr>
            <p:cNvPr id="262154" name="グループ化 16"/>
            <p:cNvGrpSpPr>
              <a:grpSpLocks/>
            </p:cNvGrpSpPr>
            <p:nvPr/>
          </p:nvGrpSpPr>
          <p:grpSpPr bwMode="auto">
            <a:xfrm>
              <a:off x="3102913" y="2587625"/>
              <a:ext cx="2895600" cy="685800"/>
              <a:chOff x="169213" y="2598305"/>
              <a:chExt cx="2895600" cy="685800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169914" y="2597850"/>
                <a:ext cx="2894197" cy="68571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サンプルの</a:t>
                </a:r>
                <a:endPara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ハイパフォーマーモデル</a:t>
                </a:r>
                <a:endParaRPr lang="en-US" altLang="ja-JP" sz="14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>
                  <a:defRPr/>
                </a:pPr>
                <a:r>
                  <a:rPr lang="ja-JP" altLang="en-US" sz="1400" b="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（ライブラリデータ）</a:t>
                </a:r>
              </a:p>
            </p:txBody>
          </p:sp>
          <p:sp>
            <p:nvSpPr>
              <p:cNvPr id="262159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266700" y="2628670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②</a:t>
                </a: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350714" y="2001459"/>
              <a:ext cx="2344887" cy="461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現職者分析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832731" y="2018920"/>
              <a:ext cx="3252399" cy="461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職務モデルライブラリ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324856" y="2001459"/>
              <a:ext cx="2808466" cy="46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職務分析サーベイ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341509" y="164363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ja-JP" altLang="en-US" sz="2800" b="1" kern="1200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あるべき人物像</a:t>
            </a:r>
            <a:endParaRPr kumimoji="1" lang="en-US" altLang="ja-JP" sz="2800" b="1" kern="1200" dirty="0" smtClean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kumimoji="1" lang="ja-JP" altLang="en-US" sz="2800" b="1" kern="1200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“パフォーマンスモデル”作成方法</a:t>
            </a:r>
            <a:endParaRPr kumimoji="1" lang="en-US" sz="2400" b="1" kern="1200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382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947" y="1205581"/>
            <a:ext cx="2933851" cy="3959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2820" name="テキスト ボックス 7"/>
          <p:cNvSpPr txBox="1">
            <a:spLocks noChangeArrowheads="1"/>
          </p:cNvSpPr>
          <p:nvPr/>
        </p:nvSpPr>
        <p:spPr bwMode="auto">
          <a:xfrm>
            <a:off x="244722" y="4939768"/>
            <a:ext cx="491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・ポジションごとのパフォーマンスモデルと</a:t>
            </a:r>
            <a:endParaRPr lang="en-US" altLang="ja-JP" sz="20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各候補者それぞれ</a:t>
            </a:r>
            <a:r>
              <a:rPr lang="ja-JP" altLang="en-US" sz="20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のジョブマッチ％</a:t>
            </a:r>
            <a:r>
              <a:rPr lang="ja-JP" altLang="en-US" sz="20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</a:t>
            </a:r>
            <a:r>
              <a:rPr lang="ja-JP" altLang="en-US" sz="20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抽出</a:t>
            </a:r>
            <a:endParaRPr lang="en-US" altLang="ja-JP" sz="20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十字形 8"/>
          <p:cNvSpPr/>
          <p:nvPr/>
        </p:nvSpPr>
        <p:spPr>
          <a:xfrm>
            <a:off x="2585133" y="2759663"/>
            <a:ext cx="369888" cy="390525"/>
          </a:xfrm>
          <a:prstGeom prst="plus">
            <a:avLst>
              <a:gd name="adj" fmla="val 40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2822" name="正方形/長方形 11"/>
          <p:cNvSpPr>
            <a:spLocks noChangeArrowheads="1"/>
          </p:cNvSpPr>
          <p:nvPr/>
        </p:nvSpPr>
        <p:spPr bwMode="auto">
          <a:xfrm>
            <a:off x="111002" y="115656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</a:t>
            </a: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グラフ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2823" name="Text Placeholder 1"/>
          <p:cNvSpPr txBox="1">
            <a:spLocks/>
          </p:cNvSpPr>
          <p:nvPr/>
        </p:nvSpPr>
        <p:spPr bwMode="auto">
          <a:xfrm>
            <a:off x="173308" y="138985"/>
            <a:ext cx="8948738" cy="109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ja-JP" alt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パフォーマンスモデルと人材のフィットを確認し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Tx/>
              <a:buNone/>
            </a:pPr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人材マネジメントに活用する</a:t>
            </a:r>
            <a:endParaRPr lang="en-US" altLang="ja-JP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2824" name="正方形/長方形 11"/>
          <p:cNvSpPr>
            <a:spLocks noChangeArrowheads="1"/>
          </p:cNvSpPr>
          <p:nvPr/>
        </p:nvSpPr>
        <p:spPr bwMode="auto">
          <a:xfrm>
            <a:off x="2987637" y="1038011"/>
            <a:ext cx="250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パフォーマンスモデル</a:t>
            </a:r>
            <a:endParaRPr lang="en-US" altLang="ja-JP" sz="1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62825" name="グループ化 14"/>
          <p:cNvGrpSpPr>
            <a:grpSpLocks/>
          </p:cNvGrpSpPr>
          <p:nvPr/>
        </p:nvGrpSpPr>
        <p:grpSpPr bwMode="auto">
          <a:xfrm>
            <a:off x="6628575" y="1549477"/>
            <a:ext cx="2212369" cy="2341923"/>
            <a:chOff x="1638121" y="16335"/>
            <a:chExt cx="4082378" cy="4669136"/>
          </a:xfrm>
        </p:grpSpPr>
        <p:sp>
          <p:nvSpPr>
            <p:cNvPr id="162829" name="Title 3"/>
            <p:cNvSpPr txBox="1">
              <a:spLocks/>
            </p:cNvSpPr>
            <p:nvPr/>
          </p:nvSpPr>
          <p:spPr bwMode="auto">
            <a:xfrm>
              <a:off x="4154784" y="1375188"/>
              <a:ext cx="1565715" cy="8469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91436" tIns="45718" rIns="91436" bIns="45718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solidFill>
                    <a:srgbClr val="0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ギャップ</a:t>
              </a:r>
            </a:p>
          </p:txBody>
        </p:sp>
        <p:cxnSp>
          <p:nvCxnSpPr>
            <p:cNvPr id="162830" name="直線コネクタ 3"/>
            <p:cNvCxnSpPr>
              <a:cxnSpLocks noChangeShapeType="1"/>
            </p:cNvCxnSpPr>
            <p:nvPr/>
          </p:nvCxnSpPr>
          <p:spPr bwMode="auto">
            <a:xfrm>
              <a:off x="2360900" y="1637625"/>
              <a:ext cx="1793884" cy="16101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831" name="直線コネクタ 10"/>
            <p:cNvCxnSpPr>
              <a:cxnSpLocks noChangeShapeType="1"/>
            </p:cNvCxnSpPr>
            <p:nvPr/>
          </p:nvCxnSpPr>
          <p:spPr bwMode="auto">
            <a:xfrm flipV="1">
              <a:off x="3190271" y="1844394"/>
              <a:ext cx="964513" cy="10966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832" name="直線コネクタ 12"/>
            <p:cNvCxnSpPr>
              <a:cxnSpLocks noChangeShapeType="1"/>
              <a:endCxn id="162829" idx="1"/>
            </p:cNvCxnSpPr>
            <p:nvPr/>
          </p:nvCxnSpPr>
          <p:spPr bwMode="auto">
            <a:xfrm flipV="1">
              <a:off x="2533107" y="1798646"/>
              <a:ext cx="1621678" cy="7867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833" name="直線コネクタ 16"/>
            <p:cNvCxnSpPr>
              <a:cxnSpLocks noChangeShapeType="1"/>
              <a:endCxn id="162829" idx="1"/>
            </p:cNvCxnSpPr>
            <p:nvPr/>
          </p:nvCxnSpPr>
          <p:spPr bwMode="auto">
            <a:xfrm flipV="1">
              <a:off x="2533959" y="1798646"/>
              <a:ext cx="1620825" cy="225847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834" name="直線コネクタ 20"/>
            <p:cNvCxnSpPr>
              <a:cxnSpLocks noChangeShapeType="1"/>
              <a:endCxn id="162829" idx="1"/>
            </p:cNvCxnSpPr>
            <p:nvPr/>
          </p:nvCxnSpPr>
          <p:spPr bwMode="auto">
            <a:xfrm flipV="1">
              <a:off x="2228027" y="1798646"/>
              <a:ext cx="1926757" cy="28868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835" name="直線コネクタ 3"/>
            <p:cNvCxnSpPr>
              <a:cxnSpLocks noChangeShapeType="1"/>
            </p:cNvCxnSpPr>
            <p:nvPr/>
          </p:nvCxnSpPr>
          <p:spPr bwMode="auto">
            <a:xfrm>
              <a:off x="1638121" y="16335"/>
              <a:ext cx="1981199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2826" name="正方形/長方形 11"/>
          <p:cNvSpPr>
            <a:spLocks noChangeArrowheads="1"/>
          </p:cNvSpPr>
          <p:nvPr/>
        </p:nvSpPr>
        <p:spPr bwMode="auto">
          <a:xfrm>
            <a:off x="5683973" y="535911"/>
            <a:ext cx="3163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候補者別</a:t>
            </a:r>
            <a:endParaRPr lang="en-US" altLang="ja-JP" sz="1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ジョブマッチレポート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屈折矢印 3"/>
          <p:cNvSpPr/>
          <p:nvPr/>
        </p:nvSpPr>
        <p:spPr>
          <a:xfrm rot="5400000">
            <a:off x="3799548" y="3164670"/>
            <a:ext cx="741053" cy="2940567"/>
          </a:xfrm>
          <a:prstGeom prst="bentUpArrow">
            <a:avLst>
              <a:gd name="adj1" fmla="val 1868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-124700" y="5713365"/>
            <a:ext cx="9268700" cy="859262"/>
            <a:chOff x="-285326" y="5279876"/>
            <a:chExt cx="9268700" cy="1008112"/>
          </a:xfrm>
        </p:grpSpPr>
        <p:sp>
          <p:nvSpPr>
            <p:cNvPr id="22" name="Shape 187"/>
            <p:cNvSpPr/>
            <p:nvPr/>
          </p:nvSpPr>
          <p:spPr>
            <a:xfrm>
              <a:off x="-197138" y="5279876"/>
              <a:ext cx="9180512" cy="10081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189"/>
            <p:cNvSpPr txBox="1"/>
            <p:nvPr/>
          </p:nvSpPr>
          <p:spPr>
            <a:xfrm>
              <a:off x="-285326" y="5342740"/>
              <a:ext cx="91440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ジョブマッチの情報を活用した、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採用・配置・育成への意思決定情報として活用</a:t>
              </a:r>
              <a:endParaRPr lang="en-US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スライド番号プレースホルダー 5"/>
          <p:cNvSpPr txBox="1">
            <a:spLocks/>
          </p:cNvSpPr>
          <p:nvPr/>
        </p:nvSpPr>
        <p:spPr>
          <a:xfrm>
            <a:off x="6705600" y="6508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" y="1549477"/>
            <a:ext cx="2339953" cy="2928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199" y="1449938"/>
            <a:ext cx="2248535" cy="3069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47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18"/>
          <p:cNvSpPr/>
          <p:nvPr/>
        </p:nvSpPr>
        <p:spPr>
          <a:xfrm>
            <a:off x="0" y="965782"/>
            <a:ext cx="9144000" cy="55825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戦略的人材配置</a:t>
            </a:r>
            <a:r>
              <a:rPr lang="ja-JP" altLang="en-US" sz="24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ja-JP" altLang="en-US" sz="20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個人のキャリアプランニング</a:t>
            </a:r>
            <a:endParaRPr lang="en-US" sz="2000" b="1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969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60" y="1013118"/>
            <a:ext cx="19510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十字形 13"/>
          <p:cNvSpPr/>
          <p:nvPr/>
        </p:nvSpPr>
        <p:spPr>
          <a:xfrm rot="18863668">
            <a:off x="3692330" y="1705397"/>
            <a:ext cx="369888" cy="364483"/>
          </a:xfrm>
          <a:prstGeom prst="plus">
            <a:avLst>
              <a:gd name="adj" fmla="val 40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04750" y="1323521"/>
            <a:ext cx="265458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購買担当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経理担当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営業事務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商品企画室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人材開発部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-124700" y="5713365"/>
            <a:ext cx="9268700" cy="859262"/>
            <a:chOff x="-285326" y="5279876"/>
            <a:chExt cx="9268700" cy="1008112"/>
          </a:xfrm>
        </p:grpSpPr>
        <p:sp>
          <p:nvSpPr>
            <p:cNvPr id="17" name="Shape 187"/>
            <p:cNvSpPr/>
            <p:nvPr/>
          </p:nvSpPr>
          <p:spPr>
            <a:xfrm>
              <a:off x="-197138" y="5279876"/>
              <a:ext cx="9180512" cy="10081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9"/>
            <p:cNvSpPr txBox="1"/>
            <p:nvPr/>
          </p:nvSpPr>
          <p:spPr>
            <a:xfrm>
              <a:off x="-285326" y="5342740"/>
              <a:ext cx="91440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一人の人材と複数の職務のマッチ率を表示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ジョブローテーションやキャリアプランニングの判断材料に</a:t>
              </a:r>
              <a:endParaRPr lang="en-US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99337" y="2818086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候補者</a:t>
            </a:r>
            <a:endParaRPr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157222" y="2920351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複数ポジション</a:t>
            </a:r>
            <a:endParaRPr lang="ja-JP" altLang="en-US" sz="1600" dirty="0"/>
          </a:p>
        </p:txBody>
      </p:sp>
      <p:sp>
        <p:nvSpPr>
          <p:cNvPr id="5" name="下矢印 4"/>
          <p:cNvSpPr/>
          <p:nvPr/>
        </p:nvSpPr>
        <p:spPr>
          <a:xfrm>
            <a:off x="3614562" y="2837536"/>
            <a:ext cx="707555" cy="651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07" y="3705484"/>
            <a:ext cx="4867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6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18"/>
          <p:cNvSpPr/>
          <p:nvPr/>
        </p:nvSpPr>
        <p:spPr>
          <a:xfrm>
            <a:off x="0" y="965782"/>
            <a:ext cx="9144000" cy="55825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72" y="3599980"/>
            <a:ext cx="5210256" cy="20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十字形 13"/>
          <p:cNvSpPr/>
          <p:nvPr/>
        </p:nvSpPr>
        <p:spPr>
          <a:xfrm rot="18863668">
            <a:off x="3692330" y="1705397"/>
            <a:ext cx="369888" cy="364483"/>
          </a:xfrm>
          <a:prstGeom prst="plus">
            <a:avLst>
              <a:gd name="adj" fmla="val 40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53743" y="1735995"/>
            <a:ext cx="297966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海外拠点長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-124700" y="5881371"/>
            <a:ext cx="9268700" cy="859262"/>
            <a:chOff x="-285326" y="5279876"/>
            <a:chExt cx="9268700" cy="1008112"/>
          </a:xfrm>
        </p:grpSpPr>
        <p:sp>
          <p:nvSpPr>
            <p:cNvPr id="17" name="Shape 187"/>
            <p:cNvSpPr/>
            <p:nvPr/>
          </p:nvSpPr>
          <p:spPr>
            <a:xfrm>
              <a:off x="-197138" y="5279876"/>
              <a:ext cx="9180512" cy="10081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9"/>
            <p:cNvSpPr txBox="1"/>
            <p:nvPr/>
          </p:nvSpPr>
          <p:spPr>
            <a:xfrm>
              <a:off x="-285326" y="5342740"/>
              <a:ext cx="91440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複数の候補者と一つの職務のマッチ率を表示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重要ポジションの後継者発掘などへの活用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61075" y="2910387"/>
            <a:ext cx="1432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複数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候補者</a:t>
            </a:r>
            <a:endParaRPr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323495" y="2910387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ポジション</a:t>
            </a:r>
            <a:endParaRPr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1912643" y="4132844"/>
            <a:ext cx="22138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堀口　純子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木谷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芳雄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福山　裕二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久保　智明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小堺　幹子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1203846"/>
            <a:ext cx="23622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下矢印 23"/>
          <p:cNvSpPr/>
          <p:nvPr/>
        </p:nvSpPr>
        <p:spPr>
          <a:xfrm>
            <a:off x="3614562" y="2837536"/>
            <a:ext cx="707555" cy="651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0678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サクセッションプランニング</a:t>
            </a:r>
            <a:r>
              <a:rPr lang="ja-JP" altLang="en-US" sz="20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endParaRPr lang="en-US" altLang="ja-JP" sz="2000" b="1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事業別・職務別の後継者育成計画</a:t>
            </a:r>
            <a:endParaRPr lang="en-US" sz="2000" b="1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96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雲 17"/>
          <p:cNvSpPr/>
          <p:nvPr/>
        </p:nvSpPr>
        <p:spPr>
          <a:xfrm>
            <a:off x="2436813" y="1941290"/>
            <a:ext cx="3757612" cy="288131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63173" name="グループ化 16"/>
          <p:cNvGrpSpPr>
            <a:grpSpLocks/>
          </p:cNvGrpSpPr>
          <p:nvPr/>
        </p:nvGrpSpPr>
        <p:grpSpPr bwMode="auto">
          <a:xfrm>
            <a:off x="3511550" y="2841402"/>
            <a:ext cx="725488" cy="731838"/>
            <a:chOff x="7007709" y="3251837"/>
            <a:chExt cx="726132" cy="731317"/>
          </a:xfrm>
        </p:grpSpPr>
        <p:sp>
          <p:nvSpPr>
            <p:cNvPr id="7" name="円柱 6"/>
            <p:cNvSpPr/>
            <p:nvPr/>
          </p:nvSpPr>
          <p:spPr>
            <a:xfrm>
              <a:off x="7007709" y="3251837"/>
              <a:ext cx="716599" cy="731317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104049" y="3516519"/>
              <a:ext cx="629792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sz="1400" b="1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</a:t>
              </a:r>
              <a:endParaRPr lang="ja-JP" altLang="en-US" sz="1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971201" y="4961761"/>
            <a:ext cx="897211" cy="392699"/>
            <a:chOff x="7137510" y="1265989"/>
            <a:chExt cx="1549290" cy="601932"/>
          </a:xfrm>
          <a:solidFill>
            <a:srgbClr val="C00000"/>
          </a:solidFill>
        </p:grpSpPr>
        <p:grpSp>
          <p:nvGrpSpPr>
            <p:cNvPr id="10" name="グループ化 9"/>
            <p:cNvGrpSpPr/>
            <p:nvPr/>
          </p:nvGrpSpPr>
          <p:grpSpPr>
            <a:xfrm>
              <a:off x="7137510" y="1269605"/>
              <a:ext cx="504451" cy="598316"/>
              <a:chOff x="3124200" y="2133600"/>
              <a:chExt cx="1371600" cy="2286000"/>
            </a:xfrm>
            <a:grpFill/>
          </p:grpSpPr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7652547" y="1266935"/>
              <a:ext cx="504451" cy="598316"/>
              <a:chOff x="3124200" y="2133600"/>
              <a:chExt cx="1371600" cy="2286000"/>
            </a:xfrm>
            <a:grpFill/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8182349" y="1265989"/>
              <a:ext cx="504451" cy="598316"/>
              <a:chOff x="3124200" y="2133600"/>
              <a:chExt cx="1371600" cy="2286000"/>
            </a:xfrm>
            <a:grpFill/>
          </p:grpSpPr>
          <p:sp>
            <p:nvSpPr>
              <p:cNvPr id="1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grpSp>
        <p:nvGrpSpPr>
          <p:cNvPr id="50" name="グループ化 49"/>
          <p:cNvGrpSpPr/>
          <p:nvPr/>
        </p:nvGrpSpPr>
        <p:grpSpPr>
          <a:xfrm>
            <a:off x="3887046" y="1487828"/>
            <a:ext cx="908444" cy="442859"/>
            <a:chOff x="7137510" y="1265989"/>
            <a:chExt cx="1549290" cy="601932"/>
          </a:xfrm>
          <a:solidFill>
            <a:srgbClr val="00B050"/>
          </a:solidFill>
        </p:grpSpPr>
        <p:grpSp>
          <p:nvGrpSpPr>
            <p:cNvPr id="51" name="グループ化 50"/>
            <p:cNvGrpSpPr/>
            <p:nvPr/>
          </p:nvGrpSpPr>
          <p:grpSpPr>
            <a:xfrm>
              <a:off x="7137510" y="1269605"/>
              <a:ext cx="504451" cy="598316"/>
              <a:chOff x="3124200" y="2133600"/>
              <a:chExt cx="1371600" cy="2286000"/>
            </a:xfrm>
            <a:grpFill/>
          </p:grpSpPr>
          <p:sp>
            <p:nvSpPr>
              <p:cNvPr id="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7652547" y="1266935"/>
              <a:ext cx="504451" cy="598316"/>
              <a:chOff x="3124200" y="2133600"/>
              <a:chExt cx="1371600" cy="2286000"/>
            </a:xfrm>
            <a:grpFill/>
          </p:grpSpPr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8182349" y="1265989"/>
              <a:ext cx="504451" cy="598316"/>
              <a:chOff x="3124200" y="2133600"/>
              <a:chExt cx="1371600" cy="2286000"/>
            </a:xfrm>
            <a:grpFill/>
          </p:grpSpPr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3" name="下矢印 2"/>
          <p:cNvSpPr/>
          <p:nvPr/>
        </p:nvSpPr>
        <p:spPr>
          <a:xfrm>
            <a:off x="4168775" y="2020665"/>
            <a:ext cx="350838" cy="3032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3178" name="正方形/長方形 4"/>
          <p:cNvSpPr>
            <a:spLocks noChangeArrowheads="1"/>
          </p:cNvSpPr>
          <p:nvPr/>
        </p:nvSpPr>
        <p:spPr bwMode="auto">
          <a:xfrm>
            <a:off x="4002088" y="5462365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候補者</a:t>
            </a:r>
          </a:p>
        </p:txBody>
      </p:sp>
      <p:sp>
        <p:nvSpPr>
          <p:cNvPr id="263179" name="正方形/長方形 68"/>
          <p:cNvSpPr>
            <a:spLocks noChangeArrowheads="1"/>
          </p:cNvSpPr>
          <p:nvPr/>
        </p:nvSpPr>
        <p:spPr bwMode="auto">
          <a:xfrm>
            <a:off x="3905250" y="1196752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管理者</a:t>
            </a:r>
          </a:p>
        </p:txBody>
      </p:sp>
      <p:grpSp>
        <p:nvGrpSpPr>
          <p:cNvPr id="151" name="グループ化 150"/>
          <p:cNvGrpSpPr/>
          <p:nvPr/>
        </p:nvGrpSpPr>
        <p:grpSpPr>
          <a:xfrm>
            <a:off x="3693648" y="3651820"/>
            <a:ext cx="1399578" cy="827100"/>
            <a:chOff x="2030442" y="3697992"/>
            <a:chExt cx="1876559" cy="1118703"/>
          </a:xfrm>
          <a:solidFill>
            <a:srgbClr val="C00000"/>
          </a:solidFill>
        </p:grpSpPr>
        <p:grpSp>
          <p:nvGrpSpPr>
            <p:cNvPr id="74" name="グループ化 73"/>
            <p:cNvGrpSpPr/>
            <p:nvPr/>
          </p:nvGrpSpPr>
          <p:grpSpPr>
            <a:xfrm>
              <a:off x="2277805" y="3978811"/>
              <a:ext cx="797139" cy="350617"/>
              <a:chOff x="7137510" y="1265989"/>
              <a:chExt cx="1549290" cy="601932"/>
            </a:xfrm>
            <a:grpFill/>
          </p:grpSpPr>
          <p:grpSp>
            <p:nvGrpSpPr>
              <p:cNvPr id="75" name="グループ化 74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9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0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2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76" name="グループ化 75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83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4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5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6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7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77" name="グループ化 76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78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9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0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1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82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93" name="グループ化 92"/>
            <p:cNvGrpSpPr/>
            <p:nvPr/>
          </p:nvGrpSpPr>
          <p:grpSpPr>
            <a:xfrm>
              <a:off x="2156689" y="3710662"/>
              <a:ext cx="797139" cy="350617"/>
              <a:chOff x="7137510" y="1265989"/>
              <a:chExt cx="1549290" cy="601932"/>
            </a:xfrm>
            <a:grpFill/>
          </p:grpSpPr>
          <p:grpSp>
            <p:nvGrpSpPr>
              <p:cNvPr id="94" name="グループ化 93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07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8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9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0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1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02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3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4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6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96" name="グループ化 95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97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8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99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0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1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112" name="グループ化 111"/>
            <p:cNvGrpSpPr/>
            <p:nvPr/>
          </p:nvGrpSpPr>
          <p:grpSpPr>
            <a:xfrm>
              <a:off x="2926792" y="3697992"/>
              <a:ext cx="797139" cy="350617"/>
              <a:chOff x="7137510" y="1265989"/>
              <a:chExt cx="1549290" cy="601932"/>
            </a:xfrm>
            <a:grpFill/>
          </p:grpSpPr>
          <p:grpSp>
            <p:nvGrpSpPr>
              <p:cNvPr id="113" name="グループ化 112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26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7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8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9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0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21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2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3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4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5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115" name="グループ化 114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16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7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8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9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0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131" name="グループ化 130"/>
            <p:cNvGrpSpPr/>
            <p:nvPr/>
          </p:nvGrpSpPr>
          <p:grpSpPr>
            <a:xfrm>
              <a:off x="3109862" y="3959828"/>
              <a:ext cx="797139" cy="350617"/>
              <a:chOff x="7137510" y="1265989"/>
              <a:chExt cx="1549290" cy="601932"/>
            </a:xfrm>
            <a:grpFill/>
          </p:grpSpPr>
          <p:grpSp>
            <p:nvGrpSpPr>
              <p:cNvPr id="132" name="グループ化 131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4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133" name="グループ化 132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40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1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2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3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44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134" name="グループ化 133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35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6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7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8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9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150" name="正方形/長方形 149"/>
            <p:cNvSpPr/>
            <p:nvPr/>
          </p:nvSpPr>
          <p:spPr>
            <a:xfrm>
              <a:off x="2030442" y="4442037"/>
              <a:ext cx="1691939" cy="3746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200" dirty="0"/>
                <a:t>人材データ蓄積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576279" y="2855761"/>
            <a:ext cx="716096" cy="731317"/>
            <a:chOff x="7837809" y="3258057"/>
            <a:chExt cx="716096" cy="731317"/>
          </a:xfrm>
          <a:solidFill>
            <a:srgbClr val="CCFF99"/>
          </a:solidFill>
        </p:grpSpPr>
        <p:sp>
          <p:nvSpPr>
            <p:cNvPr id="152" name="円柱 151"/>
            <p:cNvSpPr/>
            <p:nvPr/>
          </p:nvSpPr>
          <p:spPr>
            <a:xfrm>
              <a:off x="7837809" y="3258057"/>
              <a:ext cx="716096" cy="731317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7932302" y="3534598"/>
              <a:ext cx="618776" cy="307777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sz="1400" b="1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PSC</a:t>
              </a:r>
              <a:endParaRPr lang="ja-JP" altLang="en-US" sz="1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4" name="テキスト ボックス 153"/>
          <p:cNvSpPr txBox="1"/>
          <p:nvPr/>
        </p:nvSpPr>
        <p:spPr>
          <a:xfrm>
            <a:off x="1610575" y="2194047"/>
            <a:ext cx="55435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Assessment Center</a:t>
            </a:r>
          </a:p>
          <a:p>
            <a:pPr algn="ctr">
              <a:defRPr/>
            </a:pPr>
            <a:r>
              <a:rPr lang="en-US" altLang="ja-JP" sz="2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(GAC)</a:t>
            </a:r>
            <a:endParaRPr lang="ja-JP" altLang="en-US" sz="20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U ターン矢印 71"/>
          <p:cNvSpPr/>
          <p:nvPr/>
        </p:nvSpPr>
        <p:spPr>
          <a:xfrm rot="5400000">
            <a:off x="4918075" y="3949477"/>
            <a:ext cx="1552575" cy="1069975"/>
          </a:xfrm>
          <a:prstGeom prst="uturnArrow">
            <a:avLst>
              <a:gd name="adj1" fmla="val 16795"/>
              <a:gd name="adj2" fmla="val 25000"/>
              <a:gd name="adj3" fmla="val 30747"/>
              <a:gd name="adj4" fmla="val 44253"/>
              <a:gd name="adj5" fmla="val 969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5" name="U ターン矢印 154"/>
          <p:cNvSpPr/>
          <p:nvPr/>
        </p:nvSpPr>
        <p:spPr>
          <a:xfrm rot="16200000">
            <a:off x="2416175" y="3822477"/>
            <a:ext cx="1552575" cy="1069975"/>
          </a:xfrm>
          <a:prstGeom prst="uturnArrow">
            <a:avLst>
              <a:gd name="adj1" fmla="val 16795"/>
              <a:gd name="adj2" fmla="val 25000"/>
              <a:gd name="adj3" fmla="val 30747"/>
              <a:gd name="adj4" fmla="val 44253"/>
              <a:gd name="adj5" fmla="val 969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315075" y="1434877"/>
            <a:ext cx="2143125" cy="1695450"/>
            <a:chOff x="6315075" y="2308225"/>
            <a:chExt cx="2143125" cy="1695450"/>
          </a:xfrm>
        </p:grpSpPr>
        <p:pic>
          <p:nvPicPr>
            <p:cNvPr id="263181" name="図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575" y="2378075"/>
              <a:ext cx="912813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187" name="正方形/長方形 155"/>
            <p:cNvSpPr>
              <a:spLocks noChangeArrowheads="1"/>
            </p:cNvSpPr>
            <p:nvPr/>
          </p:nvSpPr>
          <p:spPr bwMode="auto">
            <a:xfrm>
              <a:off x="6518275" y="3349625"/>
              <a:ext cx="16319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600"/>
                <a:t>レポート出力</a:t>
              </a:r>
              <a:endParaRPr lang="en-US" altLang="ja-JP" sz="1600"/>
            </a:p>
            <a:p>
              <a:pPr algn="ctr"/>
              <a:r>
                <a:rPr lang="en-US" altLang="ja-JP" sz="1600"/>
                <a:t>13</a:t>
              </a:r>
              <a:r>
                <a:rPr lang="ja-JP" altLang="en-US" sz="1600"/>
                <a:t>種類</a:t>
              </a:r>
              <a:r>
                <a:rPr lang="en-US" altLang="ja-JP" sz="1600"/>
                <a:t>/33</a:t>
              </a:r>
              <a:r>
                <a:rPr lang="ja-JP" altLang="en-US" sz="1600"/>
                <a:t>言語</a:t>
              </a:r>
            </a:p>
          </p:txBody>
        </p:sp>
        <p:sp>
          <p:nvSpPr>
            <p:cNvPr id="162" name="四角形吹き出し 161"/>
            <p:cNvSpPr/>
            <p:nvPr/>
          </p:nvSpPr>
          <p:spPr>
            <a:xfrm>
              <a:off x="6315075" y="2308225"/>
              <a:ext cx="2143125" cy="1695450"/>
            </a:xfrm>
            <a:prstGeom prst="wedgeRectCallout">
              <a:avLst>
                <a:gd name="adj1" fmla="val -83839"/>
                <a:gd name="adj2" fmla="val 44306"/>
              </a:avLst>
            </a:prstGeom>
            <a:solidFill>
              <a:srgbClr val="FFFF00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04825" y="1455515"/>
            <a:ext cx="2143125" cy="1695450"/>
            <a:chOff x="504825" y="2328863"/>
            <a:chExt cx="2143125" cy="1695450"/>
          </a:xfrm>
        </p:grpSpPr>
        <p:pic>
          <p:nvPicPr>
            <p:cNvPr id="263191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63" y="2468563"/>
              <a:ext cx="1579562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192" name="正方形/長方形 160"/>
            <p:cNvSpPr>
              <a:spLocks noChangeArrowheads="1"/>
            </p:cNvSpPr>
            <p:nvPr/>
          </p:nvSpPr>
          <p:spPr bwMode="auto">
            <a:xfrm>
              <a:off x="1060450" y="3595688"/>
              <a:ext cx="11636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600"/>
                <a:t>JobFit</a:t>
              </a:r>
              <a:r>
                <a:rPr lang="ja-JP" altLang="en-US" sz="1600"/>
                <a:t>分析</a:t>
              </a:r>
            </a:p>
          </p:txBody>
        </p:sp>
        <p:sp>
          <p:nvSpPr>
            <p:cNvPr id="163" name="四角形吹き出し 162"/>
            <p:cNvSpPr/>
            <p:nvPr/>
          </p:nvSpPr>
          <p:spPr>
            <a:xfrm>
              <a:off x="504825" y="2328863"/>
              <a:ext cx="2143125" cy="1695450"/>
            </a:xfrm>
            <a:prstGeom prst="wedgeRectCallout">
              <a:avLst>
                <a:gd name="adj1" fmla="val 71356"/>
                <a:gd name="adj2" fmla="val 46905"/>
              </a:avLst>
            </a:prstGeom>
            <a:solidFill>
              <a:srgbClr val="FFFF00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04825" y="3270027"/>
            <a:ext cx="2143125" cy="1893888"/>
            <a:chOff x="504825" y="4143375"/>
            <a:chExt cx="2143125" cy="1893888"/>
          </a:xfrm>
        </p:grpSpPr>
        <p:sp>
          <p:nvSpPr>
            <p:cNvPr id="263177" name="正方形/長方形 3"/>
            <p:cNvSpPr>
              <a:spLocks noChangeArrowheads="1"/>
            </p:cNvSpPr>
            <p:nvPr/>
          </p:nvSpPr>
          <p:spPr bwMode="auto">
            <a:xfrm>
              <a:off x="827088" y="5451475"/>
              <a:ext cx="16208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1600"/>
                <a:t>パフォーマンス</a:t>
              </a:r>
              <a:endParaRPr lang="en-US" altLang="ja-JP" sz="1600"/>
            </a:p>
            <a:p>
              <a:r>
                <a:rPr lang="ja-JP" altLang="en-US" sz="1600"/>
                <a:t>モデル作成</a:t>
              </a:r>
            </a:p>
          </p:txBody>
        </p:sp>
        <p:pic>
          <p:nvPicPr>
            <p:cNvPr id="263188" name="Picture 11" descr="C:\Users\mizutani\AppData\Local\Temp\SNAGHTML4d6ff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4329113"/>
              <a:ext cx="773113" cy="857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189" name="Picture 11" descr="C:\Users\mizutani\AppData\Local\Temp\SNAGHTML4d6ff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725" y="4448175"/>
              <a:ext cx="773113" cy="857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190" name="Picture 11" descr="C:\Users\mizutani\AppData\Local\Temp\SNAGHTML4d6ff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13" y="4610100"/>
              <a:ext cx="773112" cy="857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四角形吹き出し 163"/>
            <p:cNvSpPr/>
            <p:nvPr/>
          </p:nvSpPr>
          <p:spPr>
            <a:xfrm>
              <a:off x="504825" y="4143375"/>
              <a:ext cx="2143125" cy="1879600"/>
            </a:xfrm>
            <a:prstGeom prst="wedgeRectCallout">
              <a:avLst>
                <a:gd name="adj1" fmla="val 75467"/>
                <a:gd name="adj2" fmla="val -42766"/>
              </a:avLst>
            </a:prstGeom>
            <a:solidFill>
              <a:srgbClr val="FFFF00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303963" y="3373215"/>
            <a:ext cx="2144712" cy="1695450"/>
            <a:chOff x="6303963" y="4246563"/>
            <a:chExt cx="2144712" cy="1695450"/>
          </a:xfrm>
        </p:grpSpPr>
        <p:sp>
          <p:nvSpPr>
            <p:cNvPr id="165" name="四角形吹き出し 164"/>
            <p:cNvSpPr/>
            <p:nvPr/>
          </p:nvSpPr>
          <p:spPr>
            <a:xfrm>
              <a:off x="6303963" y="4246563"/>
              <a:ext cx="2144712" cy="1695450"/>
            </a:xfrm>
            <a:prstGeom prst="wedgeRectCallout">
              <a:avLst>
                <a:gd name="adj1" fmla="val -81211"/>
                <a:gd name="adj2" fmla="val -47469"/>
              </a:avLst>
            </a:prstGeom>
            <a:solidFill>
              <a:srgbClr val="FFFF00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3180" name="正方形/長方形 70"/>
            <p:cNvSpPr>
              <a:spLocks noChangeArrowheads="1"/>
            </p:cNvSpPr>
            <p:nvPr/>
          </p:nvSpPr>
          <p:spPr bwMode="auto">
            <a:xfrm>
              <a:off x="6632575" y="5353050"/>
              <a:ext cx="14160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/>
              <a:r>
                <a:rPr lang="ja-JP" altLang="en-US" sz="1600"/>
                <a:t>アセスメント</a:t>
              </a:r>
              <a:endParaRPr lang="en-US" altLang="ja-JP" sz="1600"/>
            </a:p>
            <a:p>
              <a:pPr algn="ctr"/>
              <a:r>
                <a:rPr lang="ja-JP" altLang="en-US" sz="1600"/>
                <a:t>配信</a:t>
              </a:r>
            </a:p>
          </p:txBody>
        </p:sp>
        <p:pic>
          <p:nvPicPr>
            <p:cNvPr id="263197" name="Picture 2" descr="https://encrypted-tbn3.gstatic.com/images?q=tbn:ANd9GcReWLdgj1qR6Ldtgk5bSy4Qb4786WzTPKRqrgT1OQbTYFGIjhSYSashh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3" y="4694238"/>
              <a:ext cx="846137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6" name="Title 1"/>
          <p:cNvSpPr txBox="1">
            <a:spLocks/>
          </p:cNvSpPr>
          <p:nvPr/>
        </p:nvSpPr>
        <p:spPr>
          <a:xfrm>
            <a:off x="136872" y="178835"/>
            <a:ext cx="90678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人材情報の蓄積・分析・効果検証を実現するプラットフォーム</a:t>
            </a:r>
            <a:r>
              <a:rPr lang="ja-JP" altLang="en-US" sz="2400" b="1" dirty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2400" b="1" dirty="0" smtClean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グローバルアセスメントセンター（</a:t>
            </a:r>
            <a:r>
              <a:rPr lang="en-US" altLang="ja-JP" sz="2400" b="1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GAC</a:t>
            </a:r>
            <a:r>
              <a:rPr lang="ja-JP" altLang="en-US" sz="2400" b="1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en-US" sz="2400" b="1" dirty="0" smtClean="0">
                <a:solidFill>
                  <a:srgbClr val="008BB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endParaRPr lang="en-US" sz="2400" b="1" dirty="0">
              <a:solidFill>
                <a:srgbClr val="008BB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57" name="グループ化 156"/>
          <p:cNvGrpSpPr/>
          <p:nvPr/>
        </p:nvGrpSpPr>
        <p:grpSpPr>
          <a:xfrm>
            <a:off x="-102268" y="5794393"/>
            <a:ext cx="9268700" cy="859262"/>
            <a:chOff x="-285326" y="5279876"/>
            <a:chExt cx="9268700" cy="1008112"/>
          </a:xfrm>
        </p:grpSpPr>
        <p:sp>
          <p:nvSpPr>
            <p:cNvPr id="158" name="Shape 187"/>
            <p:cNvSpPr/>
            <p:nvPr/>
          </p:nvSpPr>
          <p:spPr>
            <a:xfrm>
              <a:off x="-197138" y="5279876"/>
              <a:ext cx="9180512" cy="10081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89"/>
            <p:cNvSpPr txBox="1"/>
            <p:nvPr/>
          </p:nvSpPr>
          <p:spPr>
            <a:xfrm>
              <a:off x="-285326" y="5342740"/>
              <a:ext cx="91440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ja-JP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GAC</a:t>
              </a: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はクラウド環境で提供されるプラットフォームです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ja-JP" altLang="en-US" sz="2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内製化</a:t>
              </a: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による人材マネジメントの</a:t>
              </a:r>
              <a:r>
                <a:rPr lang="en-US" altLang="ja-JP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PDCA</a:t>
              </a: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を実現します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0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7"/>
          <p:cNvSpPr/>
          <p:nvPr/>
        </p:nvSpPr>
        <p:spPr>
          <a:xfrm>
            <a:off x="0" y="2132856"/>
            <a:ext cx="9180512" cy="1872208"/>
          </a:xfrm>
          <a:prstGeom prst="rect">
            <a:avLst/>
          </a:prstGeom>
          <a:solidFill>
            <a:srgbClr val="3BA3AB">
              <a:alpha val="14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592" y="2492896"/>
            <a:ext cx="9105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導入</a:t>
            </a:r>
            <a:r>
              <a:rPr lang="ja-JP" altLang="en-US" sz="2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効果　</a:t>
            </a:r>
            <a:r>
              <a:rPr lang="ja-JP" altLang="en-US" sz="3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endParaRPr lang="en-US" altLang="ja-JP" sz="32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各種</a:t>
            </a:r>
            <a:r>
              <a:rPr lang="ja-JP" altLang="en-US" sz="32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事例紹介</a:t>
            </a:r>
            <a:endParaRPr lang="en-US" altLang="ja-JP" sz="32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36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23528" y="364233"/>
            <a:ext cx="8001000" cy="1192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348E96"/>
              </a:buClr>
              <a:buSzPct val="100000"/>
              <a:buNone/>
            </a:pPr>
            <a:r>
              <a:rPr lang="ja-JP" altLang="en-US" sz="2800" b="1" dirty="0">
                <a:solidFill>
                  <a:srgbClr val="3BA3AB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アジェンダ</a:t>
            </a:r>
            <a:r>
              <a:rPr lang="ja-JP" altLang="en-US" sz="2800" b="1" dirty="0" smtClean="0">
                <a:solidFill>
                  <a:srgbClr val="3BA3AB"/>
                </a:solidFill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800" b="1" dirty="0">
              <a:solidFill>
                <a:srgbClr val="595959"/>
              </a:solidFill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772816"/>
            <a:ext cx="88569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１・課題背景：人材アセスメントの活用の意図</a:t>
            </a: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24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２・解決策：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lang="en-US" altLang="ja-JP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®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について</a:t>
            </a: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24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３・導入効果：各種事例紹介</a:t>
            </a: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24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４・実施プロセス：典型的な実施の流れ　</a:t>
            </a: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5935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716213" y="1922463"/>
            <a:ext cx="1233487" cy="722312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18063" y="1957388"/>
            <a:ext cx="1295400" cy="747712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リコメンド</a:t>
            </a:r>
            <a:r>
              <a:rPr kumimoji="1" lang="en-US" altLang="ja-JP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endParaRPr kumimoji="1" lang="en-US" altLang="ja-JP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3525" y="2895600"/>
            <a:ext cx="1600200" cy="1165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600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</a:t>
            </a:r>
            <a:r>
              <a:rPr kumimoji="1" lang="ja-JP" altLang="en-US" sz="1600" b="1" kern="12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1600" b="1" kern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</a:t>
            </a: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のミスマッチ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90800" y="2895600"/>
            <a:ext cx="1454150" cy="3810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ポジション毎の</a:t>
            </a:r>
            <a:endParaRPr kumimoji="1" lang="en-US" altLang="ja-JP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成功人材の</a:t>
            </a:r>
            <a:endParaRPr kumimoji="1" lang="en-US" altLang="ja-JP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要因を特定</a:t>
            </a:r>
            <a:endParaRPr kumimoji="1" lang="en-US" altLang="ja-JP" b="1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64075" y="2895600"/>
            <a:ext cx="1600200" cy="1165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高精度な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採用判断の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86600" y="1931988"/>
            <a:ext cx="1295400" cy="74771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得られる</a:t>
            </a:r>
            <a:endParaRPr kumimoji="1" lang="en-US" altLang="ja-JP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b="1" kern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利益</a:t>
            </a:r>
            <a:endParaRPr kumimoji="1" lang="en-US" altLang="ja-JP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34200" y="2895600"/>
            <a:ext cx="1600200" cy="1165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優秀人材の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確保と定着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3525" y="4244975"/>
            <a:ext cx="1600200" cy="1165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600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配置</a:t>
            </a:r>
            <a:r>
              <a:rPr kumimoji="1" lang="ja-JP" altLang="en-US" sz="1600" b="1" kern="12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1600" b="1" kern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客観性を欠いた</a:t>
            </a:r>
            <a:endParaRPr kumimoji="1" lang="en-US" altLang="ja-JP" kern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人材配置や選抜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664075" y="4244975"/>
            <a:ext cx="1600200" cy="1165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配置転換における客観的な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意思決定情報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34200" y="4244975"/>
            <a:ext cx="1600200" cy="1165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効果の高い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配置転換の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実現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2413" y="5586413"/>
            <a:ext cx="1600200" cy="1165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600" b="1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育成</a:t>
            </a:r>
            <a:r>
              <a:rPr kumimoji="1" lang="ja-JP" altLang="en-US" sz="1600" b="1" kern="12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1600" b="1" kern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</a:t>
            </a: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効果の低い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育成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70425" y="5540375"/>
            <a:ext cx="1600200" cy="1165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投資価値の高い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人材の発掘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34200" y="5535613"/>
            <a:ext cx="1600200" cy="1166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人材の成長による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kern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業績への寄与</a:t>
            </a:r>
            <a:endParaRPr kumimoji="1" lang="en-US" altLang="ja-JP" kern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雲 2"/>
          <p:cNvSpPr/>
          <p:nvPr/>
        </p:nvSpPr>
        <p:spPr bwMode="auto">
          <a:xfrm>
            <a:off x="347663" y="2017713"/>
            <a:ext cx="1504950" cy="627062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課題例</a:t>
            </a:r>
            <a:endParaRPr lang="ja-JP" altLang="en-US" sz="2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79650" y="1685132"/>
            <a:ext cx="4191000" cy="506650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1852613" y="3352800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1858963" y="4652963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1863725" y="5978525"/>
            <a:ext cx="6778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035425" y="3394075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041775" y="4694238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4044950" y="6019800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259513" y="3352800"/>
            <a:ext cx="6778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6264275" y="4652963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6269038" y="5978525"/>
            <a:ext cx="6794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prstClr val="white"/>
              </a:solidFill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2411760" y="923528"/>
            <a:ext cx="1389063" cy="669132"/>
          </a:xfrm>
          <a:prstGeom prst="wedgeRectCallout">
            <a:avLst>
              <a:gd name="adj1" fmla="val 86085"/>
              <a:gd name="adj2" fmla="val 65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</a:t>
            </a:r>
            <a:endParaRPr kumimoji="1" lang="en-US" altLang="ja-JP" sz="1600" b="1" kern="12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600" b="1" kern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適用領域</a:t>
            </a:r>
            <a:endParaRPr kumimoji="1" lang="ja-JP" altLang="en-US" sz="1600" b="1" kern="12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Shape 219"/>
          <p:cNvSpPr txBox="1">
            <a:spLocks noChangeArrowheads="1"/>
          </p:cNvSpPr>
          <p:nvPr/>
        </p:nvSpPr>
        <p:spPr bwMode="auto">
          <a:xfrm>
            <a:off x="347663" y="215107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8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 課題とソリューション適用領域</a:t>
            </a:r>
            <a:endParaRPr kumimoji="0" lang="ja-JP" altLang="en-US" sz="3600" b="1" dirty="0" smtClean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グループ化 2"/>
          <p:cNvGrpSpPr>
            <a:grpSpLocks/>
          </p:cNvGrpSpPr>
          <p:nvPr/>
        </p:nvGrpSpPr>
        <p:grpSpPr bwMode="auto">
          <a:xfrm>
            <a:off x="76200" y="4800597"/>
            <a:ext cx="2743199" cy="1906007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1526" y="4926927"/>
              <a:ext cx="3502322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/>
              <a:endParaRPr kumimoji="0" lang="ja-JP" altLang="ja-JP" sz="12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sz="18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1" name="グループ化 3"/>
          <p:cNvGrpSpPr>
            <a:grpSpLocks/>
          </p:cNvGrpSpPr>
          <p:nvPr/>
        </p:nvGrpSpPr>
        <p:grpSpPr bwMode="auto">
          <a:xfrm>
            <a:off x="6096000" y="4800600"/>
            <a:ext cx="2971800" cy="1914525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542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ja-JP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en-US" altLang="ja-JP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lang="ja-JP" altLang="en-US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endParaRPr kumimoji="0" lang="ja-JP" altLang="ja-JP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429202" y="231355"/>
            <a:ext cx="79581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</a:pPr>
            <a:r>
              <a:rPr kumimoji="0" lang="ja-JP" altLang="en-US" sz="24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中途採用</a:t>
            </a:r>
            <a:r>
              <a:rPr kumimoji="0" lang="en-US" altLang="ja-JP" sz="24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/</a:t>
            </a:r>
            <a:r>
              <a:rPr kumimoji="0" lang="ja-JP" altLang="en-US" sz="24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育成仕組み化</a:t>
            </a:r>
            <a:endParaRPr kumimoji="0" lang="ja-JP" altLang="en-US" sz="3200" b="1" dirty="0" smtClean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26" name="Shape 343"/>
          <p:cNvSpPr txBox="1"/>
          <p:nvPr/>
        </p:nvSpPr>
        <p:spPr>
          <a:xfrm>
            <a:off x="5943600" y="228759"/>
            <a:ext cx="3816424" cy="3675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業界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：</a:t>
            </a: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　コンサルティング事業</a:t>
            </a:r>
            <a:endParaRPr lang="en-US" altLang="ja-JP" sz="16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目的：　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中途</a:t>
            </a: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採用精度向上と</a:t>
            </a:r>
            <a:endParaRPr lang="en-US" altLang="ja-JP" sz="16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 </a:t>
            </a:r>
            <a:r>
              <a:rPr lang="en-US" altLang="ja-JP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             </a:t>
            </a: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育成の仕組み化</a:t>
            </a:r>
            <a:endParaRPr lang="en-US" altLang="ja-JP" sz="16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>
              <a:buSzPct val="25000"/>
            </a:pP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規模：　</a:t>
            </a:r>
            <a:r>
              <a:rPr lang="en-US" altLang="ja-JP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100</a:t>
            </a:r>
            <a:r>
              <a:rPr lang="ja-JP" altLang="en-US" sz="1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名以上対象</a:t>
            </a:r>
            <a:endParaRPr lang="en-US" altLang="ja-JP" sz="16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27" name="Shape 298"/>
          <p:cNvSpPr txBox="1"/>
          <p:nvPr/>
        </p:nvSpPr>
        <p:spPr>
          <a:xfrm>
            <a:off x="81425" y="5295098"/>
            <a:ext cx="264377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経営戦略の柱にコンサルタントの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中途採用と育成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を掲げる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採用に関するコスト、早期離職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 リスク、社員のモチベーション維持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が課題。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 marL="285750" indent="-285750">
              <a:buClr>
                <a:srgbClr val="FFFFFF"/>
              </a:buClr>
              <a:buFont typeface="Arial"/>
              <a:buChar char="•"/>
            </a:pPr>
            <a:endParaRPr lang="en-US" altLang="ja-JP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09"/>
          <p:cNvSpPr txBox="1"/>
          <p:nvPr/>
        </p:nvSpPr>
        <p:spPr>
          <a:xfrm>
            <a:off x="3001143" y="5295098"/>
            <a:ext cx="2971800" cy="1019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好業績者をベースにした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　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パフォーマンスモデルの定義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採用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プロセスに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PXT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を導入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dirty="0" smtClean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329" name="Shape 304"/>
          <p:cNvSpPr txBox="1"/>
          <p:nvPr/>
        </p:nvSpPr>
        <p:spPr>
          <a:xfrm>
            <a:off x="6096000" y="5297754"/>
            <a:ext cx="2971800" cy="887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ja-JP" altLang="en-US" dirty="0" smtClean="0">
                <a:ea typeface="Meiryo UI" panose="020B0604030504040204" pitchFamily="50" charset="-128"/>
              </a:rPr>
              <a:t>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離職率の低減　→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／５へ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FFFFFF"/>
              </a:buClr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・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1500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万円以上のコストダウン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  <a:p>
            <a:pPr>
              <a:buClr>
                <a:srgbClr val="FFFFFF"/>
              </a:buClr>
            </a:pP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61156" y="1617141"/>
            <a:ext cx="8115300" cy="2747963"/>
            <a:chOff x="746125" y="1778000"/>
            <a:chExt cx="8115300" cy="2747963"/>
          </a:xfrm>
        </p:grpSpPr>
        <p:sp>
          <p:nvSpPr>
            <p:cNvPr id="24" name="フローチャート: 処理 23"/>
            <p:cNvSpPr/>
            <p:nvPr/>
          </p:nvSpPr>
          <p:spPr>
            <a:xfrm>
              <a:off x="874713" y="2427288"/>
              <a:ext cx="7986712" cy="2098675"/>
            </a:xfrm>
            <a:prstGeom prst="flowChartProcess">
              <a:avLst/>
            </a:prstGeom>
            <a:solidFill>
              <a:srgbClr val="00B05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6" name="AutoShape 61"/>
            <p:cNvSpPr>
              <a:spLocks noChangeArrowheads="1"/>
            </p:cNvSpPr>
            <p:nvPr/>
          </p:nvSpPr>
          <p:spPr bwMode="gray">
            <a:xfrm>
              <a:off x="839788" y="1778000"/>
              <a:ext cx="3503612" cy="528638"/>
            </a:xfrm>
            <a:prstGeom prst="chevron">
              <a:avLst>
                <a:gd name="adj" fmla="val 22541"/>
              </a:avLst>
            </a:prstGeom>
            <a:solidFill>
              <a:srgbClr val="003399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anchor="ctr" anchorCtr="1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2014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endPara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TextBox 93"/>
            <p:cNvSpPr txBox="1"/>
            <p:nvPr/>
          </p:nvSpPr>
          <p:spPr>
            <a:xfrm>
              <a:off x="6627813" y="3352800"/>
              <a:ext cx="1830387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ja-JP" altLang="en-US" sz="16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最新の業績優秀者</a:t>
              </a:r>
              <a:endParaRPr lang="en-US" altLang="ja-JP" sz="16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>
                <a:buClr>
                  <a:srgbClr val="F0AB00"/>
                </a:buClr>
                <a:buSzPct val="80000"/>
                <a:defRPr/>
              </a:pPr>
              <a:endParaRPr lang="en-US" altLang="ja-JP" sz="16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8" name="AutoShape 61"/>
            <p:cNvSpPr>
              <a:spLocks noChangeArrowheads="1"/>
            </p:cNvSpPr>
            <p:nvPr/>
          </p:nvSpPr>
          <p:spPr bwMode="gray">
            <a:xfrm>
              <a:off x="4267200" y="1779588"/>
              <a:ext cx="4559300" cy="528637"/>
            </a:xfrm>
            <a:prstGeom prst="chevron">
              <a:avLst>
                <a:gd name="adj" fmla="val 22541"/>
              </a:avLst>
            </a:prstGeom>
            <a:solidFill>
              <a:schemeClr val="tx2">
                <a:lumMod val="5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72000" rIns="72000" bIns="72000" anchor="ctr" anchorCtr="1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2015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endParaRPr lang="en-US" altLang="ja-JP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ホームベース 28"/>
            <p:cNvSpPr/>
            <p:nvPr/>
          </p:nvSpPr>
          <p:spPr>
            <a:xfrm>
              <a:off x="1163638" y="2511425"/>
              <a:ext cx="1450975" cy="762000"/>
            </a:xfrm>
            <a:prstGeom prst="homePlate">
              <a:avLst>
                <a:gd name="adj" fmla="val 3330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コンサルタント</a:t>
              </a: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モデル作成</a:t>
              </a:r>
            </a:p>
          </p:txBody>
        </p:sp>
        <p:sp>
          <p:nvSpPr>
            <p:cNvPr id="30" name="ホームベース 29"/>
            <p:cNvSpPr/>
            <p:nvPr/>
          </p:nvSpPr>
          <p:spPr>
            <a:xfrm>
              <a:off x="6816725" y="2547938"/>
              <a:ext cx="1260475" cy="706437"/>
            </a:xfrm>
            <a:prstGeom prst="homePlate">
              <a:avLst>
                <a:gd name="adj" fmla="val 3330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効果検証</a:t>
              </a:r>
            </a:p>
          </p:txBody>
        </p:sp>
        <p:sp>
          <p:nvSpPr>
            <p:cNvPr id="31" name="TextBox 93"/>
            <p:cNvSpPr txBox="1"/>
            <p:nvPr/>
          </p:nvSpPr>
          <p:spPr>
            <a:xfrm>
              <a:off x="746125" y="3314700"/>
              <a:ext cx="2090738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業績優秀者による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ハイパフォーマーモデル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2" name="TextBox 93"/>
            <p:cNvSpPr txBox="1"/>
            <p:nvPr/>
          </p:nvSpPr>
          <p:spPr>
            <a:xfrm>
              <a:off x="6699250" y="4111625"/>
              <a:ext cx="97313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en-US" altLang="ja-JP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10</a:t>
              </a: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月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3" name="Isosceles Triangle 134"/>
            <p:cNvSpPr/>
            <p:nvPr/>
          </p:nvSpPr>
          <p:spPr bwMode="gray">
            <a:xfrm>
              <a:off x="7065963" y="3743325"/>
              <a:ext cx="336550" cy="330200"/>
            </a:xfrm>
            <a:prstGeom prst="triangle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anchor="ctr"/>
            <a:lstStyle/>
            <a:p>
              <a:pPr algn="ctr" eaLnBrk="1" hangingPunct="1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kumimoji="0" lang="ja-JP" altLang="en-US" sz="1400" kern="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Right Arrow 41"/>
            <p:cNvSpPr/>
            <p:nvPr/>
          </p:nvSpPr>
          <p:spPr bwMode="gray">
            <a:xfrm>
              <a:off x="2794000" y="2728913"/>
              <a:ext cx="3756025" cy="327025"/>
            </a:xfrm>
            <a:prstGeom prst="rightArrow">
              <a:avLst/>
            </a:prstGeom>
            <a:solidFill>
              <a:srgbClr val="00B050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anchor="ctr"/>
            <a:lstStyle/>
            <a:p>
              <a:pPr algn="ctr" eaLnBrk="1" hangingPunct="1">
                <a:spcBef>
                  <a:spcPct val="50000"/>
                </a:spcBef>
                <a:buClr>
                  <a:srgbClr val="F0AB00"/>
                </a:buClr>
                <a:buSzPct val="80000"/>
                <a:defRPr/>
              </a:pPr>
              <a:endParaRPr lang="en-US" altLang="ja-JP" sz="1600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5" name="TextBox 93"/>
            <p:cNvSpPr txBox="1"/>
            <p:nvPr/>
          </p:nvSpPr>
          <p:spPr>
            <a:xfrm>
              <a:off x="1163638" y="4217988"/>
              <a:ext cx="973137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defRPr/>
              </a:pPr>
              <a:r>
                <a:rPr lang="en-US" altLang="ja-JP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7</a:t>
              </a:r>
              <a:r>
                <a:rPr lang="ja-JP" altLang="en-US" sz="1400" b="1" kern="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月</a:t>
              </a:r>
              <a:endParaRPr lang="en-US" altLang="ja-JP" sz="1400" b="1" kern="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2" name="ホームベース 1"/>
          <p:cNvSpPr/>
          <p:nvPr/>
        </p:nvSpPr>
        <p:spPr>
          <a:xfrm>
            <a:off x="90380" y="147957"/>
            <a:ext cx="1199380" cy="553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採用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31532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30">
            <a:off x="1296988" y="1236663"/>
            <a:ext cx="30003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347" name="グループ化 2"/>
          <p:cNvGrpSpPr>
            <a:grpSpLocks/>
          </p:cNvGrpSpPr>
          <p:nvPr/>
        </p:nvGrpSpPr>
        <p:grpSpPr bwMode="auto">
          <a:xfrm>
            <a:off x="76200" y="4800600"/>
            <a:ext cx="2743200" cy="1925638"/>
            <a:chOff x="534843" y="4499268"/>
            <a:chExt cx="3509248" cy="2202713"/>
          </a:xfrm>
        </p:grpSpPr>
        <p:sp>
          <p:nvSpPr>
            <p:cNvPr id="313421" name="Shape 330"/>
            <p:cNvSpPr>
              <a:spLocks noChangeArrowheads="1"/>
            </p:cNvSpPr>
            <p:nvPr/>
          </p:nvSpPr>
          <p:spPr bwMode="auto">
            <a:xfrm>
              <a:off x="541769" y="4949381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ja-JP" sz="1200" kern="12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3422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113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導入背景</a:t>
              </a:r>
              <a:endParaRPr lang="en-US" altLang="ja-JP" sz="1800" b="1" kern="120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13348" name="グループ化 3"/>
          <p:cNvGrpSpPr>
            <a:grpSpLocks/>
          </p:cNvGrpSpPr>
          <p:nvPr/>
        </p:nvGrpSpPr>
        <p:grpSpPr bwMode="auto">
          <a:xfrm>
            <a:off x="6032500" y="4800600"/>
            <a:ext cx="3035300" cy="1914525"/>
            <a:chOff x="4359424" y="4506851"/>
            <a:chExt cx="3576908" cy="2177892"/>
          </a:xfrm>
        </p:grpSpPr>
        <p:sp>
          <p:nvSpPr>
            <p:cNvPr id="10" name="Shape 337"/>
            <p:cNvSpPr/>
            <p:nvPr/>
          </p:nvSpPr>
          <p:spPr>
            <a:xfrm>
              <a:off x="4359424" y="4933039"/>
              <a:ext cx="3576908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200" kern="12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200" kern="12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endParaRPr kumimoji="0" lang="ja-JP" altLang="ja-JP" sz="1600" kern="1200" smtClean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3420" name="Shape 137"/>
            <p:cNvSpPr txBox="1">
              <a:spLocks noChangeArrowheads="1"/>
            </p:cNvSpPr>
            <p:nvPr/>
          </p:nvSpPr>
          <p:spPr bwMode="auto">
            <a:xfrm>
              <a:off x="4359424" y="4506851"/>
              <a:ext cx="3576908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600" b="1" kern="120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効果</a:t>
              </a:r>
              <a:endParaRPr lang="en-US" altLang="ja-JP" sz="1600" b="1" kern="120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13349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313417" name="Shape 337"/>
            <p:cNvSpPr>
              <a:spLocks noChangeArrowheads="1"/>
            </p:cNvSpPr>
            <p:nvPr/>
          </p:nvSpPr>
          <p:spPr bwMode="auto">
            <a:xfrm>
              <a:off x="4434011" y="4932142"/>
              <a:ext cx="3502321" cy="1752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kern="12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kern="12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ja-JP" sz="1800" kern="12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3418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534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25000"/>
              </a:pPr>
              <a:r>
                <a:rPr lang="ja-JP" altLang="en-US" sz="1800" b="1" kern="120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ソリューション</a:t>
              </a:r>
              <a:endParaRPr lang="en-US" altLang="ja-JP" sz="1800" b="1" kern="1200" smtClean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13350" name="円/楕円 14"/>
          <p:cNvSpPr>
            <a:spLocks noChangeArrowheads="1"/>
          </p:cNvSpPr>
          <p:nvPr/>
        </p:nvSpPr>
        <p:spPr bwMode="auto">
          <a:xfrm>
            <a:off x="6467475" y="3214688"/>
            <a:ext cx="2097088" cy="8763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理想的</a:t>
            </a:r>
            <a:endParaRPr kumimoji="0" lang="en-US" altLang="ja-JP" b="1" kern="12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営業所長モデル</a:t>
            </a:r>
            <a:endParaRPr kumimoji="0" lang="en-US" altLang="ja-JP" b="1" kern="12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kern="120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の構築</a:t>
            </a:r>
            <a:endParaRPr kumimoji="0" lang="en-US" altLang="ja-JP" b="1" kern="1200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 bwMode="auto">
          <a:xfrm>
            <a:off x="7277100" y="2311640"/>
            <a:ext cx="609600" cy="750398"/>
            <a:chOff x="3124200" y="2133600"/>
            <a:chExt cx="1371600" cy="2286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3276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gray">
            <a:xfrm>
              <a:off x="3276600" y="3810000"/>
              <a:ext cx="10668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3124200" y="3200400"/>
              <a:ext cx="1371600" cy="9144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gray">
            <a:xfrm>
              <a:off x="3267075" y="3733800"/>
              <a:ext cx="0" cy="3810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gray">
            <a:xfrm>
              <a:off x="4343400" y="3733800"/>
              <a:ext cx="0" cy="3810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800" kern="12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13352" name="グループ化 10"/>
          <p:cNvGrpSpPr>
            <a:grpSpLocks/>
          </p:cNvGrpSpPr>
          <p:nvPr/>
        </p:nvGrpSpPr>
        <p:grpSpPr bwMode="auto">
          <a:xfrm>
            <a:off x="855663" y="2749550"/>
            <a:ext cx="914400" cy="666750"/>
            <a:chOff x="7534939" y="1419445"/>
            <a:chExt cx="1833112" cy="1205772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0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9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8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6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6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5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313353" name="グループ化 10"/>
          <p:cNvGrpSpPr>
            <a:grpSpLocks/>
          </p:cNvGrpSpPr>
          <p:nvPr/>
        </p:nvGrpSpPr>
        <p:grpSpPr bwMode="auto">
          <a:xfrm>
            <a:off x="3692525" y="1905000"/>
            <a:ext cx="915988" cy="647700"/>
            <a:chOff x="7534939" y="1419445"/>
            <a:chExt cx="1833112" cy="1205772"/>
          </a:xfrm>
        </p:grpSpPr>
        <p:grpSp>
          <p:nvGrpSpPr>
            <p:cNvPr id="107" name="グループ化 106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7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6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9" name="グループ化 108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1" name="グループ化 110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2" name="グループ化 111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3" name="グループ化 112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4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4" name="グループ化 113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3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5" name="グループ化 114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3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7" name="グループ化 116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2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1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313354" name="グループ化 10"/>
          <p:cNvGrpSpPr>
            <a:grpSpLocks/>
          </p:cNvGrpSpPr>
          <p:nvPr/>
        </p:nvGrpSpPr>
        <p:grpSpPr bwMode="auto">
          <a:xfrm>
            <a:off x="2057400" y="3803650"/>
            <a:ext cx="914400" cy="666750"/>
            <a:chOff x="7534939" y="1419445"/>
            <a:chExt cx="1833112" cy="1205772"/>
          </a:xfrm>
        </p:grpSpPr>
        <p:grpSp>
          <p:nvGrpSpPr>
            <p:cNvPr id="180" name="グループ化 179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4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1" name="グループ化 180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4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2" name="グループ化 181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3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3" name="グループ化 182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3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4" name="グループ化 183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2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5" name="グループ化 184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2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4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5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6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7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6" name="グループ化 185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1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7" name="グループ化 186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1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8" name="グループ化 187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8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89" name="グループ化 188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90" name="グループ化 189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9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91" name="グループ化 190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19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313355" name="グループ化 10"/>
          <p:cNvGrpSpPr>
            <a:grpSpLocks/>
          </p:cNvGrpSpPr>
          <p:nvPr/>
        </p:nvGrpSpPr>
        <p:grpSpPr bwMode="auto">
          <a:xfrm>
            <a:off x="1803400" y="1930400"/>
            <a:ext cx="914400" cy="665163"/>
            <a:chOff x="7534939" y="1419445"/>
            <a:chExt cx="1833112" cy="1205772"/>
          </a:xfrm>
        </p:grpSpPr>
        <p:grpSp>
          <p:nvGrpSpPr>
            <p:cNvPr id="254" name="グループ化 253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2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2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3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4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5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5" name="グループ化 254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6" name="グループ化 255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1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7" name="グループ化 256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1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8" name="グループ化 257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30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59" name="グループ化 258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0" name="グループ化 259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1" name="グループ化 260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2" name="グループ化 261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1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3" name="グループ化 262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4" name="グループ化 263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1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5" name="グループ化 264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solidFill>
              <a:schemeClr val="bg1">
                <a:lumMod val="50000"/>
              </a:schemeClr>
            </a:solidFill>
          </p:grpSpPr>
          <p:sp>
            <p:nvSpPr>
              <p:cNvPr id="26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7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8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9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70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313356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987675"/>
            <a:ext cx="584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7" name="テキスト ボックス 325"/>
          <p:cNvSpPr txBox="1">
            <a:spLocks noChangeArrowheads="1"/>
          </p:cNvSpPr>
          <p:nvPr/>
        </p:nvSpPr>
        <p:spPr bwMode="auto">
          <a:xfrm>
            <a:off x="3330575" y="336550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kern="120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東京本社</a:t>
            </a:r>
          </a:p>
        </p:txBody>
      </p:sp>
      <p:sp>
        <p:nvSpPr>
          <p:cNvPr id="313358" name="テキスト ボックス 326"/>
          <p:cNvSpPr txBox="1">
            <a:spLocks noChangeArrowheads="1"/>
          </p:cNvSpPr>
          <p:nvPr/>
        </p:nvSpPr>
        <p:spPr bwMode="auto">
          <a:xfrm>
            <a:off x="38100" y="2109788"/>
            <a:ext cx="2014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 panose="020B0604020202020204" pitchFamily="34" charset="0"/>
              </a:rPr>
              <a:t>全国に散らばる</a:t>
            </a:r>
            <a:endParaRPr lang="en-US" altLang="ja-JP" kern="12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  <a:sym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Arial" panose="020B0604020202020204" pitchFamily="34" charset="0"/>
              </a:rPr>
              <a:t>営業所長</a:t>
            </a:r>
          </a:p>
        </p:txBody>
      </p:sp>
      <p:sp>
        <p:nvSpPr>
          <p:cNvPr id="313359" name="正方形/長方形 329"/>
          <p:cNvSpPr>
            <a:spLocks noChangeArrowheads="1"/>
          </p:cNvSpPr>
          <p:nvPr/>
        </p:nvSpPr>
        <p:spPr bwMode="auto">
          <a:xfrm>
            <a:off x="3417888" y="3856038"/>
            <a:ext cx="2339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  <a:sym typeface="Arial" panose="020B0604020202020204" pitchFamily="34" charset="0"/>
              </a:rPr>
              <a:t>本社サイドから全国の</a:t>
            </a:r>
            <a:endParaRPr lang="en-US" altLang="ja-JP" kern="120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  <a:sym typeface="Arial" panose="020B0604020202020204" pitchFamily="34" charset="0"/>
              </a:rPr>
              <a:t>適性ある人材を即座に特定</a:t>
            </a:r>
            <a:endParaRPr lang="en-US" altLang="ja-JP" kern="120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333" name="ストライプ矢印 332"/>
          <p:cNvSpPr/>
          <p:nvPr/>
        </p:nvSpPr>
        <p:spPr>
          <a:xfrm flipH="1">
            <a:off x="4765675" y="2506663"/>
            <a:ext cx="1414463" cy="9604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800" kern="1200">
              <a:solidFill>
                <a:srgbClr val="FFFFFF"/>
              </a:solidFill>
            </a:endParaRPr>
          </a:p>
        </p:txBody>
      </p:sp>
      <p:pic>
        <p:nvPicPr>
          <p:cNvPr id="313361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2314575"/>
            <a:ext cx="803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6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8610BB3-A722-43C0-B8F9-363012C22228}" type="slidenum">
              <a:rPr lang="en-US" altLang="ja-JP" smtClean="0">
                <a:solidFill>
                  <a:srgbClr val="888888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ja-JP" smtClean="0">
              <a:solidFill>
                <a:srgbClr val="888888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ホームベース 325"/>
          <p:cNvSpPr/>
          <p:nvPr/>
        </p:nvSpPr>
        <p:spPr>
          <a:xfrm>
            <a:off x="114300" y="139700"/>
            <a:ext cx="1200150" cy="554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000" b="1" dirty="0">
                <a:solidFill>
                  <a:srgbClr val="FFFFFF"/>
                </a:solidFill>
              </a:rPr>
              <a:t>配置</a:t>
            </a:r>
          </a:p>
        </p:txBody>
      </p:sp>
      <p:sp>
        <p:nvSpPr>
          <p:cNvPr id="327" name="Shape 343"/>
          <p:cNvSpPr txBox="1"/>
          <p:nvPr/>
        </p:nvSpPr>
        <p:spPr>
          <a:xfrm>
            <a:off x="5965825" y="198438"/>
            <a:ext cx="3816350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業界：　医薬品の製造と販売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  <a:p>
            <a:pPr>
              <a:buSzPct val="25000"/>
              <a:defRPr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目的：　所長登用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  <a:p>
            <a:pPr>
              <a:buSzPct val="25000"/>
              <a:defRPr/>
            </a:pP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規模：　</a:t>
            </a:r>
            <a:r>
              <a:rPr lang="en-US" altLang="ja-JP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160</a:t>
            </a:r>
            <a:r>
              <a:rPr lang="ja-JP" altLang="en-US" sz="1600" dirty="0">
                <a:solidFill>
                  <a:prstClr val="white">
                    <a:lumMod val="50000"/>
                  </a:prstClr>
                </a:solidFill>
                <a:latin typeface="Calibri"/>
                <a:ea typeface="ＭＳ Ｐゴシック" panose="020B0600070205080204" pitchFamily="50" charset="-128"/>
              </a:rPr>
              <a:t>名以上対象</a:t>
            </a:r>
            <a:endParaRPr lang="en-US" altLang="ja-JP" sz="1600" dirty="0">
              <a:solidFill>
                <a:prstClr val="white">
                  <a:lumMod val="50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28" name="Shape 219"/>
          <p:cNvSpPr txBox="1">
            <a:spLocks noChangeArrowheads="1"/>
          </p:cNvSpPr>
          <p:nvPr/>
        </p:nvSpPr>
        <p:spPr bwMode="auto">
          <a:xfrm>
            <a:off x="1417638" y="182563"/>
            <a:ext cx="79581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sym typeface="Calibri" pitchFamily="34" charset="0"/>
              </a:rPr>
              <a:t>営業</a:t>
            </a:r>
            <a:r>
              <a:rPr kumimoji="0" lang="ja-JP" altLang="en-US" sz="24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sym typeface="Calibri" pitchFamily="34" charset="0"/>
              </a:rPr>
              <a:t>所長登用→育成施策実施</a:t>
            </a:r>
            <a:endParaRPr kumimoji="0" lang="ja-JP" altLang="en-US" sz="3200" b="1" dirty="0" smtClean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13366" name="Shape 298"/>
          <p:cNvSpPr txBox="1">
            <a:spLocks noChangeArrowheads="1"/>
          </p:cNvSpPr>
          <p:nvPr/>
        </p:nvSpPr>
        <p:spPr bwMode="auto">
          <a:xfrm>
            <a:off x="100013" y="5372910"/>
            <a:ext cx="276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・ビジネス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環境変化への組織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対応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・自社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コンピテンシーモデル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再定義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・要件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を満たす営業所長の登用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3367" name="Shape 309"/>
          <p:cNvSpPr txBox="1">
            <a:spLocks noChangeArrowheads="1"/>
          </p:cNvSpPr>
          <p:nvPr/>
        </p:nvSpPr>
        <p:spPr bwMode="auto">
          <a:xfrm>
            <a:off x="2924175" y="5377178"/>
            <a:ext cx="3327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・パフォーマンスモデル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設計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・モデル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定義の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ファシリテーション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・結果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のレポート（</a:t>
            </a:r>
            <a:r>
              <a:rPr kumimoji="0" lang="en-US" altLang="ja-JP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PAC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の活用）</a:t>
            </a:r>
          </a:p>
        </p:txBody>
      </p:sp>
      <p:sp>
        <p:nvSpPr>
          <p:cNvPr id="313368" name="正方形/長方形 1"/>
          <p:cNvSpPr>
            <a:spLocks noChangeArrowheads="1"/>
          </p:cNvSpPr>
          <p:nvPr/>
        </p:nvSpPr>
        <p:spPr bwMode="auto">
          <a:xfrm>
            <a:off x="6007463" y="5377092"/>
            <a:ext cx="32750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・所長</a:t>
            </a: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登用のための客観的な人材</a:t>
            </a: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情報</a:t>
            </a:r>
            <a:endParaRPr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・健全</a:t>
            </a: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な議論の機会</a:t>
            </a: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提供</a:t>
            </a:r>
            <a:endParaRPr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・登用後</a:t>
            </a:r>
            <a:r>
              <a:rPr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の育成を支える教材の提供</a:t>
            </a:r>
          </a:p>
        </p:txBody>
      </p:sp>
    </p:spTree>
    <p:extLst>
      <p:ext uri="{BB962C8B-B14F-4D97-AF65-F5344CB8AC3E}">
        <p14:creationId xmlns:p14="http://schemas.microsoft.com/office/powerpoint/2010/main" val="698509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30" name="グループ化 2"/>
          <p:cNvGrpSpPr>
            <a:grpSpLocks/>
          </p:cNvGrpSpPr>
          <p:nvPr/>
        </p:nvGrpSpPr>
        <p:grpSpPr bwMode="auto">
          <a:xfrm>
            <a:off x="76200" y="4800600"/>
            <a:ext cx="2743200" cy="1906588"/>
            <a:chOff x="534843" y="4499268"/>
            <a:chExt cx="3509248" cy="2180259"/>
          </a:xfrm>
        </p:grpSpPr>
        <p:sp>
          <p:nvSpPr>
            <p:cNvPr id="65608" name="Shape 330"/>
            <p:cNvSpPr>
              <a:spLocks noChangeArrowheads="1"/>
            </p:cNvSpPr>
            <p:nvPr/>
          </p:nvSpPr>
          <p:spPr bwMode="auto">
            <a:xfrm>
              <a:off x="540936" y="4927695"/>
              <a:ext cx="3503155" cy="1751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0" hangingPunct="0">
                <a:defRPr/>
              </a:pPr>
              <a:endParaRPr kumimoji="0" lang="ja-JP" altLang="ja-JP" sz="1200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9" name="Shape 137"/>
            <p:cNvSpPr txBox="1">
              <a:spLocks noChangeArrowheads="1"/>
            </p:cNvSpPr>
            <p:nvPr/>
          </p:nvSpPr>
          <p:spPr bwMode="auto">
            <a:xfrm>
              <a:off x="534843" y="4499268"/>
              <a:ext cx="3509248" cy="4502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背景</a:t>
              </a:r>
              <a:endParaRPr lang="en-US" altLang="ja-JP" sz="18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29731" name="グループ化 3"/>
          <p:cNvGrpSpPr>
            <a:grpSpLocks/>
          </p:cNvGrpSpPr>
          <p:nvPr/>
        </p:nvGrpSpPr>
        <p:grpSpPr bwMode="auto">
          <a:xfrm>
            <a:off x="6096000" y="4800600"/>
            <a:ext cx="2971800" cy="1914525"/>
            <a:chOff x="4434011" y="4506851"/>
            <a:chExt cx="3502321" cy="2177892"/>
          </a:xfrm>
        </p:grpSpPr>
        <p:sp>
          <p:nvSpPr>
            <p:cNvPr id="10" name="Shape 337"/>
            <p:cNvSpPr/>
            <p:nvPr/>
          </p:nvSpPr>
          <p:spPr>
            <a:xfrm>
              <a:off x="4434011" y="4933039"/>
              <a:ext cx="3502321" cy="175170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CB8C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en-US" altLang="ja-JP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en-US" altLang="ja-JP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defRPr/>
              </a:pPr>
              <a:endParaRPr lang="ja-JP" altLang="en-US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kumimoji="0" lang="ja-JP" altLang="ja-JP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607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665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効果</a:t>
              </a:r>
              <a:endParaRPr lang="en-US" altLang="ja-JP" sz="18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29732" name="グループ化 12"/>
          <p:cNvGrpSpPr>
            <a:grpSpLocks/>
          </p:cNvGrpSpPr>
          <p:nvPr/>
        </p:nvGrpSpPr>
        <p:grpSpPr bwMode="auto">
          <a:xfrm>
            <a:off x="2971800" y="4800600"/>
            <a:ext cx="2971800" cy="1914525"/>
            <a:chOff x="4434011" y="4506851"/>
            <a:chExt cx="3502321" cy="2177891"/>
          </a:xfrm>
        </p:grpSpPr>
        <p:sp>
          <p:nvSpPr>
            <p:cNvPr id="65604" name="Shape 337"/>
            <p:cNvSpPr>
              <a:spLocks noChangeArrowheads="1"/>
            </p:cNvSpPr>
            <p:nvPr/>
          </p:nvSpPr>
          <p:spPr bwMode="auto">
            <a:xfrm>
              <a:off x="4434011" y="4933039"/>
              <a:ext cx="3502321" cy="17517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CB8C1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ja-JP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endParaRPr lang="en-US" altLang="ja-JP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endParaRPr lang="ja-JP" altLang="en-US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defRPr/>
              </a:pPr>
              <a:endParaRPr kumimoji="0" lang="ja-JP" altLang="ja-JP" dirty="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5605" name="Shape 137"/>
            <p:cNvSpPr txBox="1">
              <a:spLocks noChangeArrowheads="1"/>
            </p:cNvSpPr>
            <p:nvPr/>
          </p:nvSpPr>
          <p:spPr bwMode="auto">
            <a:xfrm>
              <a:off x="4434011" y="4506851"/>
              <a:ext cx="3502321" cy="449665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0" hangingPunct="0">
                <a:buSzPct val="25000"/>
                <a:defRPr/>
              </a:pPr>
              <a:r>
                <a:rPr lang="ja-JP" altLang="en-US" sz="1800" b="1" dirty="0" smtClean="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ソリューション</a:t>
              </a:r>
              <a:endParaRPr lang="en-US" altLang="ja-JP" sz="1800" b="1" dirty="0" smtClean="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65553" name="Shape 219"/>
          <p:cNvSpPr txBox="1">
            <a:spLocks noChangeArrowheads="1"/>
          </p:cNvSpPr>
          <p:nvPr/>
        </p:nvSpPr>
        <p:spPr bwMode="auto">
          <a:xfrm>
            <a:off x="1309688" y="201613"/>
            <a:ext cx="79581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24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リーダーシップ開発</a:t>
            </a:r>
            <a:endParaRPr kumimoji="0" lang="en-US" altLang="ja-JP" sz="2400" b="1" dirty="0" smtClean="0">
              <a:solidFill>
                <a:srgbClr val="3BA3AB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2400" b="1" dirty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　</a:t>
            </a:r>
            <a:r>
              <a:rPr kumimoji="0" lang="ja-JP" altLang="en-US" sz="2400" b="1" dirty="0" smtClean="0">
                <a:solidFill>
                  <a:srgbClr val="3BA3A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　　　　　→幹部社員の選抜</a:t>
            </a:r>
            <a:endParaRPr kumimoji="0" lang="ja-JP" altLang="en-US" sz="3200" b="1" dirty="0" smtClean="0">
              <a:solidFill>
                <a:srgbClr val="595959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2973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3192DAC-CFB7-4534-9D55-72ACD13FD78C}" type="slidenum">
              <a:rPr lang="en-US" altLang="ja-JP">
                <a:solidFill>
                  <a:srgbClr val="888888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ja-JP">
              <a:solidFill>
                <a:srgbClr val="888888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ホームベース 22"/>
          <p:cNvSpPr/>
          <p:nvPr/>
        </p:nvSpPr>
        <p:spPr>
          <a:xfrm>
            <a:off x="111125" y="139700"/>
            <a:ext cx="1198563" cy="5540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000" b="1" dirty="0">
                <a:solidFill>
                  <a:srgbClr val="FFFFFF"/>
                </a:solidFill>
              </a:rPr>
              <a:t>育成</a:t>
            </a:r>
          </a:p>
        </p:txBody>
      </p:sp>
      <p:sp>
        <p:nvSpPr>
          <p:cNvPr id="24" name="Shape 298"/>
          <p:cNvSpPr txBox="1">
            <a:spLocks noChangeArrowheads="1"/>
          </p:cNvSpPr>
          <p:nvPr/>
        </p:nvSpPr>
        <p:spPr bwMode="auto">
          <a:xfrm>
            <a:off x="25679" y="5340266"/>
            <a:ext cx="4121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・ビジネス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環境の変化に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伴う次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世代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リーダー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育成ニーズの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高まり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現職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役員の在籍年数が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長い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次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世代層を的確に見極めたい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1100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r>
              <a:rPr kumimoji="0" lang="ja-JP" altLang="en-US" sz="1100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endParaRPr kumimoji="0" lang="en-US" altLang="ja-JP" sz="1100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Shape 309"/>
          <p:cNvSpPr txBox="1">
            <a:spLocks noChangeArrowheads="1"/>
          </p:cNvSpPr>
          <p:nvPr/>
        </p:nvSpPr>
        <p:spPr bwMode="auto">
          <a:xfrm>
            <a:off x="2949077" y="5226050"/>
            <a:ext cx="36020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・一連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のリーダーシップ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開発プログラムの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　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実施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・現職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役員をベースにしたモデル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設計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・「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見極め」に関するレポート提出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kumimoji="0" lang="ja-JP" altLang="en-US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29738" name="Shape 304"/>
          <p:cNvSpPr txBox="1">
            <a:spLocks noChangeArrowheads="1"/>
          </p:cNvSpPr>
          <p:nvPr/>
        </p:nvSpPr>
        <p:spPr bwMode="auto">
          <a:xfrm>
            <a:off x="6010047" y="5337176"/>
            <a:ext cx="359990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2857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SzPct val="140000"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・参加者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の育成教材と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して成長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寄与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SzPct val="140000"/>
            </a:pPr>
            <a:endParaRPr kumimoji="0" lang="ja-JP" altLang="en-US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・役員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登用に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おけるＰＸＴデータの活用</a:t>
            </a:r>
            <a:endParaRPr kumimoji="0" lang="en-US" altLang="ja-JP" kern="12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SzPct val="150000"/>
            </a:pPr>
            <a:endParaRPr kumimoji="0" lang="ja-JP" altLang="en-US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・今後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のアサインメントに</a:t>
            </a:r>
            <a:r>
              <a:rPr kumimoji="0" lang="ja-JP" altLang="en-US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おける判断軸と</a:t>
            </a:r>
            <a:r>
              <a:rPr kumimoji="0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Calibri" panose="020F0502020204030204" pitchFamily="34" charset="0"/>
              </a:rPr>
              <a:t>して</a:t>
            </a:r>
            <a:endParaRPr kumimoji="0" lang="en-US" altLang="ja-JP" kern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Shape 343"/>
          <p:cNvSpPr txBox="1">
            <a:spLocks noChangeArrowheads="1"/>
          </p:cNvSpPr>
          <p:nvPr/>
        </p:nvSpPr>
        <p:spPr bwMode="auto">
          <a:xfrm>
            <a:off x="5486400" y="2349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業界：　　 　　</a:t>
            </a:r>
            <a:r>
              <a:rPr kumimoji="0" lang="ja-JP" altLang="en-US" sz="1600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ＩＴ／セキュリティー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目的：　　　　次</a:t>
            </a:r>
            <a:r>
              <a:rPr kumimoji="0" lang="ja-JP" altLang="en-US" sz="1600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世代幹部の育成と選抜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>
              <a:buSzPct val="25000"/>
              <a:defRPr/>
            </a:pPr>
            <a:r>
              <a:rPr kumimoji="0" lang="ja-JP" altLang="en-US" sz="1600" dirty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規模：　　　　</a:t>
            </a:r>
            <a:r>
              <a:rPr kumimoji="0" lang="ja-JP" altLang="en-US" sz="1600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プロジェクト規模　約</a:t>
            </a:r>
            <a:r>
              <a:rPr kumimoji="0" lang="en-US" altLang="ja-JP" sz="1600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30</a:t>
            </a:r>
            <a:r>
              <a:rPr kumimoji="0" lang="ja-JP" altLang="en-US" sz="1600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名</a:t>
            </a:r>
            <a:endParaRPr kumimoji="0" lang="en-US" altLang="ja-JP" sz="1600" dirty="0">
              <a:solidFill>
                <a:srgbClr val="7F7F7F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68275" y="3036888"/>
            <a:ext cx="5257800" cy="1673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31" name="グループ化 10"/>
          <p:cNvGrpSpPr>
            <a:grpSpLocks/>
          </p:cNvGrpSpPr>
          <p:nvPr/>
        </p:nvGrpSpPr>
        <p:grpSpPr bwMode="auto">
          <a:xfrm>
            <a:off x="1143000" y="3297973"/>
            <a:ext cx="1535113" cy="1098550"/>
            <a:chOff x="7534939" y="1419445"/>
            <a:chExt cx="1833112" cy="1205772"/>
          </a:xfrm>
          <a:solidFill>
            <a:schemeClr val="bg1">
              <a:lumMod val="50000"/>
            </a:schemeClr>
          </a:solidFill>
        </p:grpSpPr>
        <p:grpSp>
          <p:nvGrpSpPr>
            <p:cNvPr id="32" name="グループ化 31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9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0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2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9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8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8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7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7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6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6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59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0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1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44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6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7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04" name="グループ化 10"/>
          <p:cNvGrpSpPr>
            <a:grpSpLocks/>
          </p:cNvGrpSpPr>
          <p:nvPr/>
        </p:nvGrpSpPr>
        <p:grpSpPr bwMode="auto">
          <a:xfrm>
            <a:off x="2874270" y="3302433"/>
            <a:ext cx="1535113" cy="1098550"/>
            <a:chOff x="7534939" y="1419445"/>
            <a:chExt cx="1833112" cy="1205772"/>
          </a:xfrm>
          <a:solidFill>
            <a:schemeClr val="bg1">
              <a:lumMod val="50000"/>
            </a:schemeClr>
          </a:solidFill>
        </p:grpSpPr>
        <p:grpSp>
          <p:nvGrpSpPr>
            <p:cNvPr id="105" name="グループ化 104"/>
            <p:cNvGrpSpPr/>
            <p:nvPr/>
          </p:nvGrpSpPr>
          <p:grpSpPr>
            <a:xfrm>
              <a:off x="7891657" y="214323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7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3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4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5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6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6" name="グループ化 105"/>
            <p:cNvGrpSpPr/>
            <p:nvPr/>
          </p:nvGrpSpPr>
          <p:grpSpPr>
            <a:xfrm>
              <a:off x="7534939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6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7" name="グループ化 106"/>
            <p:cNvGrpSpPr/>
            <p:nvPr/>
          </p:nvGrpSpPr>
          <p:grpSpPr>
            <a:xfrm>
              <a:off x="8903242" y="181137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6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8657798" y="1477604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5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09" name="グループ化 108"/>
            <p:cNvGrpSpPr/>
            <p:nvPr/>
          </p:nvGrpSpPr>
          <p:grpSpPr>
            <a:xfrm>
              <a:off x="8241870" y="145345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5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7816558" y="141944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4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1" name="グループ化 110"/>
            <p:cNvGrpSpPr/>
            <p:nvPr/>
          </p:nvGrpSpPr>
          <p:grpSpPr>
            <a:xfrm>
              <a:off x="8439758" y="1790029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4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2" name="グループ化 111"/>
            <p:cNvGrpSpPr/>
            <p:nvPr/>
          </p:nvGrpSpPr>
          <p:grpSpPr>
            <a:xfrm>
              <a:off x="8657798" y="2139918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3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3" name="グループ化 112"/>
            <p:cNvGrpSpPr/>
            <p:nvPr/>
          </p:nvGrpSpPr>
          <p:grpSpPr>
            <a:xfrm>
              <a:off x="8043982" y="1783415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32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3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4" name="グループ化 113"/>
            <p:cNvGrpSpPr/>
            <p:nvPr/>
          </p:nvGrpSpPr>
          <p:grpSpPr>
            <a:xfrm>
              <a:off x="7666361" y="180044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2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5" name="グループ化 114"/>
            <p:cNvGrpSpPr/>
            <p:nvPr/>
          </p:nvGrpSpPr>
          <p:grpSpPr>
            <a:xfrm>
              <a:off x="8285488" y="2119066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22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3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4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5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6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9030108" y="2156580"/>
              <a:ext cx="337943" cy="468637"/>
              <a:chOff x="3124200" y="2133600"/>
              <a:chExt cx="1371600" cy="2286000"/>
            </a:xfrm>
            <a:grpFill/>
          </p:grpSpPr>
          <p:sp>
            <p:nvSpPr>
              <p:cNvPr id="117" name="Oval 21"/>
              <p:cNvSpPr>
                <a:spLocks noChangeArrowheads="1"/>
              </p:cNvSpPr>
              <p:nvPr/>
            </p:nvSpPr>
            <p:spPr bwMode="gray">
              <a:xfrm>
                <a:off x="3276600" y="2133600"/>
                <a:ext cx="1066800" cy="106680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8" name="Rectangle 22"/>
              <p:cNvSpPr>
                <a:spLocks noChangeArrowheads="1"/>
              </p:cNvSpPr>
              <p:nvPr/>
            </p:nvSpPr>
            <p:spPr bwMode="gray">
              <a:xfrm>
                <a:off x="3276600" y="3810000"/>
                <a:ext cx="1066800" cy="6096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9" name="AutoShape 24"/>
              <p:cNvSpPr>
                <a:spLocks noChangeArrowheads="1"/>
              </p:cNvSpPr>
              <p:nvPr/>
            </p:nvSpPr>
            <p:spPr bwMode="auto">
              <a:xfrm>
                <a:off x="3124200" y="3200400"/>
                <a:ext cx="1371600" cy="914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0" name="Line 25"/>
              <p:cNvSpPr>
                <a:spLocks noChangeShapeType="1"/>
              </p:cNvSpPr>
              <p:nvPr/>
            </p:nvSpPr>
            <p:spPr bwMode="gray">
              <a:xfrm>
                <a:off x="3267075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1" name="Line 26"/>
              <p:cNvSpPr>
                <a:spLocks noChangeShapeType="1"/>
              </p:cNvSpPr>
              <p:nvPr/>
            </p:nvSpPr>
            <p:spPr bwMode="gray">
              <a:xfrm>
                <a:off x="4343400" y="3733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sz="1800" kern="120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329743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92513"/>
            <a:ext cx="9032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下矢印 177"/>
          <p:cNvSpPr/>
          <p:nvPr/>
        </p:nvSpPr>
        <p:spPr>
          <a:xfrm rot="10800000">
            <a:off x="2344738" y="2386013"/>
            <a:ext cx="819150" cy="863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grpSp>
        <p:nvGrpSpPr>
          <p:cNvPr id="181" name="グループ化 1"/>
          <p:cNvGrpSpPr>
            <a:grpSpLocks/>
          </p:cNvGrpSpPr>
          <p:nvPr/>
        </p:nvGrpSpPr>
        <p:grpSpPr bwMode="auto">
          <a:xfrm>
            <a:off x="1847014" y="1347041"/>
            <a:ext cx="1900237" cy="913633"/>
            <a:chOff x="896002" y="3978164"/>
            <a:chExt cx="1133479" cy="433006"/>
          </a:xfrm>
          <a:solidFill>
            <a:srgbClr val="0070C0"/>
          </a:solidFill>
        </p:grpSpPr>
        <p:sp>
          <p:nvSpPr>
            <p:cNvPr id="182" name="テキスト ボックス 48"/>
            <p:cNvSpPr txBox="1">
              <a:spLocks noChangeArrowheads="1"/>
            </p:cNvSpPr>
            <p:nvPr/>
          </p:nvSpPr>
          <p:spPr bwMode="auto">
            <a:xfrm>
              <a:off x="896002" y="4250716"/>
              <a:ext cx="1133479" cy="1604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600" b="1" kern="1200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  <a:sym typeface="Arial" panose="020B0604020202020204" pitchFamily="34" charset="0"/>
                </a:rPr>
                <a:t>経営幹部像</a:t>
              </a:r>
              <a:endParaRPr lang="en-US" altLang="ja-JP" sz="1600" b="1" kern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1125111" y="3978164"/>
              <a:ext cx="591890" cy="254631"/>
              <a:chOff x="7137510" y="1265989"/>
              <a:chExt cx="1549290" cy="601932"/>
            </a:xfrm>
            <a:grpFill/>
          </p:grpSpPr>
          <p:grpSp>
            <p:nvGrpSpPr>
              <p:cNvPr id="184" name="グループ化 183"/>
              <p:cNvGrpSpPr/>
              <p:nvPr/>
            </p:nvGrpSpPr>
            <p:grpSpPr>
              <a:xfrm>
                <a:off x="7137510" y="126960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97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8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9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00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01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85" name="グループ化 184"/>
              <p:cNvGrpSpPr/>
              <p:nvPr/>
            </p:nvGrpSpPr>
            <p:grpSpPr>
              <a:xfrm>
                <a:off x="7652547" y="1266935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92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3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4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5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6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86" name="グループ化 185"/>
              <p:cNvGrpSpPr/>
              <p:nvPr/>
            </p:nvGrpSpPr>
            <p:grpSpPr>
              <a:xfrm>
                <a:off x="8182349" y="1265989"/>
                <a:ext cx="504451" cy="598316"/>
                <a:chOff x="3124200" y="2133600"/>
                <a:chExt cx="1371600" cy="2286000"/>
              </a:xfrm>
              <a:grpFill/>
            </p:grpSpPr>
            <p:sp>
              <p:nvSpPr>
                <p:cNvPr id="187" name="Oval 21"/>
                <p:cNvSpPr>
                  <a:spLocks noChangeArrowheads="1"/>
                </p:cNvSpPr>
                <p:nvPr/>
              </p:nvSpPr>
              <p:spPr bwMode="gray">
                <a:xfrm>
                  <a:off x="3276600" y="2133600"/>
                  <a:ext cx="1066800" cy="10668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8" name="Rectangle 22"/>
                <p:cNvSpPr>
                  <a:spLocks noChangeArrowheads="1"/>
                </p:cNvSpPr>
                <p:nvPr/>
              </p:nvSpPr>
              <p:spPr bwMode="gray">
                <a:xfrm>
                  <a:off x="3276600" y="3810000"/>
                  <a:ext cx="1066800" cy="6096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9" name="AutoShape 24"/>
                <p:cNvSpPr>
                  <a:spLocks noChangeArrowheads="1"/>
                </p:cNvSpPr>
                <p:nvPr/>
              </p:nvSpPr>
              <p:spPr bwMode="auto">
                <a:xfrm>
                  <a:off x="3124200" y="3200400"/>
                  <a:ext cx="1371600" cy="914400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0" name="Line 25"/>
                <p:cNvSpPr>
                  <a:spLocks noChangeShapeType="1"/>
                </p:cNvSpPr>
                <p:nvPr/>
              </p:nvSpPr>
              <p:spPr bwMode="gray">
                <a:xfrm>
                  <a:off x="3267075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91" name="Line 26"/>
                <p:cNvSpPr>
                  <a:spLocks noChangeShapeType="1"/>
                </p:cNvSpPr>
                <p:nvPr/>
              </p:nvSpPr>
              <p:spPr bwMode="gray">
                <a:xfrm>
                  <a:off x="4343400" y="3733800"/>
                  <a:ext cx="0" cy="38100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sz="1800" kern="120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</p:grpSp>
      </p:grpSp>
      <p:grpSp>
        <p:nvGrpSpPr>
          <p:cNvPr id="329746" name="グループ化 4"/>
          <p:cNvGrpSpPr>
            <a:grpSpLocks/>
          </p:cNvGrpSpPr>
          <p:nvPr/>
        </p:nvGrpSpPr>
        <p:grpSpPr bwMode="auto">
          <a:xfrm>
            <a:off x="6297613" y="1589088"/>
            <a:ext cx="2389187" cy="2001837"/>
            <a:chOff x="2293937" y="1778000"/>
            <a:chExt cx="4557974" cy="3792535"/>
          </a:xfrm>
        </p:grpSpPr>
        <p:grpSp>
          <p:nvGrpSpPr>
            <p:cNvPr id="329750" name="Group 9"/>
            <p:cNvGrpSpPr>
              <a:grpSpLocks/>
            </p:cNvGrpSpPr>
            <p:nvPr/>
          </p:nvGrpSpPr>
          <p:grpSpPr bwMode="auto">
            <a:xfrm>
              <a:off x="2293937" y="1778000"/>
              <a:ext cx="2381250" cy="2212975"/>
              <a:chOff x="2294268" y="2263819"/>
              <a:chExt cx="2380920" cy="2213284"/>
            </a:xfrm>
          </p:grpSpPr>
          <p:sp>
            <p:nvSpPr>
              <p:cNvPr id="203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294268" y="2263819"/>
                <a:ext cx="2380115" cy="2213875"/>
              </a:xfrm>
              <a:prstGeom prst="ellipse">
                <a:avLst/>
              </a:prstGeom>
              <a:solidFill>
                <a:srgbClr val="A5D2DB"/>
              </a:solidFill>
              <a:ln w="381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ja-JP" sz="1400">
                  <a:solidFill>
                    <a:srgbClr val="FFFFFF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2439619" y="2742087"/>
                <a:ext cx="1901670" cy="99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ja-JP" altLang="en-US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１</a:t>
                </a:r>
                <a:r>
                  <a:rPr lang="en-US" altLang="ja-JP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.</a:t>
                </a:r>
                <a:r>
                  <a:rPr lang="ja-JP" altLang="en-US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スキルの</a:t>
                </a:r>
                <a:r>
                  <a:rPr lang="ja-JP" altLang="en-US" sz="1600" b="1" u="sng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適合</a:t>
                </a:r>
                <a:endParaRPr lang="ja-JP" altLang="en-US" sz="1600" b="1" u="sng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29751" name="Group 10"/>
            <p:cNvGrpSpPr>
              <a:grpSpLocks/>
            </p:cNvGrpSpPr>
            <p:nvPr/>
          </p:nvGrpSpPr>
          <p:grpSpPr bwMode="auto">
            <a:xfrm>
              <a:off x="4184911" y="1847850"/>
              <a:ext cx="2667000" cy="2212975"/>
              <a:chOff x="4185706" y="2279052"/>
              <a:chExt cx="2666702" cy="2211986"/>
            </a:xfrm>
          </p:grpSpPr>
          <p:sp>
            <p:nvSpPr>
              <p:cNvPr id="208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338988" y="2278376"/>
                <a:ext cx="2355953" cy="2212577"/>
              </a:xfrm>
              <a:prstGeom prst="ellipse">
                <a:avLst/>
              </a:prstGeom>
              <a:solidFill>
                <a:srgbClr val="A5D2DB"/>
              </a:solidFill>
              <a:ln w="381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ja-JP" sz="1400">
                  <a:solidFill>
                    <a:srgbClr val="000000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9" name="Text Box 7"/>
              <p:cNvSpPr txBox="1">
                <a:spLocks noChangeArrowheads="1"/>
              </p:cNvSpPr>
              <p:nvPr/>
            </p:nvSpPr>
            <p:spPr bwMode="auto">
              <a:xfrm>
                <a:off x="4184550" y="3011893"/>
                <a:ext cx="2667858" cy="76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4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ja-JP" sz="1600" b="1" u="sng" dirty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r>
                  <a:rPr lang="en-US" altLang="ja-JP" sz="1600" b="1" u="sng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.</a:t>
                </a:r>
                <a:r>
                  <a:rPr lang="ja-JP" altLang="en-US" sz="1600" b="1" u="sng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組織文化　　　　　　　　　</a:t>
                </a:r>
                <a:endParaRPr lang="en-US" altLang="ja-JP" sz="1600" b="1" u="sng" dirty="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>
                  <a:lnSpc>
                    <a:spcPct val="4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ja-JP" altLang="en-US" sz="1600" b="1" u="sng" dirty="0" smtClean="0">
                    <a:solidFill>
                      <a:srgbClr val="0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との適合</a:t>
                </a:r>
                <a:endParaRPr lang="ja-JP" altLang="en-US" sz="1600" b="1" u="sng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29752" name="Group 4"/>
            <p:cNvGrpSpPr>
              <a:grpSpLocks/>
            </p:cNvGrpSpPr>
            <p:nvPr/>
          </p:nvGrpSpPr>
          <p:grpSpPr bwMode="auto">
            <a:xfrm>
              <a:off x="3270250" y="3357561"/>
              <a:ext cx="2381250" cy="2212974"/>
              <a:chOff x="3270654" y="3846689"/>
              <a:chExt cx="2381466" cy="2213258"/>
            </a:xfrm>
          </p:grpSpPr>
          <p:sp>
            <p:nvSpPr>
              <p:cNvPr id="217" name="AutoShape 5"/>
              <p:cNvSpPr>
                <a:spLocks noChangeAspect="1" noChangeArrowheads="1"/>
              </p:cNvSpPr>
              <p:nvPr/>
            </p:nvSpPr>
            <p:spPr bwMode="auto">
              <a:xfrm>
                <a:off x="3269536" y="3846098"/>
                <a:ext cx="2383689" cy="2213849"/>
              </a:xfrm>
              <a:prstGeom prst="ellipse">
                <a:avLst/>
              </a:prstGeom>
              <a:solidFill>
                <a:srgbClr val="1F474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sx="999" sy="999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ja-JP" sz="1400">
                  <a:solidFill>
                    <a:srgbClr val="000000"/>
                  </a:solidFill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8" name="Text Box 14"/>
              <p:cNvSpPr txBox="1">
                <a:spLocks noChangeArrowheads="1"/>
              </p:cNvSpPr>
              <p:nvPr/>
            </p:nvSpPr>
            <p:spPr bwMode="auto">
              <a:xfrm>
                <a:off x="3417948" y="4330378"/>
                <a:ext cx="2047489" cy="1100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048" tIns="41025" rIns="82048" bIns="41025">
                <a:spAutoFit/>
              </a:bodyPr>
              <a:lstStyle>
                <a:lvl1pPr defTabSz="820738">
                  <a:spcBef>
                    <a:spcPct val="20000"/>
                  </a:spcBef>
                  <a:buChar char="•"/>
                  <a:defRPr sz="25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1pPr>
                <a:lvl2pPr marL="742950" indent="-285750" defTabSz="820738">
                  <a:spcBef>
                    <a:spcPct val="20000"/>
                  </a:spcBef>
                  <a:buChar char="–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2pPr>
                <a:lvl3pPr marL="1143000" indent="-228600" defTabSz="820738">
                  <a:spcBef>
                    <a:spcPct val="20000"/>
                  </a:spcBef>
                  <a:buChar char="•"/>
                  <a:defRPr sz="22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3pPr>
                <a:lvl4pPr marL="1600200" indent="-228600" defTabSz="820738">
                  <a:spcBef>
                    <a:spcPct val="20000"/>
                  </a:spcBef>
                  <a:buChar char="–"/>
                  <a:defRPr sz="19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4pPr>
                <a:lvl5pPr marL="2057400" indent="-228600" defTabSz="820738">
                  <a:spcBef>
                    <a:spcPct val="20000"/>
                  </a:spcBef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5pPr>
                <a:lvl6pPr marL="25146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6pPr>
                <a:lvl7pPr marL="29718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7pPr>
                <a:lvl8pPr marL="34290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8pPr>
                <a:lvl9pPr marL="3886200" indent="-228600" defTabSz="8207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F474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ja-JP" sz="1800" b="1" u="sng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3.</a:t>
                </a:r>
                <a:r>
                  <a:rPr lang="ja-JP" altLang="en-US" sz="1800" b="1" u="sng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職務との</a:t>
                </a:r>
                <a:r>
                  <a:rPr lang="ja-JP" altLang="en-US" sz="1800" b="1" u="sng" dirty="0" smtClean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適合</a:t>
                </a:r>
                <a:endParaRPr lang="en-US" altLang="ja-JP" sz="1800" b="1" u="sng" dirty="0" smtClea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329747" name="テキスト ボックス 5"/>
          <p:cNvSpPr txBox="1">
            <a:spLocks noChangeArrowheads="1"/>
          </p:cNvSpPr>
          <p:nvPr/>
        </p:nvSpPr>
        <p:spPr bwMode="auto">
          <a:xfrm>
            <a:off x="1900238" y="4400550"/>
            <a:ext cx="2173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育成対象者　</a:t>
            </a:r>
            <a:r>
              <a:rPr lang="en-US" altLang="ja-JP" sz="1600" b="1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</a:t>
            </a:r>
            <a:r>
              <a:rPr lang="ja-JP" altLang="en-US" sz="1600" b="1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</a:p>
        </p:txBody>
      </p:sp>
      <p:sp>
        <p:nvSpPr>
          <p:cNvPr id="329748" name="テキスト ボックス 220"/>
          <p:cNvSpPr txBox="1">
            <a:spLocks noChangeArrowheads="1"/>
          </p:cNvSpPr>
          <p:nvPr/>
        </p:nvSpPr>
        <p:spPr bwMode="auto">
          <a:xfrm>
            <a:off x="6362700" y="3719513"/>
            <a:ext cx="232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u="sng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lang="ja-JP" altLang="en-US" sz="1600" b="1" u="sng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つの視点で昇格に</a:t>
            </a:r>
            <a:endParaRPr lang="en-US" altLang="ja-JP" sz="1600" b="1" u="sng" kern="120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u="sng" kern="12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相応しい人物を見極める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843838" y="3313113"/>
            <a:ext cx="117316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ProfileXT</a:t>
            </a:r>
            <a:endParaRPr kumimoji="1" lang="ja-JP" altLang="en-US" sz="1600" b="1" kern="1200" dirty="0">
              <a:solidFill>
                <a:srgbClr val="1F497D">
                  <a:lumMod val="60000"/>
                  <a:lumOff val="4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430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7"/>
          <p:cNvSpPr/>
          <p:nvPr/>
        </p:nvSpPr>
        <p:spPr>
          <a:xfrm>
            <a:off x="0" y="2132856"/>
            <a:ext cx="9180512" cy="1872208"/>
          </a:xfrm>
          <a:prstGeom prst="rect">
            <a:avLst/>
          </a:prstGeom>
          <a:solidFill>
            <a:srgbClr val="3BA3AB">
              <a:alpha val="14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592" y="2495798"/>
            <a:ext cx="9105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実施プロセス</a:t>
            </a:r>
            <a:endParaRPr lang="en-US" altLang="ja-JP" sz="2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典型的な導入パターン</a:t>
            </a:r>
            <a:endParaRPr lang="en-US" altLang="ja-JP" sz="28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5931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タイトル 1"/>
          <p:cNvSpPr>
            <a:spLocks noGrp="1"/>
          </p:cNvSpPr>
          <p:nvPr>
            <p:ph type="title"/>
          </p:nvPr>
        </p:nvSpPr>
        <p:spPr>
          <a:xfrm>
            <a:off x="330780" y="17276"/>
            <a:ext cx="8229600" cy="904528"/>
          </a:xfrm>
        </p:spPr>
        <p:txBody>
          <a:bodyPr/>
          <a:lstStyle/>
          <a:p>
            <a:r>
              <a:rPr lang="ja-JP" altLang="en-US" sz="3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プロジェクトプロセス概要</a:t>
            </a:r>
            <a:endParaRPr kumimoji="1" lang="ja-JP" altLang="en-US" sz="32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33338" y="1535832"/>
            <a:ext cx="5224462" cy="38100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/>
              <a:t>フェーズ</a:t>
            </a:r>
            <a:r>
              <a:rPr lang="en-US" altLang="ja-JP" dirty="0"/>
              <a:t>I</a:t>
            </a:r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5257800" y="1535832"/>
            <a:ext cx="2438400" cy="38100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/>
              <a:t>フェーズ</a:t>
            </a:r>
            <a:r>
              <a:rPr lang="en-US" altLang="ja-JP" dirty="0"/>
              <a:t>II</a:t>
            </a:r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7696200" y="1535832"/>
            <a:ext cx="1447800" cy="38100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/>
              <a:t>フェーズ</a:t>
            </a:r>
            <a:r>
              <a:rPr lang="en-US" altLang="ja-JP" dirty="0"/>
              <a:t>III</a:t>
            </a:r>
            <a:endParaRPr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33338" y="1905000"/>
            <a:ext cx="9110662" cy="4572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324475" y="3092450"/>
            <a:ext cx="1344613" cy="164782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</a:rPr>
              <a:t>上層部への</a:t>
            </a:r>
            <a:r>
              <a:rPr lang="en-US" altLang="ja-JP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ja-JP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</a:rPr>
              <a:t>インタビュー</a:t>
            </a:r>
            <a:endParaRPr lang="en-US" altLang="ja-JP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en-US" altLang="ja-JP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ホームベース 20"/>
          <p:cNvSpPr/>
          <p:nvPr/>
        </p:nvSpPr>
        <p:spPr>
          <a:xfrm>
            <a:off x="1530350" y="2317750"/>
            <a:ext cx="1619250" cy="425450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/>
              <a:t>対象者決定</a:t>
            </a:r>
            <a:endParaRPr lang="en-US" altLang="ja-JP" dirty="0"/>
          </a:p>
        </p:txBody>
      </p:sp>
      <p:sp>
        <p:nvSpPr>
          <p:cNvPr id="23" name="正方形/長方形 22"/>
          <p:cNvSpPr/>
          <p:nvPr/>
        </p:nvSpPr>
        <p:spPr>
          <a:xfrm>
            <a:off x="2273300" y="2860675"/>
            <a:ext cx="1273175" cy="62865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</a:rPr>
              <a:t>PXT</a:t>
            </a: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</a:rPr>
              <a:t>実施</a:t>
            </a:r>
            <a:endParaRPr lang="en-US" altLang="ja-JP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</a:rPr>
              <a:t>ガイダンス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3373438" y="2168525"/>
            <a:ext cx="9525" cy="67627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ホームベース 13"/>
          <p:cNvSpPr/>
          <p:nvPr/>
        </p:nvSpPr>
        <p:spPr>
          <a:xfrm>
            <a:off x="2475863" y="4948419"/>
            <a:ext cx="4805363" cy="685800"/>
          </a:xfrm>
          <a:prstGeom prst="homePlate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 smtClean="0"/>
              <a:t>パフォーマンスモデル作成</a:t>
            </a:r>
            <a:endParaRPr lang="en-US" altLang="ja-JP" dirty="0"/>
          </a:p>
          <a:p>
            <a:pPr algn="ctr" eaLnBrk="1" hangingPunct="1">
              <a:defRPr/>
            </a:pPr>
            <a:r>
              <a:rPr lang="ja-JP" altLang="en-US" dirty="0" smtClean="0"/>
              <a:t>（現職者分析・ライブラリ・職務分析サーベイ）</a:t>
            </a:r>
            <a:endParaRPr lang="ja-JP" altLang="en-US" dirty="0"/>
          </a:p>
        </p:txBody>
      </p:sp>
      <p:sp>
        <p:nvSpPr>
          <p:cNvPr id="25" name="ホームベース 24"/>
          <p:cNvSpPr/>
          <p:nvPr/>
        </p:nvSpPr>
        <p:spPr>
          <a:xfrm>
            <a:off x="3409950" y="2343150"/>
            <a:ext cx="1803400" cy="431800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/>
              <a:t>PXT</a:t>
            </a:r>
            <a:r>
              <a:rPr lang="ja-JP" altLang="en-US" dirty="0"/>
              <a:t>回答期間</a:t>
            </a:r>
          </a:p>
        </p:txBody>
      </p:sp>
      <p:sp>
        <p:nvSpPr>
          <p:cNvPr id="27" name="ホームベース 26"/>
          <p:cNvSpPr/>
          <p:nvPr/>
        </p:nvSpPr>
        <p:spPr>
          <a:xfrm>
            <a:off x="1363505" y="6138863"/>
            <a:ext cx="2562225" cy="549275"/>
          </a:xfrm>
          <a:prstGeom prst="homePlate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1600" dirty="0"/>
              <a:t>PXT</a:t>
            </a:r>
            <a:r>
              <a:rPr lang="ja-JP" altLang="en-US" sz="1600" dirty="0"/>
              <a:t>プラットフォーム</a:t>
            </a:r>
            <a:endParaRPr lang="en-US" altLang="ja-JP" sz="1600" dirty="0"/>
          </a:p>
          <a:p>
            <a:pPr algn="ctr" eaLnBrk="1" hangingPunct="1">
              <a:defRPr/>
            </a:pPr>
            <a:r>
              <a:rPr lang="ja-JP" altLang="en-US" sz="1600" dirty="0"/>
              <a:t>開設</a:t>
            </a:r>
            <a:r>
              <a:rPr lang="ja-JP" altLang="en-US" sz="1600" dirty="0" smtClean="0"/>
              <a:t>、</a:t>
            </a:r>
            <a:r>
              <a:rPr lang="en-US" altLang="ja-JP" sz="1600" dirty="0" smtClean="0"/>
              <a:t>PXT</a:t>
            </a:r>
            <a:r>
              <a:rPr lang="ja-JP" altLang="en-US" sz="1600" dirty="0" smtClean="0"/>
              <a:t>配信</a:t>
            </a:r>
            <a:endParaRPr lang="ja-JP" altLang="en-US" sz="160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7696200" y="2209800"/>
            <a:ext cx="46038" cy="22098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ホームベース 31"/>
          <p:cNvSpPr/>
          <p:nvPr/>
        </p:nvSpPr>
        <p:spPr>
          <a:xfrm>
            <a:off x="8009253" y="5184775"/>
            <a:ext cx="1143000" cy="1597025"/>
          </a:xfrm>
          <a:prstGeom prst="homePlate">
            <a:avLst>
              <a:gd name="adj" fmla="val 49182"/>
            </a:avLst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1400" dirty="0"/>
              <a:t>パフォーマンスモデル</a:t>
            </a:r>
            <a:endParaRPr lang="en-US" altLang="ja-JP" sz="1400" dirty="0"/>
          </a:p>
          <a:p>
            <a:pPr eaLnBrk="1" hangingPunct="1">
              <a:defRPr/>
            </a:pPr>
            <a:r>
              <a:rPr lang="ja-JP" altLang="en-US" sz="1400" dirty="0"/>
              <a:t>検証</a:t>
            </a:r>
          </a:p>
        </p:txBody>
      </p:sp>
      <p:sp>
        <p:nvSpPr>
          <p:cNvPr id="33" name="ホームベース 32"/>
          <p:cNvSpPr/>
          <p:nvPr/>
        </p:nvSpPr>
        <p:spPr>
          <a:xfrm>
            <a:off x="7753350" y="2559050"/>
            <a:ext cx="1238250" cy="1606550"/>
          </a:xfrm>
          <a:prstGeom prst="homePlate">
            <a:avLst>
              <a:gd name="adj" fmla="val 30886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1400" dirty="0"/>
              <a:t>PXT</a:t>
            </a:r>
            <a:r>
              <a:rPr lang="ja-JP" altLang="en-US" sz="1400" dirty="0"/>
              <a:t>活用：</a:t>
            </a:r>
            <a:endParaRPr lang="en-US" altLang="ja-JP" sz="1400" dirty="0"/>
          </a:p>
          <a:p>
            <a:pPr eaLnBrk="1" hangingPunct="1">
              <a:defRPr/>
            </a:pPr>
            <a:r>
              <a:rPr lang="ja-JP" altLang="en-US" sz="1400" dirty="0"/>
              <a:t>アサインメント</a:t>
            </a:r>
          </a:p>
        </p:txBody>
      </p:sp>
      <p:sp>
        <p:nvSpPr>
          <p:cNvPr id="34" name="ホームベース 33"/>
          <p:cNvSpPr/>
          <p:nvPr/>
        </p:nvSpPr>
        <p:spPr>
          <a:xfrm>
            <a:off x="4191000" y="6138863"/>
            <a:ext cx="3287713" cy="549275"/>
          </a:xfrm>
          <a:prstGeom prst="homePlate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/>
              <a:t>データ分析・レポート作成</a:t>
            </a:r>
          </a:p>
        </p:txBody>
      </p:sp>
      <p:sp>
        <p:nvSpPr>
          <p:cNvPr id="37" name="ホームベース 36"/>
          <p:cNvSpPr/>
          <p:nvPr/>
        </p:nvSpPr>
        <p:spPr>
          <a:xfrm>
            <a:off x="2549525" y="3568700"/>
            <a:ext cx="2622550" cy="431800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 smtClean="0"/>
              <a:t>職務分析サーベイ回答</a:t>
            </a:r>
            <a:endParaRPr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47625" y="5049838"/>
            <a:ext cx="1171575" cy="1731962"/>
          </a:xfrm>
          <a:prstGeom prst="roundRect">
            <a:avLst/>
          </a:prstGeom>
          <a:solidFill>
            <a:srgbClr val="0033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当社</a:t>
            </a:r>
            <a:endParaRPr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33338" y="2667000"/>
            <a:ext cx="1185862" cy="2057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お客様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>
            <a:off x="1260475" y="4233863"/>
            <a:ext cx="1144588" cy="739775"/>
          </a:xfrm>
          <a:prstGeom prst="homePlat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/>
              <a:t>キックオフ</a:t>
            </a:r>
            <a:endParaRPr lang="en-US" altLang="ja-JP" sz="1400" b="1" dirty="0"/>
          </a:p>
        </p:txBody>
      </p:sp>
      <p:sp>
        <p:nvSpPr>
          <p:cNvPr id="30" name="ホームベース 29"/>
          <p:cNvSpPr/>
          <p:nvPr/>
        </p:nvSpPr>
        <p:spPr>
          <a:xfrm>
            <a:off x="7391400" y="4284663"/>
            <a:ext cx="1111250" cy="765175"/>
          </a:xfrm>
          <a:prstGeom prst="homePlat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/>
              <a:t>レポート　　提出</a:t>
            </a:r>
            <a:endParaRPr lang="en-US" altLang="ja-JP" sz="1400" b="1" dirty="0"/>
          </a:p>
        </p:txBody>
      </p:sp>
      <p:cxnSp>
        <p:nvCxnSpPr>
          <p:cNvPr id="31" name="直線コネクタ 30"/>
          <p:cNvCxnSpPr>
            <a:endCxn id="20" idx="0"/>
          </p:cNvCxnSpPr>
          <p:nvPr/>
        </p:nvCxnSpPr>
        <p:spPr>
          <a:xfrm>
            <a:off x="5986463" y="2252663"/>
            <a:ext cx="9525" cy="8397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2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7"/>
          <p:cNvSpPr/>
          <p:nvPr/>
        </p:nvSpPr>
        <p:spPr>
          <a:xfrm>
            <a:off x="0" y="2132856"/>
            <a:ext cx="9180512" cy="1872208"/>
          </a:xfrm>
          <a:prstGeom prst="rect">
            <a:avLst/>
          </a:prstGeom>
          <a:solidFill>
            <a:srgbClr val="3BA3AB">
              <a:alpha val="14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592" y="2556773"/>
            <a:ext cx="9105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　　　　　　　</a:t>
            </a:r>
            <a:r>
              <a:rPr lang="ja-JP" altLang="en-US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課題背景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8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人材アセスメント活用の意図</a:t>
            </a:r>
            <a:endParaRPr lang="en-US" altLang="ja-JP" sz="28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767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73"/>
          <p:cNvSpPr/>
          <p:nvPr/>
        </p:nvSpPr>
        <p:spPr>
          <a:xfrm>
            <a:off x="-18158" y="1392160"/>
            <a:ext cx="9144000" cy="42690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/>
          <a:lstStyle/>
          <a:p>
            <a:pPr>
              <a:spcBef>
                <a:spcPct val="0"/>
              </a:spcBef>
              <a:defRPr/>
            </a:pPr>
            <a:endParaRPr lang="en-US" altLang="ja-JP" sz="18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7" name="Shape 187"/>
          <p:cNvSpPr>
            <a:spLocks noChangeArrowheads="1"/>
          </p:cNvSpPr>
          <p:nvPr/>
        </p:nvSpPr>
        <p:spPr bwMode="auto">
          <a:xfrm>
            <a:off x="0" y="5798824"/>
            <a:ext cx="9144000" cy="942544"/>
          </a:xfrm>
          <a:prstGeom prst="rect">
            <a:avLst/>
          </a:prstGeom>
          <a:solidFill>
            <a:srgbClr val="3BA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ja-JP" sz="1800" kern="1200" smtClean="0">
              <a:solidFill>
                <a:srgbClr val="FFFFFF"/>
              </a:solidFill>
              <a:latin typeface="+mn-ea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Shape 425"/>
          <p:cNvSpPr txBox="1"/>
          <p:nvPr/>
        </p:nvSpPr>
        <p:spPr>
          <a:xfrm>
            <a:off x="21503" y="5848236"/>
            <a:ext cx="9104339" cy="677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企業は、自社にとって必要な人材を見極めるための</a:t>
            </a:r>
            <a:endParaRPr lang="en-US" altLang="ja-JP" sz="2400" b="1" dirty="0" smtClean="0">
              <a:solidFill>
                <a:schemeClr val="bg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新たな方法を手に入れる必要がある</a:t>
            </a:r>
            <a:endParaRPr lang="en-US" sz="2400" b="1" dirty="0" smtClean="0">
              <a:solidFill>
                <a:schemeClr val="bg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5536" y="476672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+mn-ea"/>
                <a:ea typeface="+mn-ea"/>
              </a:rPr>
              <a:t>生産労働人口の自然</a:t>
            </a:r>
            <a:r>
              <a:rPr lang="ja-JP" altLang="en-US" sz="2000" b="1" dirty="0">
                <a:latin typeface="+mn-ea"/>
                <a:ea typeface="+mn-ea"/>
              </a:rPr>
              <a:t>減少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r>
              <a:rPr lang="ja-JP" altLang="en-US" sz="2000" b="1" dirty="0" smtClean="0">
                <a:latin typeface="+mn-ea"/>
                <a:ea typeface="+mn-ea"/>
              </a:rPr>
              <a:t>（現在：</a:t>
            </a:r>
            <a:r>
              <a:rPr lang="en-US" altLang="ja-JP" sz="2000" b="1" dirty="0" smtClean="0">
                <a:latin typeface="+mn-ea"/>
                <a:ea typeface="+mn-ea"/>
              </a:rPr>
              <a:t>7600</a:t>
            </a:r>
            <a:r>
              <a:rPr lang="ja-JP" altLang="en-US" sz="2000" b="1" dirty="0" smtClean="0">
                <a:latin typeface="+mn-ea"/>
                <a:ea typeface="+mn-ea"/>
              </a:rPr>
              <a:t>万人　</a:t>
            </a:r>
            <a:r>
              <a:rPr lang="en-US" altLang="ja-JP" sz="2000" b="1" dirty="0" smtClean="0">
                <a:latin typeface="+mn-ea"/>
                <a:ea typeface="+mn-ea"/>
              </a:rPr>
              <a:t>2030</a:t>
            </a:r>
            <a:r>
              <a:rPr lang="ja-JP" altLang="en-US" sz="2000" b="1" dirty="0" smtClean="0">
                <a:latin typeface="+mn-ea"/>
                <a:ea typeface="+mn-ea"/>
              </a:rPr>
              <a:t>年：</a:t>
            </a:r>
            <a:r>
              <a:rPr lang="en-US" altLang="ja-JP" sz="2000" b="1" dirty="0" smtClean="0">
                <a:latin typeface="+mn-ea"/>
                <a:ea typeface="+mn-ea"/>
              </a:rPr>
              <a:t>6700</a:t>
            </a:r>
            <a:r>
              <a:rPr lang="ja-JP" altLang="en-US" sz="2000" b="1" dirty="0" smtClean="0">
                <a:latin typeface="+mn-ea"/>
                <a:ea typeface="+mn-ea"/>
              </a:rPr>
              <a:t>万人　</a:t>
            </a:r>
            <a:r>
              <a:rPr lang="en-US" altLang="ja-JP" sz="2000" b="1" dirty="0" smtClean="0">
                <a:latin typeface="+mn-ea"/>
                <a:ea typeface="+mn-ea"/>
              </a:rPr>
              <a:t>2040</a:t>
            </a:r>
            <a:r>
              <a:rPr lang="ja-JP" altLang="en-US" sz="2000" b="1" dirty="0" smtClean="0">
                <a:latin typeface="+mn-ea"/>
                <a:ea typeface="+mn-ea"/>
              </a:rPr>
              <a:t>年：</a:t>
            </a:r>
            <a:r>
              <a:rPr lang="en-US" altLang="ja-JP" sz="2000" b="1" dirty="0" smtClean="0">
                <a:latin typeface="+mn-ea"/>
                <a:ea typeface="+mn-ea"/>
              </a:rPr>
              <a:t>5700</a:t>
            </a:r>
            <a:r>
              <a:rPr lang="ja-JP" altLang="en-US" sz="2000" b="1" dirty="0" smtClean="0">
                <a:latin typeface="+mn-ea"/>
                <a:ea typeface="+mn-ea"/>
              </a:rPr>
              <a:t>万）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endParaRPr lang="ja-JP" altLang="en-US" sz="1800" b="1" dirty="0">
              <a:latin typeface="+mn-ea"/>
              <a:ea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503" y="3162378"/>
            <a:ext cx="1742185" cy="11307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自社</a:t>
            </a:r>
            <a:r>
              <a:rPr kumimoji="1" lang="ja-JP" altLang="en-US" sz="2000" dirty="0" smtClean="0"/>
              <a:t>にとって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良い人材が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いない</a:t>
            </a:r>
            <a:endParaRPr kumimoji="1" lang="en-US" altLang="ja-JP" sz="20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3579259" y="4005064"/>
            <a:ext cx="1784829" cy="10548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実はいる</a:t>
            </a:r>
            <a:endParaRPr kumimoji="1" lang="en-US" altLang="ja-JP" sz="2000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579259" y="2276872"/>
            <a:ext cx="1784829" cy="10548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本当</a:t>
            </a:r>
            <a:r>
              <a:rPr kumimoji="1" lang="ja-JP" altLang="en-US" sz="2000" dirty="0" smtClean="0"/>
              <a:t>にいな</a:t>
            </a:r>
            <a:r>
              <a:rPr kumimoji="1" lang="ja-JP" altLang="en-US" sz="2000" dirty="0"/>
              <a:t>い</a:t>
            </a:r>
            <a:endParaRPr kumimoji="1" lang="en-US" altLang="ja-JP" sz="2000" dirty="0" smtClean="0"/>
          </a:p>
        </p:txBody>
      </p:sp>
      <p:sp>
        <p:nvSpPr>
          <p:cNvPr id="4" name="右矢印 3"/>
          <p:cNvSpPr/>
          <p:nvPr/>
        </p:nvSpPr>
        <p:spPr>
          <a:xfrm rot="20341580">
            <a:off x="1832742" y="3056622"/>
            <a:ext cx="1584176" cy="45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805413">
            <a:off x="1885996" y="3966673"/>
            <a:ext cx="1584176" cy="45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95536" y="148478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latin typeface="+mn-ea"/>
                <a:ea typeface="+mn-ea"/>
              </a:rPr>
              <a:t>どれだけ秀逸な成長</a:t>
            </a:r>
            <a:r>
              <a:rPr lang="ja-JP" altLang="en-US" sz="2000" b="1" dirty="0">
                <a:latin typeface="+mn-ea"/>
                <a:ea typeface="+mn-ea"/>
              </a:rPr>
              <a:t>戦略</a:t>
            </a:r>
            <a:r>
              <a:rPr lang="ja-JP" altLang="en-US" sz="2000" b="1" dirty="0" smtClean="0">
                <a:latin typeface="+mn-ea"/>
                <a:ea typeface="+mn-ea"/>
              </a:rPr>
              <a:t>を立てても、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pPr algn="ctr"/>
            <a:r>
              <a:rPr lang="ja-JP" altLang="en-US" sz="2000" b="1" dirty="0" smtClean="0">
                <a:latin typeface="+mn-ea"/>
                <a:ea typeface="+mn-ea"/>
              </a:rPr>
              <a:t>十分な労働力が確保できなければその実現は困難</a:t>
            </a:r>
            <a:endParaRPr lang="ja-JP" altLang="en-US" sz="1800" b="1" dirty="0">
              <a:latin typeface="+mn-ea"/>
              <a:ea typeface="+mn-ea"/>
            </a:endParaRPr>
          </a:p>
        </p:txBody>
      </p:sp>
      <p:sp>
        <p:nvSpPr>
          <p:cNvPr id="18" name="右矢印 17"/>
          <p:cNvSpPr/>
          <p:nvPr/>
        </p:nvSpPr>
        <p:spPr>
          <a:xfrm rot="20341580">
            <a:off x="5478710" y="3999311"/>
            <a:ext cx="1584176" cy="45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805413">
            <a:off x="5476643" y="3009923"/>
            <a:ext cx="1584176" cy="45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7182470" y="3135423"/>
            <a:ext cx="1854026" cy="1013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 smtClean="0">
                <a:solidFill>
                  <a:schemeClr val="tx1"/>
                </a:solidFill>
              </a:rPr>
              <a:t>必要な人材を　見極める方法が必要</a:t>
            </a:r>
            <a:endParaRPr kumimoji="1"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Shape 219"/>
          <p:cNvSpPr txBox="1"/>
          <p:nvPr/>
        </p:nvSpPr>
        <p:spPr>
          <a:xfrm>
            <a:off x="251520" y="116632"/>
            <a:ext cx="7958268" cy="533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○ </a:t>
            </a:r>
            <a:r>
              <a:rPr lang="ja-JP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ビジネス環境の変化により想定されるリスク</a:t>
            </a:r>
            <a:endParaRPr lang="en-US" altLang="ja-JP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SzPct val="25000"/>
            </a:pPr>
            <a:endParaRPr lang="en-US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01"/>
          <p:cNvSpPr txBox="1">
            <a:spLocks/>
          </p:cNvSpPr>
          <p:nvPr/>
        </p:nvSpPr>
        <p:spPr>
          <a:xfrm>
            <a:off x="3309408" y="3525355"/>
            <a:ext cx="2452379" cy="432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lnSpc>
                <a:spcPct val="126000"/>
              </a:lnSpc>
              <a:spcBef>
                <a:spcPct val="0"/>
              </a:spcBef>
              <a:buClr>
                <a:srgbClr val="4CB8C1"/>
              </a:buClr>
              <a:buSzPct val="25000"/>
            </a:pPr>
            <a:r>
              <a:rPr lang="ja-JP" altLang="en-US" sz="1400" b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外部</a:t>
            </a:r>
            <a:r>
              <a:rPr lang="ja-JP" altLang="en-US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から人材を</a:t>
            </a:r>
            <a:r>
              <a:rPr lang="en-US" altLang="ja-JP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/>
            </a:r>
            <a:br>
              <a:rPr lang="en-US" altLang="ja-JP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</a:br>
            <a:r>
              <a:rPr lang="ja-JP" altLang="en-US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獲得する必要あり</a:t>
            </a:r>
            <a:endParaRPr lang="ja-JP" altLang="en-US" sz="1400" b="0" dirty="0" smtClean="0">
              <a:solidFill>
                <a:srgbClr val="595959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</p:txBody>
      </p:sp>
      <p:sp>
        <p:nvSpPr>
          <p:cNvPr id="22" name="Shape 201"/>
          <p:cNvSpPr txBox="1">
            <a:spLocks/>
          </p:cNvSpPr>
          <p:nvPr/>
        </p:nvSpPr>
        <p:spPr>
          <a:xfrm>
            <a:off x="3275856" y="5229200"/>
            <a:ext cx="2452379" cy="432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lnSpc>
                <a:spcPct val="126000"/>
              </a:lnSpc>
              <a:spcBef>
                <a:spcPct val="0"/>
              </a:spcBef>
              <a:buClr>
                <a:srgbClr val="4CB8C1"/>
              </a:buClr>
              <a:buSzPct val="25000"/>
            </a:pPr>
            <a:r>
              <a:rPr lang="ja-JP" altLang="en-US" sz="1400" b="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適切</a:t>
            </a:r>
            <a:r>
              <a:rPr lang="ja-JP" altLang="en-US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な育成策を</a:t>
            </a:r>
            <a:endParaRPr lang="en-US" altLang="ja-JP" sz="1400" b="0" dirty="0" smtClean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  <a:p>
            <a:pPr algn="ctr">
              <a:lnSpc>
                <a:spcPct val="126000"/>
              </a:lnSpc>
              <a:spcBef>
                <a:spcPct val="0"/>
              </a:spcBef>
              <a:buClr>
                <a:srgbClr val="4CB8C1"/>
              </a:buClr>
              <a:buSzPct val="25000"/>
            </a:pPr>
            <a:r>
              <a:rPr lang="ja-JP" altLang="en-US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すぐさま実施する</a:t>
            </a:r>
            <a:endParaRPr lang="ja-JP" altLang="en-US" sz="1400" b="0" dirty="0" smtClean="0">
              <a:solidFill>
                <a:srgbClr val="595959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9"/>
          <p:cNvSpPr txBox="1"/>
          <p:nvPr/>
        </p:nvSpPr>
        <p:spPr>
          <a:xfrm>
            <a:off x="251520" y="116632"/>
            <a:ext cx="7958268" cy="533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○ </a:t>
            </a:r>
            <a:r>
              <a:rPr lang="ja-JP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ビジネスにおける大きな流れ</a:t>
            </a:r>
            <a:endParaRPr lang="en-US" altLang="ja-JP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SzPct val="25000"/>
            </a:pPr>
            <a:endParaRPr lang="en-US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99"/>
          <p:cNvSpPr txBox="1"/>
          <p:nvPr/>
        </p:nvSpPr>
        <p:spPr>
          <a:xfrm>
            <a:off x="434438" y="476672"/>
            <a:ext cx="8530050" cy="2045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2800" b="1" dirty="0" smtClean="0">
                <a:solidFill>
                  <a:srgbClr val="3BA3AB"/>
                </a:solidFill>
                <a:latin typeface="Calibri"/>
                <a:ea typeface="Calibri"/>
                <a:cs typeface="Calibri"/>
                <a:sym typeface="Calibri"/>
              </a:rPr>
              <a:t>経営の意思決定がデータ活用により、</a:t>
            </a:r>
            <a:endParaRPr lang="en-US" altLang="ja-JP" sz="2800" b="1" dirty="0" smtClean="0">
              <a:solidFill>
                <a:srgbClr val="3BA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ja-JP" altLang="en-US" sz="2800" b="1" dirty="0" smtClean="0">
                <a:solidFill>
                  <a:srgbClr val="3BA3AB"/>
                </a:solidFill>
                <a:latin typeface="Calibri"/>
                <a:ea typeface="Calibri"/>
                <a:cs typeface="Calibri"/>
                <a:sym typeface="Calibri"/>
              </a:rPr>
              <a:t>　　　　質と量共に向上する時代になっています。</a:t>
            </a:r>
            <a:endParaRPr lang="en-US" sz="2800" b="1" dirty="0" smtClean="0">
              <a:solidFill>
                <a:srgbClr val="3BA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800" b="1" dirty="0" smtClean="0">
              <a:solidFill>
                <a:srgbClr val="3BA3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ja-JP" altLang="en-US" sz="16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  <a:cs typeface="Calibri"/>
                <a:sym typeface="Calibri"/>
              </a:rPr>
              <a:t>生産</a:t>
            </a:r>
            <a:r>
              <a:rPr lang="ja-JP" altLang="en-US" sz="1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  <a:cs typeface="Calibri"/>
                <a:sym typeface="Calibri"/>
              </a:rPr>
              <a:t>・販売・マーケティング・オペレーションと経営のあらゆる情報がデータにより効率化する時代になっている</a:t>
            </a:r>
            <a:r>
              <a:rPr lang="ja-JP" altLang="en-US" sz="16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  <a:cs typeface="Calibri"/>
                <a:sym typeface="Calibri"/>
              </a:rPr>
              <a:t>。今後、この流れは加速する傾向にある。</a:t>
            </a:r>
            <a:endParaRPr lang="en-US" altLang="ja-JP" sz="1600" kern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  <a:cs typeface="Calibri"/>
              <a:sym typeface="Calibri"/>
            </a:endParaRPr>
          </a:p>
        </p:txBody>
      </p:sp>
      <p:sp>
        <p:nvSpPr>
          <p:cNvPr id="23" name="Shape 315"/>
          <p:cNvSpPr/>
          <p:nvPr/>
        </p:nvSpPr>
        <p:spPr>
          <a:xfrm>
            <a:off x="0" y="2204864"/>
            <a:ext cx="9144000" cy="3240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28022"/>
            <a:ext cx="2736304" cy="1825114"/>
          </a:xfrm>
          <a:prstGeom prst="rect">
            <a:avLst/>
          </a:prstGeom>
        </p:spPr>
      </p:pic>
      <p:sp>
        <p:nvSpPr>
          <p:cNvPr id="24" name="Shape 187"/>
          <p:cNvSpPr/>
          <p:nvPr/>
        </p:nvSpPr>
        <p:spPr>
          <a:xfrm>
            <a:off x="0" y="5631905"/>
            <a:ext cx="9180512" cy="1109463"/>
          </a:xfrm>
          <a:prstGeom prst="rect">
            <a:avLst/>
          </a:prstGeom>
          <a:solidFill>
            <a:srgbClr val="3BA3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189"/>
          <p:cNvSpPr txBox="1"/>
          <p:nvPr/>
        </p:nvSpPr>
        <p:spPr>
          <a:xfrm>
            <a:off x="539552" y="5919937"/>
            <a:ext cx="864096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人事領域は</a:t>
            </a:r>
            <a:r>
              <a:rPr lang="ja-JP" alt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データ</a:t>
            </a:r>
            <a:r>
              <a:rPr lang="ja-JP" alt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を十分に活用出来ていない</a:t>
            </a:r>
            <a:endParaRPr lang="en-US" altLang="ja-JP" sz="32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US" sz="24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176"/>
          <p:cNvSpPr txBox="1"/>
          <p:nvPr/>
        </p:nvSpPr>
        <p:spPr>
          <a:xfrm>
            <a:off x="107504" y="5677217"/>
            <a:ext cx="480331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altLang="ja-JP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ja-JP" alt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r>
              <a:rPr lang="en-US" altLang="ja-JP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endParaRPr lang="en-US" altLang="ja-JP" sz="16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2000" dirty="0">
              <a:solidFill>
                <a:srgbClr val="3BA3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コンテンツ プレースホルダー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99074"/>
              </p:ext>
            </p:extLst>
          </p:nvPr>
        </p:nvGraphicFramePr>
        <p:xfrm>
          <a:off x="3468960" y="2348880"/>
          <a:ext cx="5423520" cy="2952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8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部門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フォーカス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提供する情報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2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財務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経済と業績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財務データ　など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マーケ　ティング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顧客の興味</a:t>
                      </a:r>
                      <a:endParaRPr kumimoji="1" lang="en-US" altLang="ja-JP" sz="2000" dirty="0" smtClean="0"/>
                    </a:p>
                    <a:p>
                      <a:pPr algn="l"/>
                      <a:r>
                        <a:rPr kumimoji="1" lang="ja-JP" altLang="en-US" sz="2000" dirty="0" smtClean="0"/>
                        <a:t>と傾向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市場シェア　など</a:t>
                      </a:r>
                      <a:endParaRPr kumimoji="1" lang="en-US" altLang="ja-JP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51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製造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業務効率化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生産性、品質、効率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人事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　？？？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110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1196752"/>
            <a:ext cx="9144000" cy="396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23528" y="116632"/>
            <a:ext cx="7958268" cy="360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○ 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ソリューションの方向性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/</a:t>
            </a: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我々の信念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Calibri"/>
              </a:rPr>
              <a:t> </a:t>
            </a:r>
            <a:endParaRPr lang="en-US" altLang="ja-JP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フローチャート: 組合せ 13"/>
          <p:cNvSpPr/>
          <p:nvPr/>
        </p:nvSpPr>
        <p:spPr>
          <a:xfrm rot="10800000">
            <a:off x="1619672" y="3861046"/>
            <a:ext cx="549413" cy="216025"/>
          </a:xfrm>
          <a:prstGeom prst="flowChartMerge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3" name="Shape 137"/>
          <p:cNvSpPr txBox="1"/>
          <p:nvPr/>
        </p:nvSpPr>
        <p:spPr>
          <a:xfrm>
            <a:off x="323529" y="4437112"/>
            <a:ext cx="361346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ja-JP" alt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伝統的</a:t>
            </a:r>
            <a:r>
              <a:rPr lang="ja-JP" alt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な人事スタイル</a:t>
            </a:r>
            <a:endParaRPr lang="en-US" altLang="ja-JP" sz="16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altLang="ja-JP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ja-JP" alt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　経験や直感に偏りがちという課題</a:t>
            </a:r>
            <a:endParaRPr lang="en-US" sz="16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459301" y="3193096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人柄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539552" y="2492896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経歴</a:t>
            </a:r>
          </a:p>
        </p:txBody>
      </p:sp>
      <p:sp>
        <p:nvSpPr>
          <p:cNvPr id="125" name="円/楕円 124"/>
          <p:cNvSpPr/>
          <p:nvPr/>
        </p:nvSpPr>
        <p:spPr>
          <a:xfrm>
            <a:off x="899592" y="1700808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評価履歴</a:t>
            </a:r>
            <a:endParaRPr kumimoji="1"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1835696" y="2237113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生い立ち</a:t>
            </a:r>
            <a:endParaRPr kumimoji="1"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2195736" y="1556792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スキル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2483768" y="2924944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評判</a:t>
            </a:r>
            <a:endParaRPr kumimoji="1"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1547664" y="3245225"/>
            <a:ext cx="936104" cy="47180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見た目</a:t>
            </a:r>
            <a:endParaRPr kumimoji="1" lang="en-US" altLang="ja-JP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59832" y="184482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山形 4"/>
          <p:cNvSpPr/>
          <p:nvPr/>
        </p:nvSpPr>
        <p:spPr>
          <a:xfrm>
            <a:off x="4211960" y="2420888"/>
            <a:ext cx="360040" cy="120090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1" name="Shape 137"/>
          <p:cNvSpPr txBox="1"/>
          <p:nvPr/>
        </p:nvSpPr>
        <p:spPr>
          <a:xfrm>
            <a:off x="5496941" y="4653136"/>
            <a:ext cx="2819475" cy="576064"/>
          </a:xfrm>
          <a:prstGeom prst="rect">
            <a:avLst/>
          </a:prstGeom>
          <a:solidFill>
            <a:srgbClr val="3BA3A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ja-JP" alt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アセスメント・データ分析</a:t>
            </a:r>
            <a:endParaRPr lang="en-US" altLang="ja-JP" sz="16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ja-JP" altLang="en-US" sz="1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（科学の力）</a:t>
            </a:r>
            <a:endParaRPr lang="en-US" sz="16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5661249"/>
            <a:ext cx="9144000" cy="1008111"/>
            <a:chOff x="0" y="5373217"/>
            <a:chExt cx="9180512" cy="1008112"/>
          </a:xfrm>
        </p:grpSpPr>
        <p:sp>
          <p:nvSpPr>
            <p:cNvPr id="132" name="Shape 187"/>
            <p:cNvSpPr/>
            <p:nvPr/>
          </p:nvSpPr>
          <p:spPr>
            <a:xfrm>
              <a:off x="0" y="5373217"/>
              <a:ext cx="9180512" cy="1008112"/>
            </a:xfrm>
            <a:prstGeom prst="rect">
              <a:avLst/>
            </a:prstGeom>
            <a:solidFill>
              <a:srgbClr val="3BA3A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89"/>
            <p:cNvSpPr txBox="1"/>
            <p:nvPr/>
          </p:nvSpPr>
          <p:spPr>
            <a:xfrm>
              <a:off x="0" y="5517233"/>
              <a:ext cx="9144000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人材アセスメントデータは科学的に人材の資質を見える化し、</a:t>
              </a:r>
              <a:endParaRPr lang="en-US" altLang="ja-JP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ja-JP" altLang="en-US" sz="22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経営にインパクトを与える人材の意思決定に寄与します</a:t>
              </a:r>
              <a:endParaRPr lang="en-US" sz="2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844896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2781000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128" y="3717104"/>
            <a:ext cx="648000" cy="6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55"/>
          <p:cNvCxnSpPr/>
          <p:nvPr/>
        </p:nvCxnSpPr>
        <p:spPr>
          <a:xfrm>
            <a:off x="5580112" y="2348880"/>
            <a:ext cx="1944216" cy="0"/>
          </a:xfrm>
          <a:prstGeom prst="straightConnector1">
            <a:avLst/>
          </a:prstGeom>
          <a:noFill/>
          <a:ln w="9525" cap="flat" cmpd="sng">
            <a:solidFill>
              <a:srgbClr val="9AD0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Shape 155"/>
          <p:cNvCxnSpPr/>
          <p:nvPr/>
        </p:nvCxnSpPr>
        <p:spPr>
          <a:xfrm>
            <a:off x="5580112" y="3284984"/>
            <a:ext cx="1872208" cy="0"/>
          </a:xfrm>
          <a:prstGeom prst="straightConnector1">
            <a:avLst/>
          </a:prstGeom>
          <a:noFill/>
          <a:ln w="9525" cap="flat" cmpd="sng">
            <a:solidFill>
              <a:srgbClr val="9AD0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Shape 155"/>
          <p:cNvCxnSpPr/>
          <p:nvPr/>
        </p:nvCxnSpPr>
        <p:spPr>
          <a:xfrm>
            <a:off x="5580112" y="4221088"/>
            <a:ext cx="1872208" cy="0"/>
          </a:xfrm>
          <a:prstGeom prst="straightConnector1">
            <a:avLst/>
          </a:prstGeom>
          <a:noFill/>
          <a:ln w="9525" cap="flat" cmpd="sng">
            <a:solidFill>
              <a:srgbClr val="9AD0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Shape 146"/>
          <p:cNvSpPr txBox="1"/>
          <p:nvPr/>
        </p:nvSpPr>
        <p:spPr>
          <a:xfrm>
            <a:off x="5724128" y="1844824"/>
            <a:ext cx="1512168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ja-JP" altLang="en-US" sz="1600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思考スタイル</a:t>
            </a:r>
            <a:endParaRPr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6"/>
          <p:cNvSpPr txBox="1"/>
          <p:nvPr/>
        </p:nvSpPr>
        <p:spPr>
          <a:xfrm>
            <a:off x="5724128" y="2708920"/>
            <a:ext cx="1512168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ja-JP" altLang="en-US" sz="1600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行動特性</a:t>
            </a:r>
            <a:endParaRPr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6"/>
          <p:cNvSpPr txBox="1"/>
          <p:nvPr/>
        </p:nvSpPr>
        <p:spPr>
          <a:xfrm>
            <a:off x="5796136" y="3815463"/>
            <a:ext cx="1512168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ja-JP" altLang="en-US" sz="1600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興味</a:t>
            </a:r>
            <a:endParaRPr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336781" y="1484784"/>
            <a:ext cx="1045777" cy="936105"/>
            <a:chOff x="7336781" y="1484784"/>
            <a:chExt cx="1045777" cy="936105"/>
          </a:xfrm>
        </p:grpSpPr>
        <p:grpSp>
          <p:nvGrpSpPr>
            <p:cNvPr id="150" name="Shape 205"/>
            <p:cNvGrpSpPr>
              <a:grpSpLocks/>
            </p:cNvGrpSpPr>
            <p:nvPr/>
          </p:nvGrpSpPr>
          <p:grpSpPr bwMode="auto">
            <a:xfrm>
              <a:off x="7336781" y="1484784"/>
              <a:ext cx="1045777" cy="936105"/>
              <a:chOff x="1891935" y="2134590"/>
              <a:chExt cx="1681843" cy="1681843"/>
            </a:xfrm>
          </p:grpSpPr>
          <p:sp>
            <p:nvSpPr>
              <p:cNvPr id="152" name="Shape 206"/>
              <p:cNvSpPr>
                <a:spLocks noChangeArrowheads="1"/>
              </p:cNvSpPr>
              <p:nvPr/>
            </p:nvSpPr>
            <p:spPr bwMode="auto">
              <a:xfrm>
                <a:off x="1891935" y="2134590"/>
                <a:ext cx="1681843" cy="1681843"/>
              </a:xfrm>
              <a:prstGeom prst="ellipse">
                <a:avLst/>
              </a:prstGeom>
              <a:solidFill>
                <a:srgbClr val="D8D8D8"/>
              </a:solidFill>
              <a:ln w="57150">
                <a:solidFill>
                  <a:srgbClr val="4CB8C1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ja-JP" altLang="ja-JP" sz="18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  <p:sp>
            <p:nvSpPr>
              <p:cNvPr id="153" name="Shape 207"/>
              <p:cNvSpPr>
                <a:spLocks noChangeArrowheads="1"/>
              </p:cNvSpPr>
              <p:nvPr/>
            </p:nvSpPr>
            <p:spPr bwMode="auto">
              <a:xfrm>
                <a:off x="1970747" y="2213400"/>
                <a:ext cx="1524221" cy="15242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ja-JP" altLang="ja-JP" sz="18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</p:grpSp>
        <p:sp>
          <p:nvSpPr>
            <p:cNvPr id="151" name="Shape 208"/>
            <p:cNvSpPr txBox="1">
              <a:spLocks noChangeArrowheads="1"/>
            </p:cNvSpPr>
            <p:nvPr/>
          </p:nvSpPr>
          <p:spPr bwMode="auto">
            <a:xfrm>
              <a:off x="7404080" y="1709656"/>
              <a:ext cx="942952" cy="56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ja-JP" sz="2800" b="1" dirty="0" smtClean="0">
                  <a:solidFill>
                    <a:srgbClr val="4CB8C1"/>
                  </a:solidFill>
                  <a:sym typeface="Calibri" pitchFamily="34" charset="0"/>
                </a:rPr>
                <a:t>8.5</a:t>
              </a:r>
              <a:endParaRPr lang="en-US" altLang="ja-JP" sz="2800" dirty="0">
                <a:solidFill>
                  <a:srgbClr val="4CB8C1"/>
                </a:solidFill>
                <a:sym typeface="Calibri" pitchFamily="34" charset="0"/>
              </a:endParaRPr>
            </a:p>
          </p:txBody>
        </p:sp>
      </p:grpSp>
      <p:grpSp>
        <p:nvGrpSpPr>
          <p:cNvPr id="154" name="グループ化 153"/>
          <p:cNvGrpSpPr/>
          <p:nvPr/>
        </p:nvGrpSpPr>
        <p:grpSpPr>
          <a:xfrm>
            <a:off x="7342647" y="2492896"/>
            <a:ext cx="1045777" cy="936105"/>
            <a:chOff x="7336781" y="1484784"/>
            <a:chExt cx="1045777" cy="936105"/>
          </a:xfrm>
        </p:grpSpPr>
        <p:grpSp>
          <p:nvGrpSpPr>
            <p:cNvPr id="155" name="Shape 205"/>
            <p:cNvGrpSpPr>
              <a:grpSpLocks/>
            </p:cNvGrpSpPr>
            <p:nvPr/>
          </p:nvGrpSpPr>
          <p:grpSpPr bwMode="auto">
            <a:xfrm>
              <a:off x="7336781" y="1484784"/>
              <a:ext cx="1045777" cy="936105"/>
              <a:chOff x="1891935" y="2134590"/>
              <a:chExt cx="1681843" cy="1681843"/>
            </a:xfrm>
          </p:grpSpPr>
          <p:sp>
            <p:nvSpPr>
              <p:cNvPr id="157" name="Shape 206"/>
              <p:cNvSpPr>
                <a:spLocks noChangeArrowheads="1"/>
              </p:cNvSpPr>
              <p:nvPr/>
            </p:nvSpPr>
            <p:spPr bwMode="auto">
              <a:xfrm>
                <a:off x="1891935" y="2134590"/>
                <a:ext cx="1681843" cy="1681843"/>
              </a:xfrm>
              <a:prstGeom prst="ellipse">
                <a:avLst/>
              </a:prstGeom>
              <a:solidFill>
                <a:srgbClr val="D8D8D8"/>
              </a:solidFill>
              <a:ln w="57150">
                <a:solidFill>
                  <a:srgbClr val="4CB8C1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ja-JP" altLang="ja-JP" sz="18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  <p:sp>
            <p:nvSpPr>
              <p:cNvPr id="158" name="Shape 207"/>
              <p:cNvSpPr>
                <a:spLocks noChangeArrowheads="1"/>
              </p:cNvSpPr>
              <p:nvPr/>
            </p:nvSpPr>
            <p:spPr bwMode="auto">
              <a:xfrm>
                <a:off x="1970747" y="2213400"/>
                <a:ext cx="1524221" cy="15242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ja-JP" altLang="ja-JP" sz="18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</p:grpSp>
        <p:sp>
          <p:nvSpPr>
            <p:cNvPr id="156" name="Shape 208"/>
            <p:cNvSpPr txBox="1">
              <a:spLocks noChangeArrowheads="1"/>
            </p:cNvSpPr>
            <p:nvPr/>
          </p:nvSpPr>
          <p:spPr bwMode="auto">
            <a:xfrm>
              <a:off x="7404080" y="1709656"/>
              <a:ext cx="942952" cy="56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ja-JP" sz="2800" b="1" dirty="0">
                  <a:solidFill>
                    <a:srgbClr val="4CB8C1"/>
                  </a:solidFill>
                  <a:sym typeface="Calibri" pitchFamily="34" charset="0"/>
                </a:rPr>
                <a:t>4</a:t>
              </a:r>
              <a:r>
                <a:rPr lang="en-US" altLang="ja-JP" sz="2800" b="1" dirty="0" smtClean="0">
                  <a:solidFill>
                    <a:srgbClr val="4CB8C1"/>
                  </a:solidFill>
                  <a:sym typeface="Calibri" pitchFamily="34" charset="0"/>
                </a:rPr>
                <a:t>.5</a:t>
              </a:r>
              <a:endParaRPr lang="en-US" altLang="ja-JP" sz="2800" dirty="0">
                <a:solidFill>
                  <a:srgbClr val="4CB8C1"/>
                </a:solidFill>
                <a:sym typeface="Calibri" pitchFamily="34" charset="0"/>
              </a:endParaRPr>
            </a:p>
          </p:txBody>
        </p:sp>
      </p:grpSp>
      <p:grpSp>
        <p:nvGrpSpPr>
          <p:cNvPr id="159" name="グループ化 158"/>
          <p:cNvGrpSpPr/>
          <p:nvPr/>
        </p:nvGrpSpPr>
        <p:grpSpPr>
          <a:xfrm>
            <a:off x="7380312" y="3501008"/>
            <a:ext cx="1045777" cy="936105"/>
            <a:chOff x="7336781" y="1484784"/>
            <a:chExt cx="1045777" cy="936105"/>
          </a:xfrm>
        </p:grpSpPr>
        <p:grpSp>
          <p:nvGrpSpPr>
            <p:cNvPr id="160" name="Shape 205"/>
            <p:cNvGrpSpPr>
              <a:grpSpLocks/>
            </p:cNvGrpSpPr>
            <p:nvPr/>
          </p:nvGrpSpPr>
          <p:grpSpPr bwMode="auto">
            <a:xfrm>
              <a:off x="7336781" y="1484784"/>
              <a:ext cx="1045777" cy="936105"/>
              <a:chOff x="1891935" y="2134590"/>
              <a:chExt cx="1681843" cy="1681843"/>
            </a:xfrm>
          </p:grpSpPr>
          <p:sp>
            <p:nvSpPr>
              <p:cNvPr id="162" name="Shape 206"/>
              <p:cNvSpPr>
                <a:spLocks noChangeArrowheads="1"/>
              </p:cNvSpPr>
              <p:nvPr/>
            </p:nvSpPr>
            <p:spPr bwMode="auto">
              <a:xfrm>
                <a:off x="1891935" y="2134590"/>
                <a:ext cx="1681843" cy="1681843"/>
              </a:xfrm>
              <a:prstGeom prst="ellipse">
                <a:avLst/>
              </a:prstGeom>
              <a:solidFill>
                <a:srgbClr val="D8D8D8"/>
              </a:solidFill>
              <a:ln w="57150">
                <a:solidFill>
                  <a:srgbClr val="4CB8C1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ja-JP" altLang="ja-JP" sz="18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  <p:sp>
            <p:nvSpPr>
              <p:cNvPr id="163" name="Shape 207"/>
              <p:cNvSpPr>
                <a:spLocks noChangeArrowheads="1"/>
              </p:cNvSpPr>
              <p:nvPr/>
            </p:nvSpPr>
            <p:spPr bwMode="auto">
              <a:xfrm>
                <a:off x="1970747" y="2213400"/>
                <a:ext cx="1524221" cy="15242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ja-JP" altLang="ja-JP" sz="18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</p:grpSp>
        <p:sp>
          <p:nvSpPr>
            <p:cNvPr id="161" name="Shape 208"/>
            <p:cNvSpPr txBox="1">
              <a:spLocks noChangeArrowheads="1"/>
            </p:cNvSpPr>
            <p:nvPr/>
          </p:nvSpPr>
          <p:spPr bwMode="auto">
            <a:xfrm>
              <a:off x="7404080" y="1709656"/>
              <a:ext cx="942952" cy="56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ja-JP" sz="2800" b="1" dirty="0">
                  <a:solidFill>
                    <a:srgbClr val="4CB8C1"/>
                  </a:solidFill>
                  <a:sym typeface="Calibri" pitchFamily="34" charset="0"/>
                </a:rPr>
                <a:t>7.8</a:t>
              </a:r>
              <a:endParaRPr lang="en-US" altLang="ja-JP" sz="2800" dirty="0">
                <a:solidFill>
                  <a:srgbClr val="4CB8C1"/>
                </a:solidFill>
                <a:sym typeface="Calibri" pitchFamily="34" charset="0"/>
              </a:endParaRPr>
            </a:p>
          </p:txBody>
        </p:sp>
      </p:grpSp>
      <p:sp>
        <p:nvSpPr>
          <p:cNvPr id="44" name="Shape 274"/>
          <p:cNvSpPr txBox="1"/>
          <p:nvPr/>
        </p:nvSpPr>
        <p:spPr>
          <a:xfrm>
            <a:off x="143508" y="476672"/>
            <a:ext cx="889298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3000" b="1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定量データで経営に貢献する</a:t>
            </a:r>
            <a:r>
              <a:rPr lang="ja-JP" altLang="en-US" sz="2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lang="en-US" altLang="ja-JP" sz="2800" b="1" kern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201"/>
          <p:cNvSpPr txBox="1">
            <a:spLocks/>
          </p:cNvSpPr>
          <p:nvPr/>
        </p:nvSpPr>
        <p:spPr>
          <a:xfrm>
            <a:off x="3275856" y="1268760"/>
            <a:ext cx="2255831" cy="432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lnSpc>
                <a:spcPct val="126000"/>
              </a:lnSpc>
              <a:spcBef>
                <a:spcPct val="0"/>
              </a:spcBef>
              <a:buClr>
                <a:srgbClr val="4CB8C1"/>
              </a:buClr>
              <a:buSzPct val="25000"/>
            </a:pPr>
            <a:r>
              <a:rPr lang="ja-JP" altLang="en-US" sz="1400" b="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Calibri" pitchFamily="34" charset="0"/>
              </a:rPr>
              <a:t>これまでの情報に加えて</a:t>
            </a:r>
            <a:endParaRPr lang="ja-JP" altLang="en-US" sz="1400" b="0" dirty="0" smtClean="0">
              <a:solidFill>
                <a:srgbClr val="595959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Calibri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497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7"/>
          <p:cNvSpPr/>
          <p:nvPr/>
        </p:nvSpPr>
        <p:spPr>
          <a:xfrm>
            <a:off x="0" y="2132856"/>
            <a:ext cx="9180512" cy="1872208"/>
          </a:xfrm>
          <a:prstGeom prst="rect">
            <a:avLst/>
          </a:prstGeom>
          <a:solidFill>
            <a:srgbClr val="3BA3AB">
              <a:alpha val="14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35496" y="2348880"/>
            <a:ext cx="9105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解決策</a:t>
            </a:r>
            <a:endParaRPr lang="en-US" altLang="ja-JP" sz="24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lang="en-US" altLang="ja-JP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®</a:t>
            </a:r>
            <a:r>
              <a:rPr lang="ja-JP" altLang="en-US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について</a:t>
            </a:r>
            <a:endParaRPr lang="en-US" altLang="ja-JP" sz="28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ja-JP" sz="28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20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Box 16"/>
          <p:cNvSpPr txBox="1">
            <a:spLocks noChangeArrowheads="1"/>
          </p:cNvSpPr>
          <p:nvPr/>
        </p:nvSpPr>
        <p:spPr bwMode="auto">
          <a:xfrm>
            <a:off x="381000" y="1412776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u="sng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世界の実績</a:t>
            </a:r>
            <a:endParaRPr lang="en-US" altLang="ja-JP" sz="2000" b="1" u="sng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8724" name="正方形/長方形 2"/>
          <p:cNvSpPr>
            <a:spLocks noChangeArrowheads="1"/>
          </p:cNvSpPr>
          <p:nvPr/>
        </p:nvSpPr>
        <p:spPr bwMode="auto">
          <a:xfrm>
            <a:off x="228600" y="1916832"/>
            <a:ext cx="40740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☑</a:t>
            </a:r>
            <a:r>
              <a:rPr lang="en-US" altLang="ja-JP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1991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年設立以来、四半世紀の歴史</a:t>
            </a:r>
            <a:endParaRPr lang="en-US" altLang="ja-JP" sz="18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☑世界中の</a:t>
            </a:r>
            <a: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1000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社を超えるビジネス</a:t>
            </a:r>
            <a: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パートナーによる展開</a:t>
            </a:r>
            <a:endParaRPr lang="en-US" altLang="ja-JP" sz="1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0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8725" name="TextBox 16"/>
          <p:cNvSpPr txBox="1">
            <a:spLocks noChangeArrowheads="1"/>
          </p:cNvSpPr>
          <p:nvPr/>
        </p:nvSpPr>
        <p:spPr bwMode="auto">
          <a:xfrm>
            <a:off x="5882952" y="1412776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u="sng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国内の実績</a:t>
            </a:r>
            <a:endParaRPr lang="en-US" altLang="ja-JP" sz="2000" b="1" u="sng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427984" y="1484784"/>
            <a:ext cx="0" cy="3916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7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5" y="3212976"/>
            <a:ext cx="3738973" cy="276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5288" y="19776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125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ヶ国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万社の企業が導入する世界基準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戦略的人材アセスメント・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lang="en-GB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2"/>
          <p:cNvSpPr>
            <a:spLocks noChangeArrowheads="1"/>
          </p:cNvSpPr>
          <p:nvPr/>
        </p:nvSpPr>
        <p:spPr bwMode="auto">
          <a:xfrm>
            <a:off x="4585928" y="1967310"/>
            <a:ext cx="4378559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☑</a:t>
            </a:r>
            <a:r>
              <a:rPr lang="en-US" altLang="ja-JP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2011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年日本上陸以来、製薬・通信・</a:t>
            </a:r>
            <a:endParaRPr lang="en-US" altLang="ja-JP" sz="18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　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小売・</a:t>
            </a: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金融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・化学・アパレル・住宅等</a:t>
            </a:r>
            <a:endParaRPr lang="en-US" altLang="ja-JP" sz="18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　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</a:rPr>
              <a:t>あらゆる業界での実績</a:t>
            </a:r>
            <a:endParaRPr lang="en-US" altLang="ja-JP" sz="18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0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605" y="2852936"/>
            <a:ext cx="3443523" cy="123090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501" y="3885447"/>
            <a:ext cx="2708134" cy="120454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841" y="4985113"/>
            <a:ext cx="3565972" cy="1066587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724772" y="6124424"/>
            <a:ext cx="410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企業が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PXT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がもたらす導入効果を伝えています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5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18"/>
          <p:cNvSpPr/>
          <p:nvPr/>
        </p:nvSpPr>
        <p:spPr>
          <a:xfrm>
            <a:off x="0" y="965783"/>
            <a:ext cx="9144000" cy="55825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05137" y="1708822"/>
            <a:ext cx="5543334" cy="1584325"/>
          </a:xfrm>
        </p:spPr>
        <p:txBody>
          <a:bodyPr/>
          <a:lstStyle/>
          <a:p>
            <a:r>
              <a:rPr lang="en-IE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20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年間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36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万人へのキャリア追跡調査の結果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/>
            </a:r>
            <a:b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職務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にフィットして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いる人材は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、そうでない人材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と比較して、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およそ</a:t>
            </a:r>
            <a:r>
              <a:rPr lang="en-US" altLang="ja-JP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2.5</a:t>
            </a:r>
            <a:r>
              <a:rPr lang="ja-JP" alt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倍の生産性を</a:t>
            </a:r>
            <a:r>
              <a:rPr lang="ja-JP" alt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もたらす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/>
            </a:r>
            <a:b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と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いう研究結果が報告されています。</a:t>
            </a:r>
            <a:b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endParaRPr lang="en-US" altLang="ja-JP" sz="1800" b="1" dirty="0" smtClean="0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3587686" y="4437112"/>
            <a:ext cx="54221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1F474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1F474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rgbClr val="1F474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F474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000" b="1" dirty="0" err="1" smtClean="0">
                <a:solidFill>
                  <a:srgbClr val="000000"/>
                </a:solidFill>
              </a:rPr>
              <a:t>ProfileXT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は複数の専門家の理論を集結し、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/>
            </a:r>
            <a:br>
              <a:rPr lang="en-US" altLang="ja-JP" sz="2000" b="1" dirty="0" smtClean="0">
                <a:solidFill>
                  <a:srgbClr val="000000"/>
                </a:solidFill>
              </a:rPr>
            </a:br>
            <a:r>
              <a:rPr lang="ja-JP" altLang="en-US" sz="2000" b="1" dirty="0" smtClean="0">
                <a:solidFill>
                  <a:srgbClr val="000000"/>
                </a:solidFill>
              </a:rPr>
              <a:t>人と職務のフィット（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Job Fit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）を</a:t>
            </a:r>
            <a:r>
              <a:rPr lang="en-US" altLang="ja-JP" sz="2000" b="1" dirty="0">
                <a:solidFill>
                  <a:srgbClr val="000000"/>
                </a:solidFill>
              </a:rPr>
              <a:t/>
            </a: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ja-JP" altLang="en-US" sz="2000" b="1" dirty="0" smtClean="0">
                <a:solidFill>
                  <a:srgbClr val="000000"/>
                </a:solidFill>
              </a:rPr>
              <a:t>実現するために開発されました。</a:t>
            </a:r>
            <a:r>
              <a:rPr lang="en-US" altLang="ja-JP" sz="2000" b="1" dirty="0">
                <a:solidFill>
                  <a:srgbClr val="000000"/>
                </a:solidFill>
              </a:rPr>
              <a:t/>
            </a: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ja-JP" altLang="en-US" sz="2000" b="1" dirty="0" smtClean="0">
                <a:solidFill>
                  <a:srgbClr val="000000"/>
                </a:solidFill>
              </a:rPr>
              <a:t>提供元のワイリー社は継続的に</a:t>
            </a:r>
            <a:r>
              <a:rPr lang="en-US" altLang="ja-JP" sz="2000" b="1" dirty="0">
                <a:solidFill>
                  <a:srgbClr val="000000"/>
                </a:solidFill>
              </a:rPr>
              <a:t/>
            </a: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ja-JP" altLang="en-US" sz="2000" b="1" dirty="0" smtClean="0">
                <a:solidFill>
                  <a:srgbClr val="000000"/>
                </a:solidFill>
              </a:rPr>
              <a:t>品質への投資を行っています。</a:t>
            </a:r>
            <a:endParaRPr lang="en-IE" altLang="ja-JP" sz="2000" b="1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42" y="15964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ProfileXT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の学術的根拠</a:t>
            </a:r>
            <a:r>
              <a:rPr lang="en-US" altLang="ja-JP" sz="3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lang="en-GB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156176" y="1244887"/>
            <a:ext cx="2272408" cy="2512193"/>
            <a:chOff x="-1154583" y="1520575"/>
            <a:chExt cx="4022067" cy="411535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74848" y="2524311"/>
              <a:ext cx="3142332" cy="31116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54583" y="1520575"/>
              <a:ext cx="3384375" cy="33661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1068350" y="616600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PXT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の学術的根拠となる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各専門家の理論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57080"/>
            <a:ext cx="1921692" cy="17842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353" y="4378397"/>
            <a:ext cx="1878250" cy="1775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376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3|10.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HowTo Present Study Results">
  <a:themeElements>
    <a:clrScheme name="PPP_SGENE_TXT_Firetruck_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solidFill>
          <a:srgbClr val="002060"/>
        </a:solidFill>
        <a:ln>
          <a:noFill/>
        </a:ln>
        <a:effectLst>
          <a:outerShdw dist="35921" dir="2700000" algn="ctr" rotWithShape="0">
            <a:schemeClr val="bg1"/>
          </a:outerShdw>
        </a:effectLst>
        <a:extLst/>
      </a:spPr>
      <a:bodyPr anchor="ctr"/>
      <a:lstStyle>
        <a:defPPr algn="ctr">
          <a:defRPr kumimoji="1" sz="1600" b="1" dirty="0" smtClean="0">
            <a:solidFill>
              <a:schemeClr val="bg1"/>
            </a:solidFill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HowTo Present Study Results">
  <a:themeElements>
    <a:clrScheme name="PPP_SGENE_TXT_Firetruck_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9297</TotalTime>
  <Words>1444</Words>
  <Application>Microsoft Office PowerPoint</Application>
  <PresentationFormat>画面に合わせる (4:3)</PresentationFormat>
  <Paragraphs>647</Paragraphs>
  <Slides>25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25</vt:i4>
      </vt:variant>
    </vt:vector>
  </HeadingPairs>
  <TitlesOfParts>
    <vt:vector size="47" baseType="lpstr">
      <vt:lpstr>Arial Unicode MS</vt:lpstr>
      <vt:lpstr>Meiryo UI</vt:lpstr>
      <vt:lpstr>ＭＳ Ｐゴシック</vt:lpstr>
      <vt:lpstr>MS UI Gothic</vt:lpstr>
      <vt:lpstr>メイリオ</vt:lpstr>
      <vt:lpstr>Arial</vt:lpstr>
      <vt:lpstr>Calibri</vt:lpstr>
      <vt:lpstr>Georgia</vt:lpstr>
      <vt:lpstr>Helvetica</vt:lpstr>
      <vt:lpstr>Times New Roman</vt:lpstr>
      <vt:lpstr>Tw Cen MT</vt:lpstr>
      <vt:lpstr>Wingdings</vt:lpstr>
      <vt:lpstr>Office Theme</vt:lpstr>
      <vt:lpstr>13_HowTo Present Study Results</vt:lpstr>
      <vt:lpstr>1_Office Theme</vt:lpstr>
      <vt:lpstr>2_Office Theme</vt:lpstr>
      <vt:lpstr>3_Office Theme</vt:lpstr>
      <vt:lpstr>Custom Design</vt:lpstr>
      <vt:lpstr>6_Office Theme</vt:lpstr>
      <vt:lpstr>6_HowTo Present Study Results</vt:lpstr>
      <vt:lpstr>9_Office Theme</vt:lpstr>
      <vt:lpstr>10_Office Theme</vt:lpstr>
      <vt:lpstr>定量データで経営の意思決定に貢献する -戦略的人材アセスメントProfileXT-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20年間36万人へのキャリア追跡調査の結果 職務にフィットしている人材は、そうでない人材と比較して、およそ2.5倍の生産性をもたらす という研究結果が報告されています。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プロジェクトプロセス概要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複雑化する労働市場において、 人材と仕事を繋ぐ Connecting Talent to Jobs  in a Complex Labor Market</dc:title>
  <dc:creator>Tsukakoshi</dc:creator>
  <cp:lastModifiedBy>user</cp:lastModifiedBy>
  <cp:revision>235</cp:revision>
  <cp:lastPrinted>2016-06-27T09:54:42Z</cp:lastPrinted>
  <dcterms:modified xsi:type="dcterms:W3CDTF">2017-02-17T00:13:42Z</dcterms:modified>
</cp:coreProperties>
</file>