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76" r:id="rId5"/>
    <p:sldMasterId id="2147483693" r:id="rId6"/>
    <p:sldMasterId id="2147483704" r:id="rId7"/>
    <p:sldMasterId id="2147483730" r:id="rId8"/>
    <p:sldMasterId id="2147483740" r:id="rId9"/>
    <p:sldMasterId id="2147483763" r:id="rId10"/>
    <p:sldMasterId id="2147483774" r:id="rId11"/>
  </p:sldMasterIdLst>
  <p:notesMasterIdLst>
    <p:notesMasterId r:id="rId36"/>
  </p:notesMasterIdLst>
  <p:handoutMasterIdLst>
    <p:handoutMasterId r:id="rId37"/>
  </p:handoutMasterIdLst>
  <p:sldIdLst>
    <p:sldId id="386" r:id="rId12"/>
    <p:sldId id="375" r:id="rId13"/>
    <p:sldId id="376" r:id="rId14"/>
    <p:sldId id="378" r:id="rId15"/>
    <p:sldId id="368" r:id="rId16"/>
    <p:sldId id="369" r:id="rId17"/>
    <p:sldId id="377" r:id="rId18"/>
    <p:sldId id="338" r:id="rId19"/>
    <p:sldId id="391" r:id="rId20"/>
    <p:sldId id="403" r:id="rId21"/>
    <p:sldId id="392" r:id="rId22"/>
    <p:sldId id="379" r:id="rId23"/>
    <p:sldId id="356" r:id="rId24"/>
    <p:sldId id="404" r:id="rId25"/>
    <p:sldId id="405" r:id="rId26"/>
    <p:sldId id="406" r:id="rId27"/>
    <p:sldId id="407" r:id="rId28"/>
    <p:sldId id="408" r:id="rId29"/>
    <p:sldId id="409" r:id="rId30"/>
    <p:sldId id="400" r:id="rId31"/>
    <p:sldId id="370" r:id="rId32"/>
    <p:sldId id="382" r:id="rId33"/>
    <p:sldId id="359" r:id="rId34"/>
    <p:sldId id="365" r:id="rId35"/>
  </p:sldIdLst>
  <p:sldSz cx="9144000" cy="6858000" type="screen4x3"/>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374" autoAdjust="0"/>
  </p:normalViewPr>
  <p:slideViewPr>
    <p:cSldViewPr>
      <p:cViewPr varScale="1">
        <p:scale>
          <a:sx n="67" d="100"/>
          <a:sy n="67" d="100"/>
        </p:scale>
        <p:origin x="112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8E4AF-C6C2-4F20-B883-6CEB30C63CB3}" type="doc">
      <dgm:prSet loTypeId="urn:microsoft.com/office/officeart/2005/8/layout/chevron2" loCatId="list" qsTypeId="urn:microsoft.com/office/officeart/2005/8/quickstyle/3d1" qsCatId="3D" csTypeId="urn:microsoft.com/office/officeart/2005/8/colors/accent6_2" csCatId="accent6" phldr="1"/>
      <dgm:spPr/>
      <dgm:t>
        <a:bodyPr/>
        <a:lstStyle/>
        <a:p>
          <a:endParaRPr lang="en-US"/>
        </a:p>
      </dgm:t>
    </dgm:pt>
    <dgm:pt modelId="{3C1453B0-DC64-4CF6-93B1-4C97E291EF63}">
      <dgm:prSet phldrT="[Text]"/>
      <dgm:spPr/>
      <dgm:t>
        <a:bodyPr/>
        <a:lstStyle/>
        <a:p>
          <a:r>
            <a:rPr lang="en-US" dirty="0"/>
            <a:t>Top Performers</a:t>
          </a:r>
        </a:p>
      </dgm:t>
    </dgm:pt>
    <dgm:pt modelId="{676F4968-B4E7-4F65-9FA9-9F984ED48312}" type="parTrans" cxnId="{547905AB-B3EA-4654-BBF7-032A5D43C4B1}">
      <dgm:prSet/>
      <dgm:spPr/>
      <dgm:t>
        <a:bodyPr/>
        <a:lstStyle/>
        <a:p>
          <a:endParaRPr lang="en-US"/>
        </a:p>
      </dgm:t>
    </dgm:pt>
    <dgm:pt modelId="{C6B739EA-2DF6-4376-9917-D7D691D3B2F4}" type="sibTrans" cxnId="{547905AB-B3EA-4654-BBF7-032A5D43C4B1}">
      <dgm:prSet/>
      <dgm:spPr/>
      <dgm:t>
        <a:bodyPr/>
        <a:lstStyle/>
        <a:p>
          <a:endParaRPr lang="en-US"/>
        </a:p>
      </dgm:t>
    </dgm:pt>
    <dgm:pt modelId="{CACB300A-A9A3-427B-9B43-9B84D4EA8B8E}">
      <dgm:prSet phldrT="[Text]"/>
      <dgm:spPr/>
      <dgm:t>
        <a:bodyPr/>
        <a:lstStyle/>
        <a:p>
          <a:r>
            <a:rPr lang="en-US" dirty="0"/>
            <a:t>Use objective measures for identification</a:t>
          </a:r>
        </a:p>
      </dgm:t>
    </dgm:pt>
    <dgm:pt modelId="{2437EAF0-CBCA-4D91-96A9-6BB39947F799}" type="parTrans" cxnId="{EABBD0EA-33B5-4345-8967-1FFEBF734C53}">
      <dgm:prSet/>
      <dgm:spPr/>
      <dgm:t>
        <a:bodyPr/>
        <a:lstStyle/>
        <a:p>
          <a:endParaRPr lang="en-US"/>
        </a:p>
      </dgm:t>
    </dgm:pt>
    <dgm:pt modelId="{B6F61A9B-0FD0-411C-A433-F3653A9EE829}" type="sibTrans" cxnId="{EABBD0EA-33B5-4345-8967-1FFEBF734C53}">
      <dgm:prSet/>
      <dgm:spPr/>
      <dgm:t>
        <a:bodyPr/>
        <a:lstStyle/>
        <a:p>
          <a:endParaRPr lang="en-US"/>
        </a:p>
      </dgm:t>
    </dgm:pt>
    <dgm:pt modelId="{60028082-50ED-46BD-ADA4-8D6939166E37}">
      <dgm:prSet phldrT="[Text]"/>
      <dgm:spPr/>
      <dgm:t>
        <a:bodyPr/>
        <a:lstStyle/>
        <a:p>
          <a:r>
            <a:rPr lang="en-US" dirty="0"/>
            <a:t>Job Analysis </a:t>
          </a:r>
        </a:p>
      </dgm:t>
    </dgm:pt>
    <dgm:pt modelId="{11528FDB-A3C0-4791-B19C-A5EF583BE46D}" type="parTrans" cxnId="{5D10198E-6798-44BE-9302-88DDE9B9AB5C}">
      <dgm:prSet/>
      <dgm:spPr/>
      <dgm:t>
        <a:bodyPr/>
        <a:lstStyle/>
        <a:p>
          <a:endParaRPr lang="en-US"/>
        </a:p>
      </dgm:t>
    </dgm:pt>
    <dgm:pt modelId="{41404845-0A87-4B6E-A269-AB3521E4F38F}" type="sibTrans" cxnId="{5D10198E-6798-44BE-9302-88DDE9B9AB5C}">
      <dgm:prSet/>
      <dgm:spPr/>
      <dgm:t>
        <a:bodyPr/>
        <a:lstStyle/>
        <a:p>
          <a:endParaRPr lang="en-US"/>
        </a:p>
      </dgm:t>
    </dgm:pt>
    <dgm:pt modelId="{5DF7A4C5-C727-4D49-93D9-F0F135CDC7BA}">
      <dgm:prSet phldrT="[Text]"/>
      <dgm:spPr/>
      <dgm:t>
        <a:bodyPr/>
        <a:lstStyle/>
        <a:p>
          <a:r>
            <a:rPr lang="en-US" dirty="0"/>
            <a:t>Pending changes in job requirements</a:t>
          </a:r>
        </a:p>
      </dgm:t>
    </dgm:pt>
    <dgm:pt modelId="{D788F71F-144D-4A5E-B12A-F877B01B8EFE}" type="parTrans" cxnId="{82208501-BF89-416A-A21B-778EDD419488}">
      <dgm:prSet/>
      <dgm:spPr/>
      <dgm:t>
        <a:bodyPr/>
        <a:lstStyle/>
        <a:p>
          <a:endParaRPr lang="en-US"/>
        </a:p>
      </dgm:t>
    </dgm:pt>
    <dgm:pt modelId="{C13A2BBC-7907-4D95-826E-A8905E993F7A}" type="sibTrans" cxnId="{82208501-BF89-416A-A21B-778EDD419488}">
      <dgm:prSet/>
      <dgm:spPr/>
      <dgm:t>
        <a:bodyPr/>
        <a:lstStyle/>
        <a:p>
          <a:endParaRPr lang="en-US"/>
        </a:p>
      </dgm:t>
    </dgm:pt>
    <dgm:pt modelId="{2800EFBD-54F8-4758-B527-1A52CD7A2325}">
      <dgm:prSet phldrT="[Text]"/>
      <dgm:spPr/>
      <dgm:t>
        <a:bodyPr/>
        <a:lstStyle/>
        <a:p>
          <a:r>
            <a:rPr lang="en-US" dirty="0"/>
            <a:t>Library Of Models</a:t>
          </a:r>
        </a:p>
      </dgm:t>
    </dgm:pt>
    <dgm:pt modelId="{EA0B5461-7B28-4135-BF94-32718FC06D77}" type="parTrans" cxnId="{66EF81FF-6F00-4CDD-9459-DA278A7D587B}">
      <dgm:prSet/>
      <dgm:spPr/>
      <dgm:t>
        <a:bodyPr/>
        <a:lstStyle/>
        <a:p>
          <a:endParaRPr lang="en-US"/>
        </a:p>
      </dgm:t>
    </dgm:pt>
    <dgm:pt modelId="{B8129740-DF05-41D1-8AE1-3D5487716C7C}" type="sibTrans" cxnId="{66EF81FF-6F00-4CDD-9459-DA278A7D587B}">
      <dgm:prSet/>
      <dgm:spPr/>
      <dgm:t>
        <a:bodyPr/>
        <a:lstStyle/>
        <a:p>
          <a:endParaRPr lang="en-US"/>
        </a:p>
      </dgm:t>
    </dgm:pt>
    <dgm:pt modelId="{8C0FEDBE-C01E-4DAA-B39F-E79C04D30496}">
      <dgm:prSet phldrT="[Text]"/>
      <dgm:spPr/>
      <dgm:t>
        <a:bodyPr/>
        <a:lstStyle/>
        <a:p>
          <a:r>
            <a:rPr lang="en-US" dirty="0"/>
            <a:t>Referring to o-net job description</a:t>
          </a:r>
        </a:p>
      </dgm:t>
    </dgm:pt>
    <dgm:pt modelId="{B0DE60C2-6E1A-42D7-B8AE-D308454A2AFA}" type="parTrans" cxnId="{407D8619-CE5F-47A8-9C88-54B652523E28}">
      <dgm:prSet/>
      <dgm:spPr/>
      <dgm:t>
        <a:bodyPr/>
        <a:lstStyle/>
        <a:p>
          <a:endParaRPr lang="en-US"/>
        </a:p>
      </dgm:t>
    </dgm:pt>
    <dgm:pt modelId="{59616D60-F4DC-45BD-B1F8-C01741CA1A59}" type="sibTrans" cxnId="{407D8619-CE5F-47A8-9C88-54B652523E28}">
      <dgm:prSet/>
      <dgm:spPr/>
      <dgm:t>
        <a:bodyPr/>
        <a:lstStyle/>
        <a:p>
          <a:endParaRPr lang="en-US"/>
        </a:p>
      </dgm:t>
    </dgm:pt>
    <dgm:pt modelId="{C7FA0374-1578-4EC3-9C3A-FBBAD2579CF8}">
      <dgm:prSet/>
      <dgm:spPr/>
      <dgm:t>
        <a:bodyPr/>
        <a:lstStyle/>
        <a:p>
          <a:r>
            <a:rPr lang="en-US" dirty="0"/>
            <a:t>Few or no Top Performers available</a:t>
          </a:r>
        </a:p>
      </dgm:t>
    </dgm:pt>
    <dgm:pt modelId="{571BD1D5-F66F-42CE-BD10-71A7B0CE17EE}" type="parTrans" cxnId="{C4B1DA5D-1904-4EC2-98D2-86CFCAF6BC2C}">
      <dgm:prSet/>
      <dgm:spPr/>
      <dgm:t>
        <a:bodyPr/>
        <a:lstStyle/>
        <a:p>
          <a:endParaRPr lang="en-US"/>
        </a:p>
      </dgm:t>
    </dgm:pt>
    <dgm:pt modelId="{84811D9E-491F-4882-9EC8-3F25EA99F488}" type="sibTrans" cxnId="{C4B1DA5D-1904-4EC2-98D2-86CFCAF6BC2C}">
      <dgm:prSet/>
      <dgm:spPr/>
      <dgm:t>
        <a:bodyPr/>
        <a:lstStyle/>
        <a:p>
          <a:endParaRPr lang="en-US"/>
        </a:p>
      </dgm:t>
    </dgm:pt>
    <dgm:pt modelId="{C5CA563C-738D-46D8-AD38-0669BFA0098A}">
      <dgm:prSet phldrT="[Text]"/>
      <dgm:spPr/>
      <dgm:t>
        <a:bodyPr/>
        <a:lstStyle/>
        <a:p>
          <a:r>
            <a:rPr lang="en-US" dirty="0"/>
            <a:t>Over 1,</a:t>
          </a:r>
          <a:r>
            <a:rPr lang="en-US" altLang="ja-JP" dirty="0"/>
            <a:t>0</a:t>
          </a:r>
          <a:r>
            <a:rPr lang="en-US" dirty="0"/>
            <a:t>00 </a:t>
          </a:r>
          <a:r>
            <a:rPr lang="en-US" b="1" i="1" dirty="0"/>
            <a:t>Existing Performance Models</a:t>
          </a:r>
        </a:p>
      </dgm:t>
    </dgm:pt>
    <dgm:pt modelId="{690B0610-92D3-4D01-A3A9-3E55CAA0B399}" type="parTrans" cxnId="{8D980FEC-6A37-4D0C-A566-8068895A4253}">
      <dgm:prSet/>
      <dgm:spPr/>
      <dgm:t>
        <a:bodyPr/>
        <a:lstStyle/>
        <a:p>
          <a:endParaRPr lang="en-US"/>
        </a:p>
      </dgm:t>
    </dgm:pt>
    <dgm:pt modelId="{352E74EE-6593-426B-9536-5487BB56B792}" type="sibTrans" cxnId="{8D980FEC-6A37-4D0C-A566-8068895A4253}">
      <dgm:prSet/>
      <dgm:spPr/>
      <dgm:t>
        <a:bodyPr/>
        <a:lstStyle/>
        <a:p>
          <a:endParaRPr lang="en-US"/>
        </a:p>
      </dgm:t>
    </dgm:pt>
    <dgm:pt modelId="{06B231DC-DAF5-4093-8460-D59640A4EFB4}">
      <dgm:prSet phldrT="[Text]"/>
      <dgm:spPr/>
      <dgm:t>
        <a:bodyPr/>
        <a:lstStyle/>
        <a:p>
          <a:r>
            <a:rPr lang="en-US" b="1" i="1" dirty="0"/>
            <a:t>Supervisory Survey</a:t>
          </a:r>
        </a:p>
      </dgm:t>
    </dgm:pt>
    <dgm:pt modelId="{7E18BEF9-DF85-4BA4-9DF3-D0F98560F418}" type="parTrans" cxnId="{23925294-73BC-408E-B2FF-AF1AF0200CC7}">
      <dgm:prSet/>
      <dgm:spPr/>
      <dgm:t>
        <a:bodyPr/>
        <a:lstStyle/>
        <a:p>
          <a:endParaRPr lang="en-US"/>
        </a:p>
      </dgm:t>
    </dgm:pt>
    <dgm:pt modelId="{21FFFF7E-AC19-43CB-BE62-C22FE3B787FC}" type="sibTrans" cxnId="{23925294-73BC-408E-B2FF-AF1AF0200CC7}">
      <dgm:prSet/>
      <dgm:spPr/>
      <dgm:t>
        <a:bodyPr/>
        <a:lstStyle/>
        <a:p>
          <a:endParaRPr lang="en-US"/>
        </a:p>
      </dgm:t>
    </dgm:pt>
    <dgm:pt modelId="{414E353B-1F17-434A-BBEC-8D0E6CA54632}">
      <dgm:prSet phldrT="[Text]"/>
      <dgm:spPr/>
      <dgm:t>
        <a:bodyPr/>
        <a:lstStyle/>
        <a:p>
          <a:r>
            <a:rPr lang="en-US" b="1" i="1" dirty="0"/>
            <a:t>Concurrent</a:t>
          </a:r>
          <a:r>
            <a:rPr lang="en-US" b="1" dirty="0"/>
            <a:t> </a:t>
          </a:r>
          <a:r>
            <a:rPr lang="en-US" dirty="0"/>
            <a:t>or </a:t>
          </a:r>
          <a:r>
            <a:rPr lang="en-US" b="1" i="1" dirty="0"/>
            <a:t>Predictive</a:t>
          </a:r>
          <a:r>
            <a:rPr lang="en-US" dirty="0"/>
            <a:t> Validity</a:t>
          </a:r>
        </a:p>
      </dgm:t>
    </dgm:pt>
    <dgm:pt modelId="{942189F2-84CA-47E8-A1D8-73B393DD7A7E}" type="parTrans" cxnId="{04437430-10DB-41B8-969C-48FD19A2E07B}">
      <dgm:prSet/>
      <dgm:spPr/>
      <dgm:t>
        <a:bodyPr/>
        <a:lstStyle/>
        <a:p>
          <a:endParaRPr lang="en-US"/>
        </a:p>
      </dgm:t>
    </dgm:pt>
    <dgm:pt modelId="{0C7A2583-8C19-4538-B7A2-CDBEC02D5A51}" type="sibTrans" cxnId="{04437430-10DB-41B8-969C-48FD19A2E07B}">
      <dgm:prSet/>
      <dgm:spPr/>
      <dgm:t>
        <a:bodyPr/>
        <a:lstStyle/>
        <a:p>
          <a:endParaRPr lang="en-US"/>
        </a:p>
      </dgm:t>
    </dgm:pt>
    <dgm:pt modelId="{4FBBEADE-EBE4-40FC-89DC-F64D5314B414}" type="pres">
      <dgm:prSet presAssocID="{E468E4AF-C6C2-4F20-B883-6CEB30C63CB3}" presName="linearFlow" presStyleCnt="0">
        <dgm:presLayoutVars>
          <dgm:dir/>
          <dgm:animLvl val="lvl"/>
          <dgm:resizeHandles val="exact"/>
        </dgm:presLayoutVars>
      </dgm:prSet>
      <dgm:spPr/>
    </dgm:pt>
    <dgm:pt modelId="{8C5F8D80-FA50-419A-A6A6-5E6418F36C4D}" type="pres">
      <dgm:prSet presAssocID="{3C1453B0-DC64-4CF6-93B1-4C97E291EF63}" presName="composite" presStyleCnt="0"/>
      <dgm:spPr/>
    </dgm:pt>
    <dgm:pt modelId="{01C472A6-E437-4BD0-AE31-5BD73D3D9D7A}" type="pres">
      <dgm:prSet presAssocID="{3C1453B0-DC64-4CF6-93B1-4C97E291EF63}" presName="parentText" presStyleLbl="alignNode1" presStyleIdx="0" presStyleCnt="3" custLinFactNeighborY="-1081">
        <dgm:presLayoutVars>
          <dgm:chMax val="1"/>
          <dgm:bulletEnabled val="1"/>
        </dgm:presLayoutVars>
      </dgm:prSet>
      <dgm:spPr/>
    </dgm:pt>
    <dgm:pt modelId="{9B960BAA-6507-4069-88F1-8E35BF7A5390}" type="pres">
      <dgm:prSet presAssocID="{3C1453B0-DC64-4CF6-93B1-4C97E291EF63}" presName="descendantText" presStyleLbl="alignAcc1" presStyleIdx="0" presStyleCnt="3" custLinFactNeighborY="-1663">
        <dgm:presLayoutVars>
          <dgm:bulletEnabled val="1"/>
        </dgm:presLayoutVars>
      </dgm:prSet>
      <dgm:spPr/>
    </dgm:pt>
    <dgm:pt modelId="{F65A0069-2925-4021-9D9E-E2212B2ED560}" type="pres">
      <dgm:prSet presAssocID="{C6B739EA-2DF6-4376-9917-D7D691D3B2F4}" presName="sp" presStyleCnt="0"/>
      <dgm:spPr/>
    </dgm:pt>
    <dgm:pt modelId="{90DB3CBA-1507-4276-BDBB-B232C313BF44}" type="pres">
      <dgm:prSet presAssocID="{60028082-50ED-46BD-ADA4-8D6939166E37}" presName="composite" presStyleCnt="0"/>
      <dgm:spPr/>
    </dgm:pt>
    <dgm:pt modelId="{F6D7C4AC-1C4F-4FFE-A07E-38CC158C6880}" type="pres">
      <dgm:prSet presAssocID="{60028082-50ED-46BD-ADA4-8D6939166E37}" presName="parentText" presStyleLbl="alignNode1" presStyleIdx="1" presStyleCnt="3" custLinFactNeighborY="76218">
        <dgm:presLayoutVars>
          <dgm:chMax val="1"/>
          <dgm:bulletEnabled val="1"/>
        </dgm:presLayoutVars>
      </dgm:prSet>
      <dgm:spPr/>
    </dgm:pt>
    <dgm:pt modelId="{9C47F7DC-62CF-48B3-946C-BF9211F00D50}" type="pres">
      <dgm:prSet presAssocID="{60028082-50ED-46BD-ADA4-8D6939166E37}" presName="descendantText" presStyleLbl="alignAcc1" presStyleIdx="1" presStyleCnt="3" custLinFactY="17576" custLinFactNeighborY="100000">
        <dgm:presLayoutVars>
          <dgm:bulletEnabled val="1"/>
        </dgm:presLayoutVars>
      </dgm:prSet>
      <dgm:spPr/>
    </dgm:pt>
    <dgm:pt modelId="{C827AF04-10FD-4FCF-8739-FFB983E0F39A}" type="pres">
      <dgm:prSet presAssocID="{41404845-0A87-4B6E-A269-AB3521E4F38F}" presName="sp" presStyleCnt="0"/>
      <dgm:spPr/>
    </dgm:pt>
    <dgm:pt modelId="{95078577-7D20-4332-B3D5-A9CB2171CF73}" type="pres">
      <dgm:prSet presAssocID="{2800EFBD-54F8-4758-B527-1A52CD7A2325}" presName="composite" presStyleCnt="0"/>
      <dgm:spPr/>
    </dgm:pt>
    <dgm:pt modelId="{D25B570F-B064-4B46-ACB7-C01C5904DDA5}" type="pres">
      <dgm:prSet presAssocID="{2800EFBD-54F8-4758-B527-1A52CD7A2325}" presName="parentText" presStyleLbl="alignNode1" presStyleIdx="2" presStyleCnt="3" custLinFactNeighborY="-95764">
        <dgm:presLayoutVars>
          <dgm:chMax val="1"/>
          <dgm:bulletEnabled val="1"/>
        </dgm:presLayoutVars>
      </dgm:prSet>
      <dgm:spPr/>
    </dgm:pt>
    <dgm:pt modelId="{5950A3B5-22C5-488E-B1B7-79AD790C2325}" type="pres">
      <dgm:prSet presAssocID="{2800EFBD-54F8-4758-B527-1A52CD7A2325}" presName="descendantText" presStyleLbl="alignAcc1" presStyleIdx="2" presStyleCnt="3" custLinFactY="-47384" custLinFactNeighborY="-100000">
        <dgm:presLayoutVars>
          <dgm:bulletEnabled val="1"/>
        </dgm:presLayoutVars>
      </dgm:prSet>
      <dgm:spPr/>
    </dgm:pt>
  </dgm:ptLst>
  <dgm:cxnLst>
    <dgm:cxn modelId="{82208501-BF89-416A-A21B-778EDD419488}" srcId="{60028082-50ED-46BD-ADA4-8D6939166E37}" destId="{5DF7A4C5-C727-4D49-93D9-F0F135CDC7BA}" srcOrd="1" destOrd="0" parTransId="{D788F71F-144D-4A5E-B12A-F877B01B8EFE}" sibTransId="{C13A2BBC-7907-4D95-826E-A8905E993F7A}"/>
    <dgm:cxn modelId="{407D8619-CE5F-47A8-9C88-54B652523E28}" srcId="{2800EFBD-54F8-4758-B527-1A52CD7A2325}" destId="{8C0FEDBE-C01E-4DAA-B39F-E79C04D30496}" srcOrd="1" destOrd="0" parTransId="{B0DE60C2-6E1A-42D7-B8AE-D308454A2AFA}" sibTransId="{59616D60-F4DC-45BD-B1F8-C01741CA1A59}"/>
    <dgm:cxn modelId="{F598FD25-C427-4BCD-906F-275D701FA973}" type="presOf" srcId="{5DF7A4C5-C727-4D49-93D9-F0F135CDC7BA}" destId="{9C47F7DC-62CF-48B3-946C-BF9211F00D50}" srcOrd="0" destOrd="1" presId="urn:microsoft.com/office/officeart/2005/8/layout/chevron2"/>
    <dgm:cxn modelId="{04437430-10DB-41B8-969C-48FD19A2E07B}" srcId="{3C1453B0-DC64-4CF6-93B1-4C97E291EF63}" destId="{414E353B-1F17-434A-BBEC-8D0E6CA54632}" srcOrd="1" destOrd="0" parTransId="{942189F2-84CA-47E8-A1D8-73B393DD7A7E}" sibTransId="{0C7A2583-8C19-4538-B7A2-CDBEC02D5A51}"/>
    <dgm:cxn modelId="{C4B1DA5D-1904-4EC2-98D2-86CFCAF6BC2C}" srcId="{60028082-50ED-46BD-ADA4-8D6939166E37}" destId="{C7FA0374-1578-4EC3-9C3A-FBBAD2579CF8}" srcOrd="2" destOrd="0" parTransId="{571BD1D5-F66F-42CE-BD10-71A7B0CE17EE}" sibTransId="{84811D9E-491F-4882-9EC8-3F25EA99F488}"/>
    <dgm:cxn modelId="{2411864E-565A-44C9-85F4-DA63C3BCED10}" type="presOf" srcId="{3C1453B0-DC64-4CF6-93B1-4C97E291EF63}" destId="{01C472A6-E437-4BD0-AE31-5BD73D3D9D7A}" srcOrd="0" destOrd="0" presId="urn:microsoft.com/office/officeart/2005/8/layout/chevron2"/>
    <dgm:cxn modelId="{C3669D4F-94E5-4155-9D28-055DBEBFFD7C}" type="presOf" srcId="{CACB300A-A9A3-427B-9B43-9B84D4EA8B8E}" destId="{9B960BAA-6507-4069-88F1-8E35BF7A5390}" srcOrd="0" destOrd="0" presId="urn:microsoft.com/office/officeart/2005/8/layout/chevron2"/>
    <dgm:cxn modelId="{ED21B84F-210C-423E-8CA7-979B12EAFF96}" type="presOf" srcId="{2800EFBD-54F8-4758-B527-1A52CD7A2325}" destId="{D25B570F-B064-4B46-ACB7-C01C5904DDA5}" srcOrd="0" destOrd="0" presId="urn:microsoft.com/office/officeart/2005/8/layout/chevron2"/>
    <dgm:cxn modelId="{056FC67C-5411-41F6-9E29-04D0263D3AE5}" type="presOf" srcId="{E468E4AF-C6C2-4F20-B883-6CEB30C63CB3}" destId="{4FBBEADE-EBE4-40FC-89DC-F64D5314B414}" srcOrd="0" destOrd="0" presId="urn:microsoft.com/office/officeart/2005/8/layout/chevron2"/>
    <dgm:cxn modelId="{F7056B88-4F2B-47FC-9279-931BCB03410E}" type="presOf" srcId="{C5CA563C-738D-46D8-AD38-0669BFA0098A}" destId="{5950A3B5-22C5-488E-B1B7-79AD790C2325}" srcOrd="0" destOrd="0" presId="urn:microsoft.com/office/officeart/2005/8/layout/chevron2"/>
    <dgm:cxn modelId="{5D10198E-6798-44BE-9302-88DDE9B9AB5C}" srcId="{E468E4AF-C6C2-4F20-B883-6CEB30C63CB3}" destId="{60028082-50ED-46BD-ADA4-8D6939166E37}" srcOrd="1" destOrd="0" parTransId="{11528FDB-A3C0-4791-B19C-A5EF583BE46D}" sibTransId="{41404845-0A87-4B6E-A269-AB3521E4F38F}"/>
    <dgm:cxn modelId="{23925294-73BC-408E-B2FF-AF1AF0200CC7}" srcId="{60028082-50ED-46BD-ADA4-8D6939166E37}" destId="{06B231DC-DAF5-4093-8460-D59640A4EFB4}" srcOrd="0" destOrd="0" parTransId="{7E18BEF9-DF85-4BA4-9DF3-D0F98560F418}" sibTransId="{21FFFF7E-AC19-43CB-BE62-C22FE3B787FC}"/>
    <dgm:cxn modelId="{547905AB-B3EA-4654-BBF7-032A5D43C4B1}" srcId="{E468E4AF-C6C2-4F20-B883-6CEB30C63CB3}" destId="{3C1453B0-DC64-4CF6-93B1-4C97E291EF63}" srcOrd="0" destOrd="0" parTransId="{676F4968-B4E7-4F65-9FA9-9F984ED48312}" sibTransId="{C6B739EA-2DF6-4376-9917-D7D691D3B2F4}"/>
    <dgm:cxn modelId="{4862CAD3-D51D-4DEB-9C5C-4A30B21558FB}" type="presOf" srcId="{06B231DC-DAF5-4093-8460-D59640A4EFB4}" destId="{9C47F7DC-62CF-48B3-946C-BF9211F00D50}" srcOrd="0" destOrd="0" presId="urn:microsoft.com/office/officeart/2005/8/layout/chevron2"/>
    <dgm:cxn modelId="{1DB9C4D4-4993-461A-A2CC-D5B44BC24D00}" type="presOf" srcId="{414E353B-1F17-434A-BBEC-8D0E6CA54632}" destId="{9B960BAA-6507-4069-88F1-8E35BF7A5390}" srcOrd="0" destOrd="1" presId="urn:microsoft.com/office/officeart/2005/8/layout/chevron2"/>
    <dgm:cxn modelId="{372100D8-4F8A-41DE-9380-5EE5DB30D2F4}" type="presOf" srcId="{8C0FEDBE-C01E-4DAA-B39F-E79C04D30496}" destId="{5950A3B5-22C5-488E-B1B7-79AD790C2325}" srcOrd="0" destOrd="1" presId="urn:microsoft.com/office/officeart/2005/8/layout/chevron2"/>
    <dgm:cxn modelId="{EABBD0EA-33B5-4345-8967-1FFEBF734C53}" srcId="{3C1453B0-DC64-4CF6-93B1-4C97E291EF63}" destId="{CACB300A-A9A3-427B-9B43-9B84D4EA8B8E}" srcOrd="0" destOrd="0" parTransId="{2437EAF0-CBCA-4D91-96A9-6BB39947F799}" sibTransId="{B6F61A9B-0FD0-411C-A433-F3653A9EE829}"/>
    <dgm:cxn modelId="{8D980FEC-6A37-4D0C-A566-8068895A4253}" srcId="{2800EFBD-54F8-4758-B527-1A52CD7A2325}" destId="{C5CA563C-738D-46D8-AD38-0669BFA0098A}" srcOrd="0" destOrd="0" parTransId="{690B0610-92D3-4D01-A3A9-3E55CAA0B399}" sibTransId="{352E74EE-6593-426B-9536-5487BB56B792}"/>
    <dgm:cxn modelId="{DA63F1F5-20D1-4237-9D31-2FA7A3374E6C}" type="presOf" srcId="{60028082-50ED-46BD-ADA4-8D6939166E37}" destId="{F6D7C4AC-1C4F-4FFE-A07E-38CC158C6880}" srcOrd="0" destOrd="0" presId="urn:microsoft.com/office/officeart/2005/8/layout/chevron2"/>
    <dgm:cxn modelId="{D3075AFB-8246-40FA-9C50-72CF55DDE35F}" type="presOf" srcId="{C7FA0374-1578-4EC3-9C3A-FBBAD2579CF8}" destId="{9C47F7DC-62CF-48B3-946C-BF9211F00D50}" srcOrd="0" destOrd="2" presId="urn:microsoft.com/office/officeart/2005/8/layout/chevron2"/>
    <dgm:cxn modelId="{66EF81FF-6F00-4CDD-9459-DA278A7D587B}" srcId="{E468E4AF-C6C2-4F20-B883-6CEB30C63CB3}" destId="{2800EFBD-54F8-4758-B527-1A52CD7A2325}" srcOrd="2" destOrd="0" parTransId="{EA0B5461-7B28-4135-BF94-32718FC06D77}" sibTransId="{B8129740-DF05-41D1-8AE1-3D5487716C7C}"/>
    <dgm:cxn modelId="{FA342796-4F84-4218-BBD7-3B9BFF47AEBF}" type="presParOf" srcId="{4FBBEADE-EBE4-40FC-89DC-F64D5314B414}" destId="{8C5F8D80-FA50-419A-A6A6-5E6418F36C4D}" srcOrd="0" destOrd="0" presId="urn:microsoft.com/office/officeart/2005/8/layout/chevron2"/>
    <dgm:cxn modelId="{467EF9FC-06EC-4825-9B6C-C4F6F7EEE6CA}" type="presParOf" srcId="{8C5F8D80-FA50-419A-A6A6-5E6418F36C4D}" destId="{01C472A6-E437-4BD0-AE31-5BD73D3D9D7A}" srcOrd="0" destOrd="0" presId="urn:microsoft.com/office/officeart/2005/8/layout/chevron2"/>
    <dgm:cxn modelId="{C0BE30F0-5E2B-47A3-AC0D-1E70B6E0B7BC}" type="presParOf" srcId="{8C5F8D80-FA50-419A-A6A6-5E6418F36C4D}" destId="{9B960BAA-6507-4069-88F1-8E35BF7A5390}" srcOrd="1" destOrd="0" presId="urn:microsoft.com/office/officeart/2005/8/layout/chevron2"/>
    <dgm:cxn modelId="{D8ED6383-00A0-433A-9BE9-A620E9208EAB}" type="presParOf" srcId="{4FBBEADE-EBE4-40FC-89DC-F64D5314B414}" destId="{F65A0069-2925-4021-9D9E-E2212B2ED560}" srcOrd="1" destOrd="0" presId="urn:microsoft.com/office/officeart/2005/8/layout/chevron2"/>
    <dgm:cxn modelId="{2CB899F9-47E2-449C-9E87-041E5A1B074A}" type="presParOf" srcId="{4FBBEADE-EBE4-40FC-89DC-F64D5314B414}" destId="{90DB3CBA-1507-4276-BDBB-B232C313BF44}" srcOrd="2" destOrd="0" presId="urn:microsoft.com/office/officeart/2005/8/layout/chevron2"/>
    <dgm:cxn modelId="{5CC4AB1F-1F55-4403-8DE9-870C3FA3E570}" type="presParOf" srcId="{90DB3CBA-1507-4276-BDBB-B232C313BF44}" destId="{F6D7C4AC-1C4F-4FFE-A07E-38CC158C6880}" srcOrd="0" destOrd="0" presId="urn:microsoft.com/office/officeart/2005/8/layout/chevron2"/>
    <dgm:cxn modelId="{16F4BCC6-FF47-4B32-B21F-4FC34FB58103}" type="presParOf" srcId="{90DB3CBA-1507-4276-BDBB-B232C313BF44}" destId="{9C47F7DC-62CF-48B3-946C-BF9211F00D50}" srcOrd="1" destOrd="0" presId="urn:microsoft.com/office/officeart/2005/8/layout/chevron2"/>
    <dgm:cxn modelId="{9620075F-A3DB-487A-8EEE-F714A532909F}" type="presParOf" srcId="{4FBBEADE-EBE4-40FC-89DC-F64D5314B414}" destId="{C827AF04-10FD-4FCF-8739-FFB983E0F39A}" srcOrd="3" destOrd="0" presId="urn:microsoft.com/office/officeart/2005/8/layout/chevron2"/>
    <dgm:cxn modelId="{3EEE758F-1A67-4FA6-92AB-57CC0EDBCB25}" type="presParOf" srcId="{4FBBEADE-EBE4-40FC-89DC-F64D5314B414}" destId="{95078577-7D20-4332-B3D5-A9CB2171CF73}" srcOrd="4" destOrd="0" presId="urn:microsoft.com/office/officeart/2005/8/layout/chevron2"/>
    <dgm:cxn modelId="{3E4718E1-E7AD-4098-8E41-AEEEDF06A9EF}" type="presParOf" srcId="{95078577-7D20-4332-B3D5-A9CB2171CF73}" destId="{D25B570F-B064-4B46-ACB7-C01C5904DDA5}" srcOrd="0" destOrd="0" presId="urn:microsoft.com/office/officeart/2005/8/layout/chevron2"/>
    <dgm:cxn modelId="{231B71B5-D8CF-4BD2-87DD-30CB55F050FA}" type="presParOf" srcId="{95078577-7D20-4332-B3D5-A9CB2171CF73}" destId="{5950A3B5-22C5-488E-B1B7-79AD790C232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472A6-E437-4BD0-AE31-5BD73D3D9D7A}">
      <dsp:nvSpPr>
        <dsp:cNvPr id="0" name=""/>
        <dsp:cNvSpPr/>
      </dsp:nvSpPr>
      <dsp:spPr>
        <a:xfrm rot="5400000">
          <a:off x="-251588" y="251588"/>
          <a:ext cx="1677255" cy="1174079"/>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Top Performers</a:t>
          </a:r>
        </a:p>
      </dsp:txBody>
      <dsp:txXfrm rot="-5400000">
        <a:off x="1" y="587040"/>
        <a:ext cx="1174079" cy="503176"/>
      </dsp:txXfrm>
    </dsp:sp>
    <dsp:sp modelId="{9B960BAA-6507-4069-88F1-8E35BF7A5390}">
      <dsp:nvSpPr>
        <dsp:cNvPr id="0" name=""/>
        <dsp:cNvSpPr/>
      </dsp:nvSpPr>
      <dsp:spPr>
        <a:xfrm rot="5400000">
          <a:off x="3775731" y="-2601652"/>
          <a:ext cx="1090216" cy="6293520"/>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Use objective measures for identification</a:t>
          </a:r>
        </a:p>
        <a:p>
          <a:pPr marL="228600" lvl="1" indent="-228600" algn="l" defTabSz="933450">
            <a:lnSpc>
              <a:spcPct val="90000"/>
            </a:lnSpc>
            <a:spcBef>
              <a:spcPct val="0"/>
            </a:spcBef>
            <a:spcAft>
              <a:spcPct val="15000"/>
            </a:spcAft>
            <a:buChar char="•"/>
          </a:pPr>
          <a:r>
            <a:rPr lang="en-US" sz="2100" b="1" i="1" kern="1200" dirty="0"/>
            <a:t>Concurrent</a:t>
          </a:r>
          <a:r>
            <a:rPr lang="en-US" sz="2100" b="1" kern="1200" dirty="0"/>
            <a:t> </a:t>
          </a:r>
          <a:r>
            <a:rPr lang="en-US" sz="2100" kern="1200" dirty="0"/>
            <a:t>or </a:t>
          </a:r>
          <a:r>
            <a:rPr lang="en-US" sz="2100" b="1" i="1" kern="1200" dirty="0"/>
            <a:t>Predictive</a:t>
          </a:r>
          <a:r>
            <a:rPr lang="en-US" sz="2100" kern="1200" dirty="0"/>
            <a:t> Validity</a:t>
          </a:r>
        </a:p>
      </dsp:txBody>
      <dsp:txXfrm rot="-5400000">
        <a:off x="1174079" y="53220"/>
        <a:ext cx="6240300" cy="983776"/>
      </dsp:txXfrm>
    </dsp:sp>
    <dsp:sp modelId="{F6D7C4AC-1C4F-4FFE-A07E-38CC158C6880}">
      <dsp:nvSpPr>
        <dsp:cNvPr id="0" name=""/>
        <dsp:cNvSpPr/>
      </dsp:nvSpPr>
      <dsp:spPr>
        <a:xfrm rot="5400000">
          <a:off x="-251588" y="3015431"/>
          <a:ext cx="1677255" cy="1174079"/>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Job Analysis </a:t>
          </a:r>
        </a:p>
      </dsp:txBody>
      <dsp:txXfrm rot="-5400000">
        <a:off x="1" y="3350883"/>
        <a:ext cx="1174079" cy="503176"/>
      </dsp:txXfrm>
    </dsp:sp>
    <dsp:sp modelId="{9C47F7DC-62CF-48B3-946C-BF9211F00D50}">
      <dsp:nvSpPr>
        <dsp:cNvPr id="0" name=""/>
        <dsp:cNvSpPr/>
      </dsp:nvSpPr>
      <dsp:spPr>
        <a:xfrm rot="5400000">
          <a:off x="3775731" y="165652"/>
          <a:ext cx="1090216" cy="6293520"/>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i="1" kern="1200" dirty="0"/>
            <a:t>Supervisory Survey</a:t>
          </a:r>
        </a:p>
        <a:p>
          <a:pPr marL="228600" lvl="1" indent="-228600" algn="l" defTabSz="933450">
            <a:lnSpc>
              <a:spcPct val="90000"/>
            </a:lnSpc>
            <a:spcBef>
              <a:spcPct val="0"/>
            </a:spcBef>
            <a:spcAft>
              <a:spcPct val="15000"/>
            </a:spcAft>
            <a:buChar char="•"/>
          </a:pPr>
          <a:r>
            <a:rPr lang="en-US" sz="2100" kern="1200" dirty="0"/>
            <a:t>Pending changes in job requirements</a:t>
          </a:r>
        </a:p>
        <a:p>
          <a:pPr marL="228600" lvl="1" indent="-228600" algn="l" defTabSz="933450">
            <a:lnSpc>
              <a:spcPct val="90000"/>
            </a:lnSpc>
            <a:spcBef>
              <a:spcPct val="0"/>
            </a:spcBef>
            <a:spcAft>
              <a:spcPct val="15000"/>
            </a:spcAft>
            <a:buChar char="•"/>
          </a:pPr>
          <a:r>
            <a:rPr lang="en-US" sz="2100" kern="1200" dirty="0"/>
            <a:t>Few or no Top Performers available</a:t>
          </a:r>
        </a:p>
      </dsp:txBody>
      <dsp:txXfrm rot="-5400000">
        <a:off x="1174079" y="2820524"/>
        <a:ext cx="6240300" cy="983776"/>
      </dsp:txXfrm>
    </dsp:sp>
    <dsp:sp modelId="{D25B570F-B064-4B46-ACB7-C01C5904DDA5}">
      <dsp:nvSpPr>
        <dsp:cNvPr id="0" name=""/>
        <dsp:cNvSpPr/>
      </dsp:nvSpPr>
      <dsp:spPr>
        <a:xfrm rot="5400000">
          <a:off x="-251588" y="1614814"/>
          <a:ext cx="1677255" cy="1174079"/>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Library Of Models</a:t>
          </a:r>
        </a:p>
      </dsp:txBody>
      <dsp:txXfrm rot="-5400000">
        <a:off x="1" y="1950266"/>
        <a:ext cx="1174079" cy="503176"/>
      </dsp:txXfrm>
    </dsp:sp>
    <dsp:sp modelId="{5950A3B5-22C5-488E-B1B7-79AD790C2325}">
      <dsp:nvSpPr>
        <dsp:cNvPr id="0" name=""/>
        <dsp:cNvSpPr/>
      </dsp:nvSpPr>
      <dsp:spPr>
        <a:xfrm rot="5400000">
          <a:off x="3775731" y="-1239023"/>
          <a:ext cx="1090216" cy="6293520"/>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Over 1,</a:t>
          </a:r>
          <a:r>
            <a:rPr lang="en-US" altLang="ja-JP" sz="2100" kern="1200" dirty="0"/>
            <a:t>0</a:t>
          </a:r>
          <a:r>
            <a:rPr lang="en-US" sz="2100" kern="1200" dirty="0"/>
            <a:t>00 </a:t>
          </a:r>
          <a:r>
            <a:rPr lang="en-US" sz="2100" b="1" i="1" kern="1200" dirty="0"/>
            <a:t>Existing Performance Models</a:t>
          </a:r>
        </a:p>
        <a:p>
          <a:pPr marL="228600" lvl="1" indent="-228600" algn="l" defTabSz="933450">
            <a:lnSpc>
              <a:spcPct val="90000"/>
            </a:lnSpc>
            <a:spcBef>
              <a:spcPct val="0"/>
            </a:spcBef>
            <a:spcAft>
              <a:spcPct val="15000"/>
            </a:spcAft>
            <a:buChar char="•"/>
          </a:pPr>
          <a:r>
            <a:rPr lang="en-US" sz="2100" kern="1200" dirty="0"/>
            <a:t>Referring to o-net job description</a:t>
          </a:r>
        </a:p>
      </dsp:txBody>
      <dsp:txXfrm rot="-5400000">
        <a:off x="1174079" y="1415849"/>
        <a:ext cx="6240300" cy="9837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571E197-7631-407B-BF27-7552059404E1}" type="datetimeFigureOut">
              <a:rPr kumimoji="1" lang="ja-JP" altLang="en-US" smtClean="0"/>
              <a:t>2020/9/1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F331473-2239-4442-B3B5-E37D2A765B39}" type="slidenum">
              <a:rPr kumimoji="1" lang="ja-JP" altLang="en-US" smtClean="0"/>
              <a:t>‹#›</a:t>
            </a:fld>
            <a:endParaRPr kumimoji="1" lang="ja-JP" altLang="en-US"/>
          </a:p>
        </p:txBody>
      </p:sp>
    </p:spTree>
    <p:extLst>
      <p:ext uri="{BB962C8B-B14F-4D97-AF65-F5344CB8AC3E}">
        <p14:creationId xmlns:p14="http://schemas.microsoft.com/office/powerpoint/2010/main" val="70370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787" cy="49696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55837" y="0"/>
            <a:ext cx="2949787" cy="49696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920750" y="746125"/>
            <a:ext cx="4965700"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0720" y="4721185"/>
            <a:ext cx="5445760" cy="4472701"/>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9440646"/>
            <a:ext cx="2949787" cy="496967"/>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46556"/>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85" name="Shape 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3554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941B63-CE30-45D0-9953-A9BC26E28C7D}" type="slidenum">
              <a:rPr lang="en-US" altLang="ja-JP" smtClean="0">
                <a:solidFill>
                  <a:srgbClr val="000000"/>
                </a:solidFill>
              </a:rPr>
              <a:pPr>
                <a:spcBef>
                  <a:spcPct val="0"/>
                </a:spcBef>
              </a:pPr>
              <a:t>11</a:t>
            </a:fld>
            <a:endParaRPr lang="en-US" altLang="ja-JP">
              <a:solidFill>
                <a:srgbClr val="000000"/>
              </a:solidFill>
            </a:endParaRPr>
          </a:p>
        </p:txBody>
      </p:sp>
    </p:spTree>
    <p:extLst>
      <p:ext uri="{BB962C8B-B14F-4D97-AF65-F5344CB8AC3E}">
        <p14:creationId xmlns:p14="http://schemas.microsoft.com/office/powerpoint/2010/main" val="283118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508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F339C4E-2958-4AA0-BC0A-9CD5B2A08075}" type="slidenum">
              <a:rPr kumimoji="0" lang="en-US" altLang="ja-JP" smtClean="0">
                <a:solidFill>
                  <a:srgbClr val="000000"/>
                </a:solidFill>
                <a:latin typeface="Calibri" panose="020F0502020204030204" pitchFamily="34" charset="0"/>
              </a:rPr>
              <a:pPr/>
              <a:t>12</a:t>
            </a:fld>
            <a:endParaRPr kumimoji="0" lang="en-US" altLang="ja-JP">
              <a:solidFill>
                <a:srgbClr val="000000"/>
              </a:solidFill>
              <a:latin typeface="Calibri" panose="020F0502020204030204" pitchFamily="34" charset="0"/>
            </a:endParaRPr>
          </a:p>
        </p:txBody>
      </p:sp>
    </p:spTree>
    <p:extLst>
      <p:ext uri="{BB962C8B-B14F-4D97-AF65-F5344CB8AC3E}">
        <p14:creationId xmlns:p14="http://schemas.microsoft.com/office/powerpoint/2010/main" val="214780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lang="en-US" i="1" dirty="0"/>
              <a:t>We used our Profile XT job-matching technology to help.  </a:t>
            </a:r>
          </a:p>
          <a:p>
            <a:endParaRPr lang="en-US" i="1" dirty="0"/>
          </a:p>
          <a:p>
            <a:r>
              <a:rPr lang="en-US" i="1" dirty="0"/>
              <a:t>Let me tell you a bit about this tool.   </a:t>
            </a:r>
          </a:p>
          <a:p>
            <a:endParaRPr lang="en-US" i="1" dirty="0"/>
          </a:p>
          <a:p>
            <a:r>
              <a:rPr lang="en-US" dirty="0"/>
              <a:t>(Provide your </a:t>
            </a:r>
            <a:r>
              <a:rPr lang="en-US" b="1" i="1" dirty="0"/>
              <a:t>overview</a:t>
            </a:r>
            <a:r>
              <a:rPr lang="en-US" dirty="0"/>
              <a:t> explanation of the Profile XT.   Not too much detail.  Remember, when we start looking at actual results and reports, we’ll be able to elaborate on some of the scales, especially those where we may see people not matching.)</a:t>
            </a:r>
          </a:p>
        </p:txBody>
      </p:sp>
      <p:sp>
        <p:nvSpPr>
          <p:cNvPr id="4" name="Header Placeholder 3"/>
          <p:cNvSpPr>
            <a:spLocks noGrp="1"/>
          </p:cNvSpPr>
          <p:nvPr>
            <p:ph type="hdr" sz="quarter" idx="10"/>
          </p:nvPr>
        </p:nvSpPr>
        <p:spPr/>
        <p:txBody>
          <a:bodyPr/>
          <a:lstStyle/>
          <a:p>
            <a:pPr>
              <a:defRPr/>
            </a:pPr>
            <a:r>
              <a:rPr lang="en-US" dirty="0"/>
              <a:t>Superior Performance:  The Information Gap</a:t>
            </a:r>
          </a:p>
        </p:txBody>
      </p:sp>
      <p:sp>
        <p:nvSpPr>
          <p:cNvPr id="5" name="Date Placeholder 4"/>
          <p:cNvSpPr>
            <a:spLocks noGrp="1"/>
          </p:cNvSpPr>
          <p:nvPr>
            <p:ph type="dt" idx="11"/>
          </p:nvPr>
        </p:nvSpPr>
        <p:spPr/>
        <p:txBody>
          <a:bodyPr/>
          <a:lstStyle/>
          <a:p>
            <a:pPr>
              <a:defRPr/>
            </a:pPr>
            <a:r>
              <a:rPr lang="en-US" dirty="0"/>
              <a:t>June 19, 2006</a:t>
            </a:r>
          </a:p>
        </p:txBody>
      </p:sp>
      <p:sp>
        <p:nvSpPr>
          <p:cNvPr id="6" name="Footer Placeholder 5"/>
          <p:cNvSpPr>
            <a:spLocks noGrp="1"/>
          </p:cNvSpPr>
          <p:nvPr>
            <p:ph type="ftr" sz="quarter" idx="12"/>
          </p:nvPr>
        </p:nvSpPr>
        <p:spPr/>
        <p:txBody>
          <a:bodyPr/>
          <a:lstStyle/>
          <a:p>
            <a:pPr>
              <a:defRPr/>
            </a:pPr>
            <a:r>
              <a:rPr lang="en-US" dirty="0"/>
              <a:t>Profiles International, Inc.</a:t>
            </a:r>
          </a:p>
        </p:txBody>
      </p:sp>
      <p:sp>
        <p:nvSpPr>
          <p:cNvPr id="7" name="Slide Number Placeholder 6"/>
          <p:cNvSpPr>
            <a:spLocks noGrp="1"/>
          </p:cNvSpPr>
          <p:nvPr>
            <p:ph type="sldNum" sz="quarter" idx="13"/>
          </p:nvPr>
        </p:nvSpPr>
        <p:spPr/>
        <p:txBody>
          <a:bodyPr/>
          <a:lstStyle/>
          <a:p>
            <a:pPr>
              <a:defRPr/>
            </a:pPr>
            <a:fld id="{2DF282A6-07BE-4BE4-A42E-3068EDEC0B65}" type="slidenum">
              <a:rPr lang="en-US" smtClean="0"/>
              <a:pPr>
                <a:defRPr/>
              </a:pPr>
              <a:t>14</a:t>
            </a:fld>
            <a:endParaRPr lang="en-US" dirty="0"/>
          </a:p>
        </p:txBody>
      </p:sp>
    </p:spTree>
    <p:extLst>
      <p:ext uri="{BB962C8B-B14F-4D97-AF65-F5344CB8AC3E}">
        <p14:creationId xmlns:p14="http://schemas.microsoft.com/office/powerpoint/2010/main" val="89640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Superior Performance:  The Information Gap</a:t>
            </a:r>
          </a:p>
        </p:txBody>
      </p:sp>
      <p:sp>
        <p:nvSpPr>
          <p:cNvPr id="5" name="Date Placeholder 4"/>
          <p:cNvSpPr>
            <a:spLocks noGrp="1"/>
          </p:cNvSpPr>
          <p:nvPr>
            <p:ph type="dt" idx="11"/>
          </p:nvPr>
        </p:nvSpPr>
        <p:spPr/>
        <p:txBody>
          <a:bodyPr/>
          <a:lstStyle/>
          <a:p>
            <a:pPr>
              <a:defRPr/>
            </a:pPr>
            <a:r>
              <a:rPr lang="en-US" dirty="0"/>
              <a:t>June 19, 2006</a:t>
            </a:r>
          </a:p>
        </p:txBody>
      </p:sp>
      <p:sp>
        <p:nvSpPr>
          <p:cNvPr id="6" name="Footer Placeholder 5"/>
          <p:cNvSpPr>
            <a:spLocks noGrp="1"/>
          </p:cNvSpPr>
          <p:nvPr>
            <p:ph type="ftr" sz="quarter" idx="12"/>
          </p:nvPr>
        </p:nvSpPr>
        <p:spPr/>
        <p:txBody>
          <a:bodyPr/>
          <a:lstStyle/>
          <a:p>
            <a:pPr>
              <a:defRPr/>
            </a:pPr>
            <a:r>
              <a:rPr lang="en-US" dirty="0"/>
              <a:t>Profiles International, Inc.</a:t>
            </a:r>
          </a:p>
        </p:txBody>
      </p:sp>
      <p:sp>
        <p:nvSpPr>
          <p:cNvPr id="7" name="Slide Number Placeholder 6"/>
          <p:cNvSpPr>
            <a:spLocks noGrp="1"/>
          </p:cNvSpPr>
          <p:nvPr>
            <p:ph type="sldNum" sz="quarter" idx="13"/>
          </p:nvPr>
        </p:nvSpPr>
        <p:spPr/>
        <p:txBody>
          <a:bodyPr/>
          <a:lstStyle/>
          <a:p>
            <a:pPr>
              <a:defRPr/>
            </a:pPr>
            <a:fld id="{2DF282A6-07BE-4BE4-A42E-3068EDEC0B65}" type="slidenum">
              <a:rPr lang="en-US" smtClean="0"/>
              <a:pPr>
                <a:defRPr/>
              </a:pPr>
              <a:t>15</a:t>
            </a:fld>
            <a:endParaRPr lang="en-US" dirty="0"/>
          </a:p>
        </p:txBody>
      </p:sp>
    </p:spTree>
    <p:extLst>
      <p:ext uri="{BB962C8B-B14F-4D97-AF65-F5344CB8AC3E}">
        <p14:creationId xmlns:p14="http://schemas.microsoft.com/office/powerpoint/2010/main" val="45866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214"/>
          <p:cNvSpPr>
            <a:spLocks noGrp="1" noRot="1" noChangeAspect="1" noTextEdit="1"/>
          </p:cNvSpPr>
          <p:nvPr>
            <p:ph type="sldImg" idx="2"/>
          </p:nvPr>
        </p:nvSpPr>
        <p:spPr bwMode="auto">
          <a:xfrm>
            <a:off x="920750" y="746125"/>
            <a:ext cx="4965700" cy="3725863"/>
          </a:xfrm>
          <a:custGeom>
            <a:avLst/>
            <a:gdLst>
              <a:gd name="T0" fmla="*/ 0 w 120000"/>
              <a:gd name="T1" fmla="*/ 0 h 120000"/>
              <a:gd name="T2" fmla="*/ 205484804 w 120000"/>
              <a:gd name="T3" fmla="*/ 0 h 120000"/>
              <a:gd name="T4" fmla="*/ 205484804 w 120000"/>
              <a:gd name="T5" fmla="*/ 115683792 h 120000"/>
              <a:gd name="T6" fmla="*/ 0 w 120000"/>
              <a:gd name="T7" fmla="*/ 11568379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373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itchFamily="34" charset="0"/>
            </a:endParaRPr>
          </a:p>
        </p:txBody>
      </p:sp>
      <p:sp>
        <p:nvSpPr>
          <p:cNvPr id="7373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fld id="{2DBCA8E9-27E8-401A-A13F-4E2F9470B34B}" type="slidenum">
              <a:rPr kumimoji="0" lang="en-US" altLang="ja-JP">
                <a:solidFill>
                  <a:prstClr val="black"/>
                </a:solidFill>
                <a:latin typeface="Calibri" pitchFamily="34" charset="0"/>
                <a:sym typeface="Calibri" pitchFamily="34" charset="0"/>
              </a:rPr>
              <a:pPr>
                <a:buSzPct val="25000"/>
              </a:pPr>
              <a:t>22</a:t>
            </a:fld>
            <a:endParaRPr kumimoji="0" lang="en-US" altLang="ja-JP">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368793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95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39C0072-A09F-43C9-A299-096438C60627}" type="slidenum">
              <a:rPr lang="en-US" altLang="ja-JP"/>
              <a:pPr>
                <a:spcBef>
                  <a:spcPct val="0"/>
                </a:spcBef>
              </a:pPr>
              <a:t>24</a:t>
            </a:fld>
            <a:endParaRPr lang="en-US" altLang="ja-JP"/>
          </a:p>
        </p:txBody>
      </p:sp>
    </p:spTree>
    <p:extLst>
      <p:ext uri="{BB962C8B-B14F-4D97-AF65-F5344CB8AC3E}">
        <p14:creationId xmlns:p14="http://schemas.microsoft.com/office/powerpoint/2010/main" val="311808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Slide Number Placeholder 3"/>
          <p:cNvSpPr>
            <a:spLocks noGrp="1"/>
          </p:cNvSpPr>
          <p:nvPr>
            <p:ph type="sldNum" sz="quarter" idx="5"/>
          </p:nvPr>
        </p:nvSpPr>
        <p:spPr/>
        <p:txBody>
          <a:bodyPr/>
          <a:lstStyle/>
          <a:p>
            <a:pPr>
              <a:defRPr/>
            </a:pPr>
            <a:fld id="{1E12A60A-4A6E-4035-8729-1152EDB2D57D}" type="slidenum">
              <a:rPr lang="en-US" smtClean="0"/>
              <a:pPr>
                <a:defRPr/>
              </a:pPr>
              <a:t>5</a:t>
            </a:fld>
            <a:endParaRPr lang="en-US" dirty="0"/>
          </a:p>
        </p:txBody>
      </p:sp>
    </p:spTree>
    <p:extLst>
      <p:ext uri="{BB962C8B-B14F-4D97-AF65-F5344CB8AC3E}">
        <p14:creationId xmlns:p14="http://schemas.microsoft.com/office/powerpoint/2010/main" val="213919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0720" y="4721185"/>
            <a:ext cx="5445760" cy="44727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6</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279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893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5521ECC-8B4E-41B3-B7D5-6F28E1FE266B}" type="slidenum">
              <a:rPr kumimoji="0" lang="en-US" altLang="ja-JP" smtClean="0">
                <a:solidFill>
                  <a:srgbClr val="000000"/>
                </a:solidFill>
                <a:latin typeface="Calibri" pitchFamily="34" charset="0"/>
              </a:rPr>
              <a:pPr/>
              <a:t>8</a:t>
            </a:fld>
            <a:endParaRPr kumimoji="0" lang="en-US" altLang="ja-JP">
              <a:solidFill>
                <a:srgbClr val="000000"/>
              </a:solidFill>
              <a:latin typeface="Calibri" pitchFamily="34" charset="0"/>
            </a:endParaRPr>
          </a:p>
        </p:txBody>
      </p:sp>
    </p:spTree>
    <p:extLst>
      <p:ext uri="{BB962C8B-B14F-4D97-AF65-F5344CB8AC3E}">
        <p14:creationId xmlns:p14="http://schemas.microsoft.com/office/powerpoint/2010/main" val="44576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p:cNvSpPr>
            <a:spLocks noGrp="1" noChangeArrowheads="1"/>
          </p:cNvSpPr>
          <p:nvPr>
            <p:ph type="body" idx="1"/>
          </p:nvPr>
        </p:nvSpPr>
        <p:spPr bwMode="auto">
          <a:xfrm>
            <a:off x="681038" y="4578350"/>
            <a:ext cx="5445125" cy="493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IE" altLang="ja-JP" dirty="0">
              <a:latin typeface="Arial" panose="020B0604020202020204" pitchFamily="34" charset="0"/>
            </a:endParaRPr>
          </a:p>
        </p:txBody>
      </p:sp>
      <p:sp>
        <p:nvSpPr>
          <p:cNvPr id="248836" name="Rectangle 4"/>
          <p:cNvSpPr>
            <a:spLocks noChangeArrowheads="1"/>
          </p:cNvSpPr>
          <p:nvPr/>
        </p:nvSpPr>
        <p:spPr bwMode="auto">
          <a:xfrm>
            <a:off x="330200" y="3014663"/>
            <a:ext cx="7493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323" tIns="48161" rIns="96323" bIns="48161">
            <a:spAutoFit/>
          </a:bodyPr>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IE" altLang="ja-JP" sz="1300">
                <a:solidFill>
                  <a:srgbClr val="000000"/>
                </a:solidFill>
                <a:latin typeface="Arial" panose="020B0604020202020204" pitchFamily="34" charset="0"/>
              </a:rPr>
              <a:t>2</a:t>
            </a:r>
            <a:r>
              <a:rPr lang="en-IE" altLang="ja-JP" sz="1300" baseline="30000">
                <a:solidFill>
                  <a:srgbClr val="000000"/>
                </a:solidFill>
                <a:latin typeface="Arial" panose="020B0604020202020204" pitchFamily="34" charset="0"/>
              </a:rPr>
              <a:t>nd</a:t>
            </a:r>
            <a:r>
              <a:rPr lang="en-IE" altLang="ja-JP" sz="1300">
                <a:solidFill>
                  <a:srgbClr val="000000"/>
                </a:solidFill>
                <a:latin typeface="Arial" panose="020B0604020202020204" pitchFamily="34" charset="0"/>
              </a:rPr>
              <a:t> Click</a:t>
            </a:r>
            <a:endParaRPr lang="en-US" altLang="ja-JP" sz="1300">
              <a:solidFill>
                <a:srgbClr val="000000"/>
              </a:solidFill>
              <a:latin typeface="Arial" panose="020B0604020202020204" pitchFamily="34" charset="0"/>
            </a:endParaRPr>
          </a:p>
        </p:txBody>
      </p:sp>
      <p:sp>
        <p:nvSpPr>
          <p:cNvPr id="248837" name="Rectangle 5"/>
          <p:cNvSpPr>
            <a:spLocks noChangeArrowheads="1"/>
          </p:cNvSpPr>
          <p:nvPr/>
        </p:nvSpPr>
        <p:spPr bwMode="auto">
          <a:xfrm>
            <a:off x="330200" y="3640138"/>
            <a:ext cx="725488"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323" tIns="48161" rIns="96323" bIns="48161">
            <a:spAutoFit/>
          </a:bodyPr>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IE" altLang="ja-JP" sz="1300">
                <a:solidFill>
                  <a:srgbClr val="000000"/>
                </a:solidFill>
                <a:latin typeface="Arial" panose="020B0604020202020204" pitchFamily="34" charset="0"/>
              </a:rPr>
              <a:t>3</a:t>
            </a:r>
            <a:r>
              <a:rPr lang="en-IE" altLang="ja-JP" sz="1300" baseline="30000">
                <a:solidFill>
                  <a:srgbClr val="000000"/>
                </a:solidFill>
                <a:latin typeface="Arial" panose="020B0604020202020204" pitchFamily="34" charset="0"/>
              </a:rPr>
              <a:t>rd</a:t>
            </a:r>
            <a:r>
              <a:rPr lang="en-IE" altLang="ja-JP" sz="1300">
                <a:solidFill>
                  <a:srgbClr val="000000"/>
                </a:solidFill>
                <a:latin typeface="Arial" panose="020B0604020202020204" pitchFamily="34" charset="0"/>
              </a:rPr>
              <a:t> Click</a:t>
            </a:r>
            <a:endParaRPr lang="en-US" altLang="ja-JP" sz="1300">
              <a:solidFill>
                <a:srgbClr val="000000"/>
              </a:solidFill>
              <a:latin typeface="Arial" panose="020B0604020202020204" pitchFamily="34" charset="0"/>
            </a:endParaRPr>
          </a:p>
        </p:txBody>
      </p:sp>
      <p:sp>
        <p:nvSpPr>
          <p:cNvPr id="248838" name="Rectangle 6"/>
          <p:cNvSpPr>
            <a:spLocks noChangeArrowheads="1"/>
          </p:cNvSpPr>
          <p:nvPr/>
        </p:nvSpPr>
        <p:spPr bwMode="auto">
          <a:xfrm>
            <a:off x="330200" y="4187825"/>
            <a:ext cx="7207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323" tIns="48161" rIns="96323" bIns="48161">
            <a:spAutoFit/>
          </a:bodyPr>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IE" altLang="ja-JP" sz="1300">
                <a:solidFill>
                  <a:srgbClr val="000000"/>
                </a:solidFill>
                <a:latin typeface="Arial" panose="020B0604020202020204" pitchFamily="34" charset="0"/>
              </a:rPr>
              <a:t>4</a:t>
            </a:r>
            <a:r>
              <a:rPr lang="en-IE" altLang="ja-JP" sz="1300" baseline="30000">
                <a:solidFill>
                  <a:srgbClr val="000000"/>
                </a:solidFill>
                <a:latin typeface="Arial" panose="020B0604020202020204" pitchFamily="34" charset="0"/>
              </a:rPr>
              <a:t>th</a:t>
            </a:r>
            <a:r>
              <a:rPr lang="en-IE" altLang="ja-JP" sz="1300">
                <a:solidFill>
                  <a:srgbClr val="000000"/>
                </a:solidFill>
                <a:latin typeface="Arial" panose="020B0604020202020204" pitchFamily="34" charset="0"/>
              </a:rPr>
              <a:t> Click</a:t>
            </a:r>
            <a:endParaRPr lang="en-US" altLang="ja-JP" sz="1300">
              <a:solidFill>
                <a:srgbClr val="000000"/>
              </a:solidFill>
              <a:latin typeface="Arial" panose="020B0604020202020204" pitchFamily="34" charset="0"/>
            </a:endParaRPr>
          </a:p>
        </p:txBody>
      </p:sp>
    </p:spTree>
    <p:extLst>
      <p:ext uri="{BB962C8B-B14F-4D97-AF65-F5344CB8AC3E}">
        <p14:creationId xmlns:p14="http://schemas.microsoft.com/office/powerpoint/2010/main" val="156280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p:spPr>
        <p:txBody>
          <a:bodyPr/>
          <a:lstStyle/>
          <a:p>
            <a:r>
              <a:rPr lang="en-US" dirty="0"/>
              <a:t>Superior Performance:  The Information Gap</a:t>
            </a:r>
          </a:p>
        </p:txBody>
      </p:sp>
      <p:sp>
        <p:nvSpPr>
          <p:cNvPr id="158723" name="Rectangle 3"/>
          <p:cNvSpPr>
            <a:spLocks noGrp="1" noChangeArrowheads="1"/>
          </p:cNvSpPr>
          <p:nvPr>
            <p:ph type="dt" sz="quarter" idx="1"/>
          </p:nvPr>
        </p:nvSpPr>
        <p:spPr>
          <a:noFill/>
        </p:spPr>
        <p:txBody>
          <a:bodyPr/>
          <a:lstStyle/>
          <a:p>
            <a:r>
              <a:rPr lang="en-US" dirty="0"/>
              <a:t>June 19, 2006</a:t>
            </a:r>
          </a:p>
        </p:txBody>
      </p:sp>
      <p:sp>
        <p:nvSpPr>
          <p:cNvPr id="158724" name="Rectangle 6"/>
          <p:cNvSpPr>
            <a:spLocks noGrp="1" noChangeArrowheads="1"/>
          </p:cNvSpPr>
          <p:nvPr>
            <p:ph type="ftr" sz="quarter" idx="4"/>
          </p:nvPr>
        </p:nvSpPr>
        <p:spPr>
          <a:noFill/>
        </p:spPr>
        <p:txBody>
          <a:bodyPr/>
          <a:lstStyle/>
          <a:p>
            <a:r>
              <a:rPr lang="en-US" dirty="0"/>
              <a:t>Profiles International, Inc.</a:t>
            </a:r>
          </a:p>
        </p:txBody>
      </p:sp>
      <p:sp>
        <p:nvSpPr>
          <p:cNvPr id="158725" name="Rectangle 7"/>
          <p:cNvSpPr>
            <a:spLocks noGrp="1" noChangeArrowheads="1"/>
          </p:cNvSpPr>
          <p:nvPr>
            <p:ph type="sldNum" sz="quarter" idx="5"/>
          </p:nvPr>
        </p:nvSpPr>
        <p:spPr>
          <a:noFill/>
        </p:spPr>
        <p:txBody>
          <a:bodyPr/>
          <a:lstStyle/>
          <a:p>
            <a:fld id="{70626D31-B8FF-40D7-B375-92C566E5EC35}" type="slidenum">
              <a:rPr lang="en-US" smtClean="0"/>
              <a:pPr/>
              <a:t>10</a:t>
            </a:fld>
            <a:endParaRPr lang="en-US" dirty="0"/>
          </a:p>
        </p:txBody>
      </p:sp>
      <p:sp>
        <p:nvSpPr>
          <p:cNvPr id="158726" name="Rectangle 2"/>
          <p:cNvSpPr>
            <a:spLocks noGrp="1" noRot="1" noChangeAspect="1" noChangeArrowheads="1" noTextEdit="1"/>
          </p:cNvSpPr>
          <p:nvPr>
            <p:ph type="sldImg"/>
          </p:nvPr>
        </p:nvSpPr>
        <p:spPr>
          <a:xfrm>
            <a:off x="923925" y="746125"/>
            <a:ext cx="4965700" cy="3725863"/>
          </a:xfrm>
          <a:ln/>
        </p:spPr>
      </p:sp>
      <p:sp>
        <p:nvSpPr>
          <p:cNvPr id="158727" name="Text Box 3"/>
          <p:cNvSpPr txBox="1">
            <a:spLocks noChangeArrowheads="1"/>
          </p:cNvSpPr>
          <p:nvPr/>
        </p:nvSpPr>
        <p:spPr bwMode="auto">
          <a:xfrm>
            <a:off x="365334" y="4691314"/>
            <a:ext cx="6113532" cy="3046982"/>
          </a:xfrm>
          <a:prstGeom prst="rect">
            <a:avLst/>
          </a:prstGeom>
          <a:noFill/>
          <a:ln w="9525">
            <a:noFill/>
            <a:miter lim="800000"/>
            <a:headEnd/>
            <a:tailEnd/>
          </a:ln>
        </p:spPr>
        <p:txBody>
          <a:bodyPr lIns="91435" tIns="45717" rIns="91435" bIns="45717">
            <a:spAutoFit/>
          </a:bodyPr>
          <a:lstStyle/>
          <a:p>
            <a:pPr algn="l"/>
            <a:r>
              <a:rPr lang="en-US" sz="1200" i="1" dirty="0"/>
              <a:t>Here is something that we advocate with all of the clients you heard us mention earlier.  We believe that there are cornerstones to performance.  When you have someone that matches the requirements of the job in al three of these areas, you are more likely to have a productive, happy and long-term employee.</a:t>
            </a:r>
          </a:p>
          <a:p>
            <a:pPr algn="l"/>
            <a:endParaRPr lang="en-US" sz="1200" i="1" dirty="0"/>
          </a:p>
          <a:p>
            <a:pPr algn="l"/>
            <a:r>
              <a:rPr lang="en-US" sz="1200" i="1" dirty="0"/>
              <a:t>Skill Fit has to do how well a person’s education, training, skills and experience match specifically with what the job requires.  For every job, there is a unique skill fit set that will most readily lend itself to success in the job</a:t>
            </a:r>
          </a:p>
          <a:p>
            <a:pPr algn="l"/>
            <a:endParaRPr lang="en-US" sz="1200" i="1" dirty="0"/>
          </a:p>
          <a:p>
            <a:pPr algn="l"/>
            <a:r>
              <a:rPr lang="en-US" sz="1200" i="1" dirty="0"/>
              <a:t>Company fit is a different proposition.  It answers the question, “Is this the sort of person I want working anywhere in my company?”</a:t>
            </a:r>
          </a:p>
          <a:p>
            <a:pPr algn="l"/>
            <a:endParaRPr lang="en-US" sz="1200" i="1" dirty="0"/>
          </a:p>
          <a:p>
            <a:pPr algn="l"/>
            <a:r>
              <a:rPr lang="en-US" sz="1200" i="1" dirty="0"/>
              <a:t>Job fit is how well a person’s thinking or cognitive abilities, behaviors and interests match specifically with what the job requires.  Just as there is a unique skill fit set in each job that will most readily lend itself to success, so too there is a unique job fit set.  As we mentioned earlier, we provide the technology by which we can identify what that set is.</a:t>
            </a:r>
          </a:p>
        </p:txBody>
      </p:sp>
    </p:spTree>
    <p:extLst>
      <p:ext uri="{BB962C8B-B14F-4D97-AF65-F5344CB8AC3E}">
        <p14:creationId xmlns:p14="http://schemas.microsoft.com/office/powerpoint/2010/main" val="351003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EA9A18B0-7D04-43A3-9052-7640C0F48048}" type="slidenum">
              <a:rPr lang="en-US" altLang="ja-JP"/>
              <a:pPr>
                <a:defRPr/>
              </a:pPr>
              <a:t>‹#›</a:t>
            </a:fld>
            <a:endParaRPr lang="en-US" altLang="ja-JP"/>
          </a:p>
        </p:txBody>
      </p:sp>
    </p:spTree>
    <p:extLst>
      <p:ext uri="{BB962C8B-B14F-4D97-AF65-F5344CB8AC3E}">
        <p14:creationId xmlns:p14="http://schemas.microsoft.com/office/powerpoint/2010/main" val="310799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21CBC81F-71B6-4097-A700-4ADB4E559E06}" type="slidenum">
              <a:rPr lang="en-US" altLang="ja-JP"/>
              <a:pPr>
                <a:defRPr/>
              </a:pPr>
              <a:t>‹#›</a:t>
            </a:fld>
            <a:endParaRPr lang="en-US" altLang="ja-JP"/>
          </a:p>
        </p:txBody>
      </p:sp>
    </p:spTree>
    <p:extLst>
      <p:ext uri="{BB962C8B-B14F-4D97-AF65-F5344CB8AC3E}">
        <p14:creationId xmlns:p14="http://schemas.microsoft.com/office/powerpoint/2010/main" val="1058323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7C3FA111-7F42-4CD0-981A-9701058E287C}" type="slidenum">
              <a:rPr lang="en-US" altLang="ja-JP"/>
              <a:pPr>
                <a:defRPr/>
              </a:pPr>
              <a:t>‹#›</a:t>
            </a:fld>
            <a:endParaRPr lang="en-US" altLang="ja-JP"/>
          </a:p>
        </p:txBody>
      </p:sp>
    </p:spTree>
    <p:extLst>
      <p:ext uri="{BB962C8B-B14F-4D97-AF65-F5344CB8AC3E}">
        <p14:creationId xmlns:p14="http://schemas.microsoft.com/office/powerpoint/2010/main" val="33092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smtClean="0"/>
            </a:lvl1pPr>
          </a:lstStyle>
          <a:p>
            <a:pPr>
              <a:defRPr/>
            </a:pPr>
            <a:fld id="{ED5FCE6C-AF65-4190-8D38-0CD4FE61D5C3}" type="slidenum">
              <a:rPr lang="en-US" altLang="ja-JP"/>
              <a:pPr>
                <a:defRPr/>
              </a:pPr>
              <a:t>‹#›</a:t>
            </a:fld>
            <a:endParaRPr lang="en-US" altLang="ja-JP"/>
          </a:p>
        </p:txBody>
      </p:sp>
    </p:spTree>
    <p:extLst>
      <p:ext uri="{BB962C8B-B14F-4D97-AF65-F5344CB8AC3E}">
        <p14:creationId xmlns:p14="http://schemas.microsoft.com/office/powerpoint/2010/main" val="3492571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mtClean="0"/>
            </a:lvl1pPr>
          </a:lstStyle>
          <a:p>
            <a:pPr>
              <a:defRPr/>
            </a:pPr>
            <a:fld id="{263B382C-FC7C-4491-A22C-291C38DEE5B8}" type="slidenum">
              <a:rPr lang="en-US" altLang="ja-JP"/>
              <a:pPr>
                <a:defRPr/>
              </a:pPr>
              <a:t>‹#›</a:t>
            </a:fld>
            <a:endParaRPr lang="en-US" altLang="ja-JP"/>
          </a:p>
        </p:txBody>
      </p:sp>
    </p:spTree>
    <p:extLst>
      <p:ext uri="{BB962C8B-B14F-4D97-AF65-F5344CB8AC3E}">
        <p14:creationId xmlns:p14="http://schemas.microsoft.com/office/powerpoint/2010/main" val="332253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smtClean="0"/>
            </a:lvl1pPr>
          </a:lstStyle>
          <a:p>
            <a:pPr>
              <a:defRPr/>
            </a:pPr>
            <a:fld id="{82780370-2C89-4F0C-BC21-9F43B8FF56DB}" type="slidenum">
              <a:rPr lang="en-US" altLang="ja-JP"/>
              <a:pPr>
                <a:defRPr/>
              </a:pPr>
              <a:t>‹#›</a:t>
            </a:fld>
            <a:endParaRPr lang="en-US" altLang="ja-JP"/>
          </a:p>
        </p:txBody>
      </p:sp>
    </p:spTree>
    <p:extLst>
      <p:ext uri="{BB962C8B-B14F-4D97-AF65-F5344CB8AC3E}">
        <p14:creationId xmlns:p14="http://schemas.microsoft.com/office/powerpoint/2010/main" val="3999979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D87A8858-CED9-44AA-B4B4-F90A5870772A}" type="slidenum">
              <a:rPr lang="en-US" altLang="ja-JP"/>
              <a:pPr>
                <a:defRPr/>
              </a:pPr>
              <a:t>‹#›</a:t>
            </a:fld>
            <a:endParaRPr lang="en-US" altLang="ja-JP"/>
          </a:p>
        </p:txBody>
      </p:sp>
    </p:spTree>
    <p:extLst>
      <p:ext uri="{BB962C8B-B14F-4D97-AF65-F5344CB8AC3E}">
        <p14:creationId xmlns:p14="http://schemas.microsoft.com/office/powerpoint/2010/main" val="424952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C3481B06-2292-4EED-9136-01D277C36415}" type="slidenum">
              <a:rPr lang="en-US" altLang="ja-JP"/>
              <a:pPr>
                <a:defRPr/>
              </a:pPr>
              <a:t>‹#›</a:t>
            </a:fld>
            <a:endParaRPr lang="en-US" altLang="ja-JP"/>
          </a:p>
        </p:txBody>
      </p:sp>
    </p:spTree>
    <p:extLst>
      <p:ext uri="{BB962C8B-B14F-4D97-AF65-F5344CB8AC3E}">
        <p14:creationId xmlns:p14="http://schemas.microsoft.com/office/powerpoint/2010/main" val="88268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28B36902-2C07-4538-8E2A-872DC34965FA}" type="slidenum">
              <a:rPr lang="en-US" altLang="ja-JP"/>
              <a:pPr>
                <a:defRPr/>
              </a:pPr>
              <a:t>‹#›</a:t>
            </a:fld>
            <a:endParaRPr lang="en-US" altLang="ja-JP"/>
          </a:p>
        </p:txBody>
      </p:sp>
    </p:spTree>
    <p:extLst>
      <p:ext uri="{BB962C8B-B14F-4D97-AF65-F5344CB8AC3E}">
        <p14:creationId xmlns:p14="http://schemas.microsoft.com/office/powerpoint/2010/main" val="415570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9134AFC0-F514-48FB-818C-1DA5E391CF2F}" type="slidenum">
              <a:rPr lang="en-US" altLang="ja-JP"/>
              <a:pPr>
                <a:defRPr/>
              </a:pPr>
              <a:t>‹#›</a:t>
            </a:fld>
            <a:endParaRPr lang="en-US" altLang="ja-JP"/>
          </a:p>
        </p:txBody>
      </p:sp>
    </p:spTree>
    <p:extLst>
      <p:ext uri="{BB962C8B-B14F-4D97-AF65-F5344CB8AC3E}">
        <p14:creationId xmlns:p14="http://schemas.microsoft.com/office/powerpoint/2010/main" val="284362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40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rPr>
              <a:t>Profiles International</a:t>
            </a:r>
          </a:p>
        </p:txBody>
      </p:sp>
      <p:sp>
        <p:nvSpPr>
          <p:cNvPr id="7" name="Footer Placeholder 3"/>
          <p:cNvSpPr txBox="1">
            <a:spLocks/>
          </p:cNvSpPr>
          <p:nvPr/>
        </p:nvSpPr>
        <p:spPr bwMode="auto">
          <a:xfrm>
            <a:off x="457200" y="6356350"/>
            <a:ext cx="2895600" cy="365125"/>
          </a:xfrm>
          <a:prstGeom prst="rect">
            <a:avLst/>
          </a:prstGeom>
        </p:spPr>
        <p:txBody>
          <a:bodyPr lIns="82039" tIns="41020" rIns="82039" bIns="4102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endParaRPr lang="en-US" altLang="ja-JP" sz="1000" kern="1200">
              <a:solidFill>
                <a:srgbClr val="898989"/>
              </a:solidFill>
              <a:latin typeface="Helvetica" pitchFamily="34" charset="0"/>
              <a:ea typeface="ＭＳ Ｐゴシック" pitchFamily="50" charset="-128"/>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rPr>
              <a:t>Profiles International – Who We Are</a:t>
            </a:r>
          </a:p>
        </p:txBody>
      </p:sp>
      <p:sp>
        <p:nvSpPr>
          <p:cNvPr id="10" name="Title 1"/>
          <p:cNvSpPr txBox="1">
            <a:spLocks/>
          </p:cNvSpPr>
          <p:nvPr/>
        </p:nvSpPr>
        <p:spPr bwMode="auto">
          <a:xfrm>
            <a:off x="911225" y="2011363"/>
            <a:ext cx="7626350" cy="3025775"/>
          </a:xfrm>
          <a:prstGeom prst="rect">
            <a:avLst/>
          </a:prstGeom>
          <a:noFill/>
          <a:ln w="9525">
            <a:noFill/>
            <a:miter lim="800000"/>
            <a:headEnd/>
            <a:tailEnd/>
          </a:ln>
        </p:spPr>
        <p:txBody>
          <a:bodyPr lIns="0" tIns="45698" rIns="91397" bIns="4569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International helps organizations worldwide create high-performing workforces. </a:t>
            </a:r>
          </a:p>
          <a:p>
            <a:pPr fontAlgn="base">
              <a:spcBef>
                <a:spcPct val="0"/>
              </a:spcBef>
              <a:spcAft>
                <a:spcPct val="0"/>
              </a:spcAft>
              <a:defRPr/>
            </a:pPr>
            <a:endParaRPr lang="en-US" altLang="ja-JP" sz="1100"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Through our comprehensive employment assessments and innovative talent management solutions, our clients gain a competitive advantage by selecting the right people and managing them to their full potential.</a:t>
            </a:r>
          </a:p>
          <a:p>
            <a:pPr fontAlgn="base">
              <a:spcBef>
                <a:spcPct val="0"/>
              </a:spcBef>
              <a:spcAft>
                <a:spcPct val="0"/>
              </a:spcAft>
              <a:defRPr/>
            </a:pPr>
            <a:endParaRPr lang="en-US" altLang="ja-JP"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2A65AC"/>
                </a:solidFill>
                <a:latin typeface="Helvetica" pitchFamily="34" charset="0"/>
                <a:ea typeface="ＭＳ Ｐゴシック" pitchFamily="50" charset="-128"/>
              </a:rPr>
              <a:t>Where We Are</a:t>
            </a: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serves 122 countries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around the globe and has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6950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3428428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4608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7"/>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18"/>
          <p:cNvSpPr txBox="1">
            <a:spLocks noGrp="1"/>
          </p:cNvSpPr>
          <p:nvPr>
            <p:ph type="ftr" idx="11"/>
          </p:nvPr>
        </p:nvSpPr>
        <p:spPr/>
        <p:txBody>
          <a:bodyPr/>
          <a:lstStyle>
            <a:lvl1pPr eaLnBrk="0" hangingPunct="0">
              <a:defRPr kumimoji="1"/>
            </a:lvl1pPr>
          </a:lstStyle>
          <a:p>
            <a:pPr>
              <a:defRPr/>
            </a:pPr>
            <a:endParaRPr lang="ja-JP" altLang="ja-JP"/>
          </a:p>
        </p:txBody>
      </p:sp>
      <p:sp>
        <p:nvSpPr>
          <p:cNvPr id="6" name="Shape 19"/>
          <p:cNvSpPr txBox="1">
            <a:spLocks noGrp="1"/>
          </p:cNvSpPr>
          <p:nvPr>
            <p:ph type="sldNum" idx="12"/>
          </p:nvPr>
        </p:nvSpPr>
        <p:spPr/>
        <p:txBody>
          <a:bodyPr>
            <a:noAutofit/>
          </a:bodyPr>
          <a:lstStyle>
            <a:lvl1pPr eaLnBrk="0" hangingPunct="0">
              <a:defRPr kumimoji="1"/>
            </a:lvl1pPr>
          </a:lstStyle>
          <a:p>
            <a:pPr>
              <a:defRPr/>
            </a:pPr>
            <a:fld id="{CB8063D2-89C3-490B-B3ED-7FEC3BF4B8BD}" type="slidenum">
              <a:rPr lang="en-US" altLang="ja-JP"/>
              <a:pPr>
                <a:defRPr/>
              </a:pPr>
              <a:t>‹#›</a:t>
            </a:fld>
            <a:endParaRPr lang="en-US" altLang="ja-JP"/>
          </a:p>
        </p:txBody>
      </p:sp>
    </p:spTree>
    <p:extLst>
      <p:ext uri="{BB962C8B-B14F-4D97-AF65-F5344CB8AC3E}">
        <p14:creationId xmlns:p14="http://schemas.microsoft.com/office/powerpoint/2010/main" val="1593632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47"/>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48"/>
          <p:cNvSpPr txBox="1">
            <a:spLocks noGrp="1"/>
          </p:cNvSpPr>
          <p:nvPr>
            <p:ph type="ftr" idx="11"/>
          </p:nvPr>
        </p:nvSpPr>
        <p:spPr/>
        <p:txBody>
          <a:bodyPr/>
          <a:lstStyle>
            <a:lvl1pPr eaLnBrk="0" hangingPunct="0">
              <a:defRPr kumimoji="1"/>
            </a:lvl1pPr>
          </a:lstStyle>
          <a:p>
            <a:pPr>
              <a:defRPr/>
            </a:pPr>
            <a:endParaRPr lang="ja-JP" altLang="ja-JP"/>
          </a:p>
        </p:txBody>
      </p:sp>
      <p:sp>
        <p:nvSpPr>
          <p:cNvPr id="7" name="Shape 49"/>
          <p:cNvSpPr txBox="1">
            <a:spLocks noGrp="1"/>
          </p:cNvSpPr>
          <p:nvPr>
            <p:ph type="sldNum" idx="12"/>
          </p:nvPr>
        </p:nvSpPr>
        <p:spPr/>
        <p:txBody>
          <a:bodyPr>
            <a:noAutofit/>
          </a:bodyPr>
          <a:lstStyle>
            <a:lvl1pPr eaLnBrk="0" hangingPunct="0">
              <a:defRPr kumimoji="1"/>
            </a:lvl1pPr>
          </a:lstStyle>
          <a:p>
            <a:pPr>
              <a:defRPr/>
            </a:pPr>
            <a:fld id="{08E15173-2992-4778-9DF4-F187EE82C062}" type="slidenum">
              <a:rPr lang="en-US" altLang="ja-JP"/>
              <a:pPr>
                <a:defRPr/>
              </a:pPr>
              <a:t>‹#›</a:t>
            </a:fld>
            <a:endParaRPr lang="en-US" altLang="ja-JP"/>
          </a:p>
        </p:txBody>
      </p:sp>
    </p:spTree>
    <p:extLst>
      <p:ext uri="{BB962C8B-B14F-4D97-AF65-F5344CB8AC3E}">
        <p14:creationId xmlns:p14="http://schemas.microsoft.com/office/powerpoint/2010/main" val="3939371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56"/>
          <p:cNvSpPr txBox="1">
            <a:spLocks noGrp="1"/>
          </p:cNvSpPr>
          <p:nvPr>
            <p:ph type="dt" idx="10"/>
          </p:nvPr>
        </p:nvSpPr>
        <p:spPr/>
        <p:txBody>
          <a:bodyPr/>
          <a:lstStyle>
            <a:lvl1pPr eaLnBrk="0" hangingPunct="0">
              <a:defRPr kumimoji="1"/>
            </a:lvl1pPr>
          </a:lstStyle>
          <a:p>
            <a:pPr>
              <a:defRPr/>
            </a:pPr>
            <a:endParaRPr lang="ja-JP" altLang="ja-JP"/>
          </a:p>
        </p:txBody>
      </p:sp>
      <p:sp>
        <p:nvSpPr>
          <p:cNvPr id="8" name="Shape 57"/>
          <p:cNvSpPr txBox="1">
            <a:spLocks noGrp="1"/>
          </p:cNvSpPr>
          <p:nvPr>
            <p:ph type="ftr" idx="11"/>
          </p:nvPr>
        </p:nvSpPr>
        <p:spPr/>
        <p:txBody>
          <a:bodyPr/>
          <a:lstStyle>
            <a:lvl1pPr eaLnBrk="0" hangingPunct="0">
              <a:defRPr kumimoji="1"/>
            </a:lvl1pPr>
          </a:lstStyle>
          <a:p>
            <a:pPr>
              <a:defRPr/>
            </a:pPr>
            <a:endParaRPr lang="ja-JP" altLang="ja-JP"/>
          </a:p>
        </p:txBody>
      </p:sp>
      <p:sp>
        <p:nvSpPr>
          <p:cNvPr id="9" name="Shape 58"/>
          <p:cNvSpPr txBox="1">
            <a:spLocks noGrp="1"/>
          </p:cNvSpPr>
          <p:nvPr>
            <p:ph type="sldNum" idx="12"/>
          </p:nvPr>
        </p:nvSpPr>
        <p:spPr/>
        <p:txBody>
          <a:bodyPr>
            <a:noAutofit/>
          </a:bodyPr>
          <a:lstStyle>
            <a:lvl1pPr eaLnBrk="0" hangingPunct="0">
              <a:defRPr kumimoji="1"/>
            </a:lvl1pPr>
          </a:lstStyle>
          <a:p>
            <a:pPr>
              <a:defRPr/>
            </a:pPr>
            <a:fld id="{33C1C1D1-997A-48A7-BE40-28735BADB3AB}" type="slidenum">
              <a:rPr lang="en-US" altLang="ja-JP"/>
              <a:pPr>
                <a:defRPr/>
              </a:pPr>
              <a:t>‹#›</a:t>
            </a:fld>
            <a:endParaRPr lang="en-US" altLang="ja-JP"/>
          </a:p>
        </p:txBody>
      </p:sp>
    </p:spTree>
    <p:extLst>
      <p:ext uri="{BB962C8B-B14F-4D97-AF65-F5344CB8AC3E}">
        <p14:creationId xmlns:p14="http://schemas.microsoft.com/office/powerpoint/2010/main" val="2415551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p:cNvSpPr txBox="1">
            <a:spLocks noGrp="1"/>
          </p:cNvSpPr>
          <p:nvPr>
            <p:ph type="dt" idx="10"/>
          </p:nvPr>
        </p:nvSpPr>
        <p:spPr/>
        <p:txBody>
          <a:bodyPr/>
          <a:lstStyle>
            <a:lvl1pPr eaLnBrk="0" hangingPunct="0">
              <a:defRPr kumimoji="1"/>
            </a:lvl1pPr>
          </a:lstStyle>
          <a:p>
            <a:pPr>
              <a:defRPr/>
            </a:pPr>
            <a:endParaRPr lang="ja-JP" altLang="ja-JP"/>
          </a:p>
        </p:txBody>
      </p:sp>
      <p:sp>
        <p:nvSpPr>
          <p:cNvPr id="4" name="Shape 62"/>
          <p:cNvSpPr txBox="1">
            <a:spLocks noGrp="1"/>
          </p:cNvSpPr>
          <p:nvPr>
            <p:ph type="ftr" idx="11"/>
          </p:nvPr>
        </p:nvSpPr>
        <p:spPr/>
        <p:txBody>
          <a:bodyPr/>
          <a:lstStyle>
            <a:lvl1pPr eaLnBrk="0" hangingPunct="0">
              <a:defRPr kumimoji="1"/>
            </a:lvl1pPr>
          </a:lstStyle>
          <a:p>
            <a:pPr>
              <a:defRPr/>
            </a:pPr>
            <a:endParaRPr lang="ja-JP" altLang="ja-JP"/>
          </a:p>
        </p:txBody>
      </p:sp>
      <p:sp>
        <p:nvSpPr>
          <p:cNvPr id="5" name="Shape 63"/>
          <p:cNvSpPr txBox="1">
            <a:spLocks noGrp="1"/>
          </p:cNvSpPr>
          <p:nvPr>
            <p:ph type="sldNum" idx="12"/>
          </p:nvPr>
        </p:nvSpPr>
        <p:spPr/>
        <p:txBody>
          <a:bodyPr>
            <a:noAutofit/>
          </a:bodyPr>
          <a:lstStyle>
            <a:lvl1pPr eaLnBrk="0" hangingPunct="0">
              <a:defRPr kumimoji="1"/>
            </a:lvl1pPr>
          </a:lstStyle>
          <a:p>
            <a:pPr>
              <a:defRPr/>
            </a:pPr>
            <a:fld id="{F4FDA844-8E4D-40F8-96A2-09E0E81E4CFD}" type="slidenum">
              <a:rPr lang="en-US" altLang="ja-JP"/>
              <a:pPr>
                <a:defRPr/>
              </a:pPr>
              <a:t>‹#›</a:t>
            </a:fld>
            <a:endParaRPr lang="en-US" altLang="ja-JP"/>
          </a:p>
        </p:txBody>
      </p:sp>
    </p:spTree>
    <p:extLst>
      <p:ext uri="{BB962C8B-B14F-4D97-AF65-F5344CB8AC3E}">
        <p14:creationId xmlns:p14="http://schemas.microsoft.com/office/powerpoint/2010/main" val="1341369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69"/>
          <p:cNvSpPr txBox="1">
            <a:spLocks noGrp="1"/>
          </p:cNvSpPr>
          <p:nvPr>
            <p:ph type="ftr" idx="11"/>
          </p:nvPr>
        </p:nvSpPr>
        <p:spPr/>
        <p:txBody>
          <a:bodyPr/>
          <a:lstStyle>
            <a:lvl1pPr eaLnBrk="0" hangingPunct="0">
              <a:defRPr kumimoji="1"/>
            </a:lvl1pPr>
          </a:lstStyle>
          <a:p>
            <a:pPr>
              <a:defRPr/>
            </a:pPr>
            <a:endParaRPr lang="ja-JP" altLang="ja-JP"/>
          </a:p>
        </p:txBody>
      </p:sp>
      <p:sp>
        <p:nvSpPr>
          <p:cNvPr id="7" name="Shape 70"/>
          <p:cNvSpPr txBox="1">
            <a:spLocks noGrp="1"/>
          </p:cNvSpPr>
          <p:nvPr>
            <p:ph type="sldNum" idx="12"/>
          </p:nvPr>
        </p:nvSpPr>
        <p:spPr/>
        <p:txBody>
          <a:bodyPr>
            <a:noAutofit/>
          </a:bodyPr>
          <a:lstStyle>
            <a:lvl1pPr eaLnBrk="0" hangingPunct="0">
              <a:defRPr kumimoji="1"/>
            </a:lvl1pPr>
          </a:lstStyle>
          <a:p>
            <a:pPr>
              <a:defRPr/>
            </a:pPr>
            <a:fld id="{4762FB7F-0934-4D4A-B53B-E8CA5A547DF3}" type="slidenum">
              <a:rPr lang="en-US" altLang="ja-JP"/>
              <a:pPr>
                <a:defRPr/>
              </a:pPr>
              <a:t>‹#›</a:t>
            </a:fld>
            <a:endParaRPr lang="en-US" altLang="ja-JP"/>
          </a:p>
        </p:txBody>
      </p:sp>
    </p:spTree>
    <p:extLst>
      <p:ext uri="{BB962C8B-B14F-4D97-AF65-F5344CB8AC3E}">
        <p14:creationId xmlns:p14="http://schemas.microsoft.com/office/powerpoint/2010/main" val="4266359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75"/>
          <p:cNvSpPr txBox="1">
            <a:spLocks noGrp="1"/>
          </p:cNvSpPr>
          <p:nvPr>
            <p:ph type="ftr" idx="11"/>
          </p:nvPr>
        </p:nvSpPr>
        <p:spPr/>
        <p:txBody>
          <a:bodyPr/>
          <a:lstStyle>
            <a:lvl1pPr eaLnBrk="0" hangingPunct="0">
              <a:defRPr kumimoji="1"/>
            </a:lvl1pPr>
          </a:lstStyle>
          <a:p>
            <a:pPr>
              <a:defRPr/>
            </a:pPr>
            <a:endParaRPr lang="ja-JP" altLang="ja-JP"/>
          </a:p>
        </p:txBody>
      </p:sp>
      <p:sp>
        <p:nvSpPr>
          <p:cNvPr id="6" name="Shape 76"/>
          <p:cNvSpPr txBox="1">
            <a:spLocks noGrp="1"/>
          </p:cNvSpPr>
          <p:nvPr>
            <p:ph type="sldNum" idx="12"/>
          </p:nvPr>
        </p:nvSpPr>
        <p:spPr/>
        <p:txBody>
          <a:bodyPr>
            <a:noAutofit/>
          </a:bodyPr>
          <a:lstStyle>
            <a:lvl1pPr eaLnBrk="0" hangingPunct="0">
              <a:defRPr kumimoji="1"/>
            </a:lvl1pPr>
          </a:lstStyle>
          <a:p>
            <a:pPr>
              <a:defRPr/>
            </a:pPr>
            <a:fld id="{CDEE5423-F783-49E5-97D5-EE24281A5426}" type="slidenum">
              <a:rPr lang="en-US" altLang="ja-JP"/>
              <a:pPr>
                <a:defRPr/>
              </a:pPr>
              <a:t>‹#›</a:t>
            </a:fld>
            <a:endParaRPr lang="en-US" altLang="ja-JP"/>
          </a:p>
        </p:txBody>
      </p:sp>
    </p:spTree>
    <p:extLst>
      <p:ext uri="{BB962C8B-B14F-4D97-AF65-F5344CB8AC3E}">
        <p14:creationId xmlns:p14="http://schemas.microsoft.com/office/powerpoint/2010/main" val="235836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81"/>
          <p:cNvSpPr txBox="1">
            <a:spLocks noGrp="1"/>
          </p:cNvSpPr>
          <p:nvPr>
            <p:ph type="ftr" idx="11"/>
          </p:nvPr>
        </p:nvSpPr>
        <p:spPr/>
        <p:txBody>
          <a:bodyPr/>
          <a:lstStyle>
            <a:lvl1pPr eaLnBrk="0" hangingPunct="0">
              <a:defRPr kumimoji="1"/>
            </a:lvl1pPr>
          </a:lstStyle>
          <a:p>
            <a:pPr>
              <a:defRPr/>
            </a:pPr>
            <a:endParaRPr lang="ja-JP" altLang="ja-JP"/>
          </a:p>
        </p:txBody>
      </p:sp>
      <p:sp>
        <p:nvSpPr>
          <p:cNvPr id="6" name="Shape 82"/>
          <p:cNvSpPr txBox="1">
            <a:spLocks noGrp="1"/>
          </p:cNvSpPr>
          <p:nvPr>
            <p:ph type="sldNum" idx="12"/>
          </p:nvPr>
        </p:nvSpPr>
        <p:spPr/>
        <p:txBody>
          <a:bodyPr>
            <a:noAutofit/>
          </a:bodyPr>
          <a:lstStyle>
            <a:lvl1pPr eaLnBrk="0" hangingPunct="0">
              <a:defRPr kumimoji="1"/>
            </a:lvl1pPr>
          </a:lstStyle>
          <a:p>
            <a:pPr>
              <a:defRPr/>
            </a:pPr>
            <a:fld id="{2F39CFCF-42DA-45C4-8E14-AC9C38C43A09}" type="slidenum">
              <a:rPr lang="en-US" altLang="ja-JP"/>
              <a:pPr>
                <a:defRPr/>
              </a:pPr>
              <a:t>‹#›</a:t>
            </a:fld>
            <a:endParaRPr lang="en-US" altLang="ja-JP"/>
          </a:p>
        </p:txBody>
      </p:sp>
    </p:spTree>
    <p:extLst>
      <p:ext uri="{BB962C8B-B14F-4D97-AF65-F5344CB8AC3E}">
        <p14:creationId xmlns:p14="http://schemas.microsoft.com/office/powerpoint/2010/main" val="374252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 name="Shape 29"/>
          <p:cNvSpPr txBox="1">
            <a:spLocks noGrp="1"/>
          </p:cNvSpPr>
          <p:nvPr>
            <p:ph type="dt" idx="10"/>
          </p:nvPr>
        </p:nvSpPr>
        <p:spPr/>
        <p:txBody>
          <a:bodyPr/>
          <a:lstStyle>
            <a:lvl1pPr eaLnBrk="0" hangingPunct="0">
              <a:defRPr kumimoji="1"/>
            </a:lvl1pPr>
          </a:lstStyle>
          <a:p>
            <a:pPr>
              <a:defRPr/>
            </a:pPr>
            <a:endParaRPr lang="ja-JP" altLang="ja-JP"/>
          </a:p>
        </p:txBody>
      </p:sp>
      <p:sp>
        <p:nvSpPr>
          <p:cNvPr id="5" name="Shape 30"/>
          <p:cNvSpPr txBox="1">
            <a:spLocks noGrp="1"/>
          </p:cNvSpPr>
          <p:nvPr>
            <p:ph type="ftr" idx="11"/>
          </p:nvPr>
        </p:nvSpPr>
        <p:spPr/>
        <p:txBody>
          <a:bodyPr/>
          <a:lstStyle>
            <a:lvl1pPr eaLnBrk="0" hangingPunct="0">
              <a:defRPr kumimoji="1"/>
            </a:lvl1pPr>
          </a:lstStyle>
          <a:p>
            <a:pPr>
              <a:defRPr/>
            </a:pPr>
            <a:endParaRPr lang="ja-JP" altLang="ja-JP"/>
          </a:p>
        </p:txBody>
      </p:sp>
      <p:sp>
        <p:nvSpPr>
          <p:cNvPr id="6" name="Shape 31"/>
          <p:cNvSpPr txBox="1">
            <a:spLocks noGrp="1"/>
          </p:cNvSpPr>
          <p:nvPr>
            <p:ph type="sldNum" idx="12"/>
          </p:nvPr>
        </p:nvSpPr>
        <p:spPr/>
        <p:txBody>
          <a:bodyPr>
            <a:noAutofit/>
          </a:bodyPr>
          <a:lstStyle>
            <a:lvl1pPr eaLnBrk="0" hangingPunct="0">
              <a:defRPr kumimoji="1"/>
            </a:lvl1pPr>
          </a:lstStyle>
          <a:p>
            <a:pPr>
              <a:defRPr/>
            </a:pPr>
            <a:fld id="{98B8F21E-14A6-40E8-942E-582EBA67CA60}" type="slidenum">
              <a:rPr lang="en-US" altLang="ja-JP"/>
              <a:pPr>
                <a:defRPr/>
              </a:pPr>
              <a:t>‹#›</a:t>
            </a:fld>
            <a:endParaRPr lang="en-US" altLang="ja-JP"/>
          </a:p>
        </p:txBody>
      </p:sp>
    </p:spTree>
    <p:extLst>
      <p:ext uri="{BB962C8B-B14F-4D97-AF65-F5344CB8AC3E}">
        <p14:creationId xmlns:p14="http://schemas.microsoft.com/office/powerpoint/2010/main" val="2944856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タイトル＆本文（標準）">
    <p:spTree>
      <p:nvGrpSpPr>
        <p:cNvPr id="1" name=""/>
        <p:cNvGrpSpPr/>
        <p:nvPr/>
      </p:nvGrpSpPr>
      <p:grpSpPr>
        <a:xfrm>
          <a:off x="0" y="0"/>
          <a:ext cx="0" cy="0"/>
          <a:chOff x="0" y="0"/>
          <a:chExt cx="0" cy="0"/>
        </a:xfrm>
      </p:grpSpPr>
      <p:sp>
        <p:nvSpPr>
          <p:cNvPr id="4" name="Rectangle 3"/>
          <p:cNvSpPr/>
          <p:nvPr userDrawn="1"/>
        </p:nvSpPr>
        <p:spPr>
          <a:xfrm>
            <a:off x="0" y="6248400"/>
            <a:ext cx="9140825" cy="603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kern="1200">
              <a:solidFill>
                <a:srgbClr val="FFFFFF"/>
              </a:solidFill>
              <a:latin typeface="Calibri" charset="0"/>
              <a:ea typeface="ＭＳ Ｐゴシック" charset="0"/>
              <a:cs typeface="ＭＳ Ｐゴシック" charset="0"/>
            </a:endParaRPr>
          </a:p>
        </p:txBody>
      </p:sp>
      <p:cxnSp>
        <p:nvCxnSpPr>
          <p:cNvPr id="5" name="Straight Arrow Connector 4"/>
          <p:cNvCxnSpPr/>
          <p:nvPr userDrawn="1"/>
        </p:nvCxnSpPr>
        <p:spPr>
          <a:xfrm>
            <a:off x="711200" y="6440488"/>
            <a:ext cx="0" cy="246062"/>
          </a:xfrm>
          <a:prstGeom prst="straightConnector1">
            <a:avLst/>
          </a:prstGeom>
          <a:ln w="12700">
            <a:solidFill>
              <a:srgbClr val="BCBEC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73089" y="495893"/>
            <a:ext cx="8004175" cy="708480"/>
          </a:xfrm>
        </p:spPr>
        <p:txBody>
          <a:bodyPr lIns="0" tIns="0" rIns="0" bIns="91440" anchor="b"/>
          <a:lstStyle>
            <a:lvl1pPr>
              <a:defRPr>
                <a:solidFill>
                  <a:schemeClr val="tx2"/>
                </a:solidFill>
              </a:defRPr>
            </a:lvl1pPr>
          </a:lstStyle>
          <a:p>
            <a:r>
              <a:rPr lang="en-US"/>
              <a:t>Click to edit Master title style</a:t>
            </a:r>
            <a:endParaRPr lang="en-US" dirty="0"/>
          </a:p>
        </p:txBody>
      </p:sp>
      <p:sp>
        <p:nvSpPr>
          <p:cNvPr id="12" name="Content Placeholder 2"/>
          <p:cNvSpPr>
            <a:spLocks noGrp="1"/>
          </p:cNvSpPr>
          <p:nvPr>
            <p:ph idx="1"/>
          </p:nvPr>
        </p:nvSpPr>
        <p:spPr>
          <a:xfrm>
            <a:off x="573089" y="1341395"/>
            <a:ext cx="8004175" cy="4890072"/>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4792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dirty="0"/>
          </a:p>
        </p:txBody>
      </p:sp>
      <p:sp>
        <p:nvSpPr>
          <p:cNvPr id="4" name="Text Placeholder 3"/>
          <p:cNvSpPr>
            <a:spLocks noGrp="1"/>
          </p:cNvSpPr>
          <p:nvPr>
            <p:ph type="body" sz="quarter" idx="10"/>
          </p:nvPr>
        </p:nvSpPr>
        <p:spPr>
          <a:xfrm>
            <a:off x="324000" y="1690687"/>
            <a:ext cx="8494713"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dirty="0"/>
          </a:p>
        </p:txBody>
      </p:sp>
    </p:spTree>
    <p:extLst>
      <p:ext uri="{BB962C8B-B14F-4D97-AF65-F5344CB8AC3E}">
        <p14:creationId xmlns:p14="http://schemas.microsoft.com/office/powerpoint/2010/main" val="2176385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a:solidFill>
                  <a:prstClr val="black"/>
                </a:solidFill>
              </a:defRPr>
            </a:lvl1pPr>
          </a:lstStyle>
          <a:p>
            <a:fld id="{43710EF3-BEBF-4368-B42B-B27DDAA112EB}" type="datetimeFigureOut">
              <a:rPr lang="en-US" smtClean="0"/>
              <a:pPr/>
              <a:t>9/1/2020</a:t>
            </a:fld>
            <a:endParaRPr lang="en-US" dirty="0"/>
          </a:p>
        </p:txBody>
      </p:sp>
      <p:sp>
        <p:nvSpPr>
          <p:cNvPr id="5" name="Rectangle 5"/>
          <p:cNvSpPr>
            <a:spLocks noGrp="1" noChangeArrowheads="1"/>
          </p:cNvSpPr>
          <p:nvPr>
            <p:ph type="ftr" sz="quarter" idx="11"/>
          </p:nvPr>
        </p:nvSpPr>
        <p:spPr/>
        <p:txBody>
          <a:bodyPr/>
          <a:lstStyle>
            <a:lvl1pPr>
              <a:defRPr/>
            </a:lvl1pPr>
          </a:lstStyle>
          <a:p>
            <a:endParaRPr lang="en-US" dirty="0"/>
          </a:p>
        </p:txBody>
      </p:sp>
      <p:sp>
        <p:nvSpPr>
          <p:cNvPr id="6" name="Rectangle 6"/>
          <p:cNvSpPr>
            <a:spLocks noGrp="1" noChangeArrowheads="1"/>
          </p:cNvSpPr>
          <p:nvPr>
            <p:ph type="sldNum" sz="quarter" idx="12"/>
          </p:nvPr>
        </p:nvSpPr>
        <p:spPr/>
        <p:txBody>
          <a:bodyPr/>
          <a:lstStyle>
            <a:lvl1pPr>
              <a:defRPr/>
            </a:lvl1pPr>
          </a:lstStyle>
          <a:p>
            <a:fld id="{93D05373-97B9-4BAE-A34D-E5E2B0682653}" type="slidenum">
              <a:rPr lang="en-US" smtClean="0"/>
              <a:pPr/>
              <a:t>‹#›</a:t>
            </a:fld>
            <a:endParaRPr lang="en-US" dirty="0"/>
          </a:p>
        </p:txBody>
      </p:sp>
    </p:spTree>
    <p:extLst>
      <p:ext uri="{BB962C8B-B14F-4D97-AF65-F5344CB8AC3E}">
        <p14:creationId xmlns:p14="http://schemas.microsoft.com/office/powerpoint/2010/main" val="2694706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974651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58626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32701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77773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7159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27516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56191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82415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337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75540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9187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99400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20188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48735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319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9A3F470-BFB2-426C-9852-A3B1F467D292}" type="datetime1">
              <a:rPr lang="en-US" altLang="ja-JP"/>
              <a:pPr>
                <a:defRPr/>
              </a:pPr>
              <a:t>9/1/2020</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2450254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DFC5A58-883C-4B6B-9072-F2D8EEBF2CF1}" type="datetime1">
              <a:rPr lang="en-US" altLang="ja-JP"/>
              <a:pPr>
                <a:defRPr/>
              </a:pPr>
              <a:t>9/1/2020</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006997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748FB9F-F36A-4317-A1C3-38E9264174DC}" type="datetime1">
              <a:rPr lang="en-US" altLang="ja-JP"/>
              <a:pPr>
                <a:defRPr/>
              </a:pPr>
              <a:t>9/1/2020</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3840898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D4E48B8-2446-4AFF-9B87-A54CD61D7BCA}" type="datetime1">
              <a:rPr lang="en-US" altLang="ja-JP"/>
              <a:pPr>
                <a:defRPr/>
              </a:pPr>
              <a:t>9/1/2020</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808016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975584D-5FFB-47D1-9829-0538E87C0148}" type="datetime1">
              <a:rPr lang="en-US" altLang="ja-JP"/>
              <a:pPr>
                <a:defRPr/>
              </a:pPr>
              <a:t>9/1/2020</a:t>
            </a:fld>
            <a:endParaRPr lang="en-US" altLang="ja-JP"/>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641731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42F9D18-933B-4B6C-BC81-F0CE162A2EC4}" type="datetime1">
              <a:rPr lang="en-US" altLang="ja-JP"/>
              <a:pPr>
                <a:defRPr/>
              </a:pPr>
              <a:t>9/1/2020</a:t>
            </a:fld>
            <a:endParaRPr lang="en-US" altLang="ja-JP"/>
          </a:p>
        </p:txBody>
      </p:sp>
      <p:sp>
        <p:nvSpPr>
          <p:cNvPr id="8" name="Footer Placeholder 7"/>
          <p:cNvSpPr>
            <a:spLocks noGrp="1"/>
          </p:cNvSpPr>
          <p:nvPr>
            <p:ph type="ftr" sz="quarter" idx="11"/>
          </p:nvPr>
        </p:nvSpPr>
        <p:spPr/>
        <p:txBody>
          <a:bodyPr/>
          <a:lstStyle>
            <a:lvl1pPr>
              <a:defRPr/>
            </a:lvl1pPr>
          </a:lstStyle>
          <a:p>
            <a:pPr>
              <a:defRPr/>
            </a:pPr>
            <a:endParaRPr lang="en-US" altLang="ja-JP"/>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665625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0A2EC0A-8B8C-4B23-8CB2-0019B196A3D2}" type="datetime1">
              <a:rPr lang="en-US" altLang="ja-JP"/>
              <a:pPr>
                <a:defRPr/>
              </a:pPr>
              <a:t>9/1/2020</a:t>
            </a:fld>
            <a:endParaRPr lang="en-US" altLang="ja-JP"/>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2967490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8772999-EDE4-4E6C-9FFE-B22F704468EB}" type="datetime1">
              <a:rPr lang="en-US" altLang="ja-JP"/>
              <a:pPr>
                <a:defRPr/>
              </a:pPr>
              <a:t>9/1/2020</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132232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1F1B39A-A133-45AC-A0DF-AF3C46B954EF}" type="datetime1">
              <a:rPr lang="en-US" altLang="ja-JP"/>
              <a:pPr>
                <a:defRPr/>
              </a:pPr>
              <a:t>9/1/2020</a:t>
            </a:fld>
            <a:endParaRPr lang="en-US" altLang="ja-JP"/>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172773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F73CE7C-06F9-41C4-9E9E-33CFA8230009}" type="datetime1">
              <a:rPr lang="en-US" altLang="ja-JP"/>
              <a:pPr>
                <a:defRPr/>
              </a:pPr>
              <a:t>9/1/2020</a:t>
            </a:fld>
            <a:endParaRPr lang="en-US" altLang="ja-JP"/>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416942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2A5B17F-B905-4307-BBE8-F414F33E6F99}" type="datetime1">
              <a:rPr lang="en-US" altLang="ja-JP"/>
              <a:pPr>
                <a:defRPr/>
              </a:pPr>
              <a:t>9/1/2020</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4274718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BC7C49B-D350-416B-8624-6E088185652C}" type="datetime1">
              <a:rPr lang="en-US" altLang="ja-JP"/>
              <a:pPr>
                <a:defRPr/>
              </a:pPr>
              <a:t>9/1/2020</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30471895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44966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70779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4481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69797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703931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18320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59004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279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latin typeface="Arial" pitchFamily="34" charset="0"/>
                <a:ea typeface="ＭＳ Ｐゴシック" pitchFamily="50" charset="-128"/>
              </a:defRPr>
            </a:lvl1pPr>
          </a:lstStyle>
          <a:p>
            <a:pPr>
              <a:defRPr/>
            </a:pPr>
            <a:fld id="{C0DA58A4-2BD2-45E4-9983-98C4517C440C}" type="datetimeFigureOut">
              <a:rPr lang="en-US" altLang="ja-JP"/>
              <a:pPr>
                <a:defRPr/>
              </a:pPr>
              <a:t>9/1/2020</a:t>
            </a:fld>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latin typeface="Arial" pitchFamily="34" charset="0"/>
                <a:ea typeface="ＭＳ Ｐゴシック" pitchFamily="50" charset="-128"/>
              </a:defRPr>
            </a:lvl1pPr>
          </a:lstStyle>
          <a:p>
            <a:pPr>
              <a:defRPr/>
            </a:pPr>
            <a:endParaRPr lang="en-US" altLang="ja-JP"/>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CCBE890A-439D-45D5-ADF2-2430EA13A1D9}" type="slidenum">
              <a:rPr lang="en-US" altLang="ja-JP"/>
              <a:pPr>
                <a:defRPr/>
              </a:pPr>
              <a:t>‹#›</a:t>
            </a:fld>
            <a:endParaRPr lang="en-US" altLang="ja-JP"/>
          </a:p>
        </p:txBody>
      </p:sp>
    </p:spTree>
    <p:extLst>
      <p:ext uri="{BB962C8B-B14F-4D97-AF65-F5344CB8AC3E}">
        <p14:creationId xmlns:p14="http://schemas.microsoft.com/office/powerpoint/2010/main" val="1236084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EBB95D94-7814-46F6-8376-FC2CA4B84D15}" type="datetimeFigureOut">
              <a:rPr lang="en-US" altLang="ja-JP"/>
              <a:pPr>
                <a:defRPr/>
              </a:pPr>
              <a:t>9/1/2020</a:t>
            </a:fld>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A044DBE1-C01F-4E2F-A940-7385EB505BDA}" type="slidenum">
              <a:rPr lang="en-US" altLang="ja-JP"/>
              <a:pPr>
                <a:defRPr/>
              </a:pPr>
              <a:t>‹#›</a:t>
            </a:fld>
            <a:endParaRPr lang="en-US" altLang="ja-JP"/>
          </a:p>
        </p:txBody>
      </p:sp>
    </p:spTree>
    <p:extLst>
      <p:ext uri="{BB962C8B-B14F-4D97-AF65-F5344CB8AC3E}">
        <p14:creationId xmlns:p14="http://schemas.microsoft.com/office/powerpoint/2010/main" val="3606396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34E06C91-D0B1-4BC7-B1F8-BBAA34760B52}" type="datetimeFigureOut">
              <a:rPr lang="en-US" altLang="ja-JP"/>
              <a:pPr>
                <a:defRPr/>
              </a:pPr>
              <a:t>9/1/2020</a:t>
            </a:fld>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8F3361E8-398E-44E2-939B-97F9909E1620}" type="slidenum">
              <a:rPr lang="en-US" altLang="ja-JP"/>
              <a:pPr>
                <a:defRPr/>
              </a:pPr>
              <a:t>‹#›</a:t>
            </a:fld>
            <a:endParaRPr lang="en-US" altLang="ja-JP"/>
          </a:p>
        </p:txBody>
      </p:sp>
    </p:spTree>
    <p:extLst>
      <p:ext uri="{BB962C8B-B14F-4D97-AF65-F5344CB8AC3E}">
        <p14:creationId xmlns:p14="http://schemas.microsoft.com/office/powerpoint/2010/main" val="1470107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57CEE379-9093-41A6-B8F4-E908BC4B1176}" type="datetimeFigureOut">
              <a:rPr lang="en-US" altLang="ja-JP"/>
              <a:pPr>
                <a:defRPr/>
              </a:pPr>
              <a:t>9/1/2020</a:t>
            </a:fld>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042EFB8B-FBAE-4CBF-BD8F-E73D6B9F7A2E}" type="slidenum">
              <a:rPr lang="en-US" altLang="ja-JP"/>
              <a:pPr>
                <a:defRPr/>
              </a:pPr>
              <a:t>‹#›</a:t>
            </a:fld>
            <a:endParaRPr lang="en-US" altLang="ja-JP"/>
          </a:p>
        </p:txBody>
      </p:sp>
    </p:spTree>
    <p:extLst>
      <p:ext uri="{BB962C8B-B14F-4D97-AF65-F5344CB8AC3E}">
        <p14:creationId xmlns:p14="http://schemas.microsoft.com/office/powerpoint/2010/main" val="4071607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223EFF44-5230-44F4-A3AB-6BB5F7CE5172}" type="datetimeFigureOut">
              <a:rPr lang="en-US" altLang="ja-JP"/>
              <a:pPr>
                <a:defRPr/>
              </a:pPr>
              <a:t>9/1/2020</a:t>
            </a:fld>
            <a:endParaRPr lang="en-US" altLang="ja-JP"/>
          </a:p>
        </p:txBody>
      </p:sp>
      <p:sp>
        <p:nvSpPr>
          <p:cNvPr id="8"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EC7A25D0-5B27-4EBA-924C-E10A818B09FE}" type="slidenum">
              <a:rPr lang="en-US" altLang="ja-JP"/>
              <a:pPr>
                <a:defRPr/>
              </a:pPr>
              <a:t>‹#›</a:t>
            </a:fld>
            <a:endParaRPr lang="en-US" altLang="ja-JP"/>
          </a:p>
        </p:txBody>
      </p:sp>
    </p:spTree>
    <p:extLst>
      <p:ext uri="{BB962C8B-B14F-4D97-AF65-F5344CB8AC3E}">
        <p14:creationId xmlns:p14="http://schemas.microsoft.com/office/powerpoint/2010/main" val="36622758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70F75DEA-EC1A-42F4-856E-E4BDA16B8353}" type="datetimeFigureOut">
              <a:rPr lang="en-US" altLang="ja-JP"/>
              <a:pPr>
                <a:defRPr/>
              </a:pPr>
              <a:t>9/1/2020</a:t>
            </a:fld>
            <a:endParaRPr lang="en-US" altLang="ja-JP"/>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28E14F92-C54B-4378-BB39-D2FAB83829E9}" type="slidenum">
              <a:rPr lang="en-US" altLang="ja-JP"/>
              <a:pPr>
                <a:defRPr/>
              </a:pPr>
              <a:t>‹#›</a:t>
            </a:fld>
            <a:endParaRPr lang="en-US" altLang="ja-JP"/>
          </a:p>
        </p:txBody>
      </p:sp>
    </p:spTree>
    <p:extLst>
      <p:ext uri="{BB962C8B-B14F-4D97-AF65-F5344CB8AC3E}">
        <p14:creationId xmlns:p14="http://schemas.microsoft.com/office/powerpoint/2010/main" val="3838445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152769AB-EF61-4AF3-B70C-FAFB07B2539B}" type="datetimeFigureOut">
              <a:rPr lang="en-US" altLang="ja-JP"/>
              <a:pPr>
                <a:defRPr/>
              </a:pPr>
              <a:t>9/1/2020</a:t>
            </a:fld>
            <a:endParaRPr lang="en-US" altLang="ja-JP"/>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C3ACEBA-18B7-44C3-86B5-726863BF232F}" type="slidenum">
              <a:rPr lang="en-US" altLang="ja-JP"/>
              <a:pPr>
                <a:defRPr/>
              </a:pPr>
              <a:t>‹#›</a:t>
            </a:fld>
            <a:endParaRPr lang="en-US" altLang="ja-JP"/>
          </a:p>
        </p:txBody>
      </p:sp>
    </p:spTree>
    <p:extLst>
      <p:ext uri="{BB962C8B-B14F-4D97-AF65-F5344CB8AC3E}">
        <p14:creationId xmlns:p14="http://schemas.microsoft.com/office/powerpoint/2010/main" val="1851496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latin typeface="Arial" pitchFamily="34" charset="0"/>
                <a:ea typeface="ＭＳ Ｐゴシック" pitchFamily="50" charset="-128"/>
              </a:defRPr>
            </a:lvl1pPr>
          </a:lstStyle>
          <a:p>
            <a:pPr>
              <a:defRPr/>
            </a:pPr>
            <a:fld id="{3ABBC2B9-D741-43A6-90E8-C28980E95EE8}" type="datetimeFigureOut">
              <a:rPr lang="en-US" altLang="ja-JP"/>
              <a:pPr>
                <a:defRPr/>
              </a:pPr>
              <a:t>9/1/2020</a:t>
            </a:fld>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D1EE73E3-4C54-40E9-810F-28554EE32C86}" type="slidenum">
              <a:rPr lang="en-US" altLang="ja-JP"/>
              <a:pPr>
                <a:defRPr/>
              </a:pPr>
              <a:t>‹#›</a:t>
            </a:fld>
            <a:endParaRPr lang="en-US" altLang="ja-JP"/>
          </a:p>
        </p:txBody>
      </p:sp>
    </p:spTree>
    <p:extLst>
      <p:ext uri="{BB962C8B-B14F-4D97-AF65-F5344CB8AC3E}">
        <p14:creationId xmlns:p14="http://schemas.microsoft.com/office/powerpoint/2010/main" val="2114468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E84A8214-10FA-4438-9F0F-7D16DAC07122}" type="datetimeFigureOut">
              <a:rPr lang="en-US" altLang="ja-JP"/>
              <a:pPr>
                <a:defRPr/>
              </a:pPr>
              <a:t>9/1/2020</a:t>
            </a:fld>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62B4B466-17F4-43E6-AC22-6B61D6CC7612}" type="slidenum">
              <a:rPr lang="en-US" altLang="ja-JP"/>
              <a:pPr>
                <a:defRPr/>
              </a:pPr>
              <a:t>‹#›</a:t>
            </a:fld>
            <a:endParaRPr lang="en-US" altLang="ja-JP"/>
          </a:p>
        </p:txBody>
      </p:sp>
    </p:spTree>
    <p:extLst>
      <p:ext uri="{BB962C8B-B14F-4D97-AF65-F5344CB8AC3E}">
        <p14:creationId xmlns:p14="http://schemas.microsoft.com/office/powerpoint/2010/main" val="4088213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50250AD8-AB52-4143-92C4-D8EF6A5F5447}" type="datetimeFigureOut">
              <a:rPr lang="en-US" altLang="ja-JP"/>
              <a:pPr>
                <a:defRPr/>
              </a:pPr>
              <a:t>9/1/2020</a:t>
            </a:fld>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4D5FDDBF-F0FD-4F3A-9FBF-E91D10B31BC6}" type="slidenum">
              <a:rPr lang="en-US" altLang="ja-JP"/>
              <a:pPr>
                <a:defRPr/>
              </a:pPr>
              <a:t>‹#›</a:t>
            </a:fld>
            <a:endParaRPr lang="en-US" altLang="ja-JP"/>
          </a:p>
        </p:txBody>
      </p:sp>
    </p:spTree>
    <p:extLst>
      <p:ext uri="{BB962C8B-B14F-4D97-AF65-F5344CB8AC3E}">
        <p14:creationId xmlns:p14="http://schemas.microsoft.com/office/powerpoint/2010/main" val="236124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3836322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80DFD358-3F1D-47EF-B4FD-1132C3AE7062}" type="datetimeFigureOut">
              <a:rPr lang="en-US" altLang="ja-JP"/>
              <a:pPr>
                <a:defRPr/>
              </a:pPr>
              <a:t>9/1/2020</a:t>
            </a:fld>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220BDF62-79C4-4D4C-9DD7-10AF9B24E21F}" type="slidenum">
              <a:rPr lang="en-US" altLang="ja-JP"/>
              <a:pPr>
                <a:defRPr/>
              </a:pPr>
              <a:t>‹#›</a:t>
            </a:fld>
            <a:endParaRPr lang="en-US" altLang="ja-JP"/>
          </a:p>
        </p:txBody>
      </p:sp>
    </p:spTree>
    <p:extLst>
      <p:ext uri="{BB962C8B-B14F-4D97-AF65-F5344CB8AC3E}">
        <p14:creationId xmlns:p14="http://schemas.microsoft.com/office/powerpoint/2010/main" val="12130208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776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7190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1685962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dirty="0"/>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4620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atin typeface="Arial" pitchFamily="34" charset="0"/>
                <a:ea typeface="ＭＳ Ｐゴシック" pitchFamily="50"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atin typeface="Arial" pitchFamily="34" charset="0"/>
                <a:ea typeface="ＭＳ Ｐゴシック" pitchFamily="50" charset="-128"/>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F5698E7-9D51-4F93-8F63-CCD3344B8962}" type="slidenum">
              <a:rPr lang="en-US" altLang="ja-JP"/>
              <a:pPr>
                <a:defRPr/>
              </a:pPr>
              <a:t>‹#›</a:t>
            </a:fld>
            <a:endParaRPr lang="en-US" altLang="ja-JP"/>
          </a:p>
        </p:txBody>
      </p:sp>
    </p:spTree>
    <p:extLst>
      <p:ext uri="{BB962C8B-B14F-4D97-AF65-F5344CB8AC3E}">
        <p14:creationId xmlns:p14="http://schemas.microsoft.com/office/powerpoint/2010/main" val="356984110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cs typeface="+mn-cs"/>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cs typeface="+mn-cs"/>
              </a:defRPr>
            </a:lvl1pPr>
          </a:lstStyle>
          <a:p>
            <a:pPr>
              <a:defRPr/>
            </a:pPr>
            <a:endParaRPr lang="en-US" altLang="ja-JP"/>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smtClean="0">
                <a:solidFill>
                  <a:srgbClr val="1F474F"/>
                </a:solidFill>
              </a:defRPr>
            </a:lvl1pPr>
          </a:lstStyle>
          <a:p>
            <a:pPr>
              <a:defRPr/>
            </a:pPr>
            <a:fld id="{C3141B8D-7CFE-4048-8404-8A0A45B98707}" type="slidenum">
              <a:rPr lang="en-US" altLang="ja-JP"/>
              <a:pPr>
                <a:defRPr/>
              </a:pPr>
              <a:t>‹#›</a:t>
            </a:fld>
            <a:endParaRPr lang="en-US" altLang="ja-JP"/>
          </a:p>
        </p:txBody>
      </p:sp>
    </p:spTree>
    <p:extLst>
      <p:ext uri="{BB962C8B-B14F-4D97-AF65-F5344CB8AC3E}">
        <p14:creationId xmlns:p14="http://schemas.microsoft.com/office/powerpoint/2010/main" val="20585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jpe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8.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92"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2530" name="Picture 2" descr="\\piicorp.org\commons\Corp_Marketing\Team Member's Folders\Ruben\Hiring Smart\Template_BK.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22532"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pitchFamily="34" charset="0"/>
                <a:cs typeface="Arial"/>
                <a:sym typeface="Arial"/>
                <a:rtl val="0"/>
              </a:defRPr>
            </a:lvl1pPr>
          </a:lstStyle>
          <a:p>
            <a:pPr fontAlgn="base">
              <a:spcBef>
                <a:spcPct val="0"/>
              </a:spcBef>
              <a:spcAft>
                <a:spcPct val="0"/>
              </a:spcAft>
              <a:defRPr/>
            </a:pPr>
            <a:endParaRPr lang="en-US" altLang="ja-JP" kern="1200">
              <a:ea typeface="ＭＳ Ｐゴシック" pitchFamily="50" charset="-128"/>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pitchFamily="34" charset="0"/>
                <a:cs typeface="Arial"/>
                <a:sym typeface="Arial"/>
                <a:rtl val="0"/>
              </a:defRPr>
            </a:lvl1pPr>
          </a:lstStyle>
          <a:p>
            <a:pPr fontAlgn="base">
              <a:spcBef>
                <a:spcPct val="0"/>
              </a:spcBef>
              <a:spcAft>
                <a:spcPct val="0"/>
              </a:spcAft>
              <a:defRPr/>
            </a:pPr>
            <a:endParaRPr lang="en-US" altLang="ja-JP" kern="1200">
              <a:ea typeface="ＭＳ Ｐゴシック" pitchFamily="50" charset="-128"/>
            </a:endParaRP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smtClean="0">
                <a:solidFill>
                  <a:srgbClr val="FFFFFF"/>
                </a:solidFill>
                <a:latin typeface="Arial" charset="0"/>
                <a:cs typeface="Arial" charset="0"/>
                <a:sym typeface="Arial" charset="0"/>
              </a:defRPr>
            </a:lvl1pPr>
          </a:lstStyle>
          <a:p>
            <a:pPr fontAlgn="base">
              <a:spcBef>
                <a:spcPct val="0"/>
              </a:spcBef>
              <a:spcAft>
                <a:spcPct val="0"/>
              </a:spcAft>
              <a:defRPr/>
            </a:pPr>
            <a:fld id="{8A8FF0A5-CD91-402D-A16D-8DF882BE5DA6}" type="slidenum">
              <a:rPr lang="en-US" altLang="ja-JP" kern="1200">
                <a:ea typeface="ＭＳ Ｐゴシック" pitchFamily="50" charset="-128"/>
              </a:rPr>
              <a:pPr fontAlgn="base">
                <a:spcBef>
                  <a:spcPct val="0"/>
                </a:spcBef>
                <a:spcAft>
                  <a:spcPct val="0"/>
                </a:spcAft>
                <a:defRPr/>
              </a:pPr>
              <a:t>‹#›</a:t>
            </a:fld>
            <a:endParaRPr lang="en-US" altLang="ja-JP" kern="1200">
              <a:ea typeface="ＭＳ Ｐゴシック" pitchFamily="50" charset="-128"/>
            </a:endParaRPr>
          </a:p>
        </p:txBody>
      </p:sp>
    </p:spTree>
    <p:extLst>
      <p:ext uri="{BB962C8B-B14F-4D97-AF65-F5344CB8AC3E}">
        <p14:creationId xmlns:p14="http://schemas.microsoft.com/office/powerpoint/2010/main" val="24642124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itchFamily="34" charset="0"/>
            </a:endParaRPr>
          </a:p>
        </p:txBody>
      </p:sp>
      <p:sp>
        <p:nvSpPr>
          <p:cNvPr id="12291"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itchFamily="34" charset="0"/>
            </a:endParaRPr>
          </a:p>
        </p:txBody>
      </p:sp>
      <p:sp>
        <p:nvSpPr>
          <p:cNvPr id="12292"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itchFamily="34" charset="0"/>
                <a:sym typeface="Calibri" pitchFamily="34" charset="0"/>
              </a:defRPr>
            </a:lvl1pPr>
          </a:lstStyle>
          <a:p>
            <a:pPr fontAlgn="base">
              <a:spcBef>
                <a:spcPct val="0"/>
              </a:spcBef>
              <a:spcAft>
                <a:spcPct val="0"/>
              </a:spcAft>
              <a:defRPr/>
            </a:pPr>
            <a:endParaRPr lang="ja-JP" altLang="ja-JP" kern="1200">
              <a:ea typeface="ＭＳ Ｐゴシック" pitchFamily="50" charset="-128"/>
              <a:cs typeface="+mn-cs"/>
            </a:endParaRPr>
          </a:p>
        </p:txBody>
      </p:sp>
      <p:sp>
        <p:nvSpPr>
          <p:cNvPr id="12293"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itchFamily="34" charset="0"/>
                <a:sym typeface="Calibri" pitchFamily="34" charset="0"/>
              </a:defRPr>
            </a:lvl1pPr>
          </a:lstStyle>
          <a:p>
            <a:pPr fontAlgn="base">
              <a:spcBef>
                <a:spcPct val="0"/>
              </a:spcBef>
              <a:spcAft>
                <a:spcPct val="0"/>
              </a:spcAft>
              <a:defRPr/>
            </a:pPr>
            <a:endParaRPr lang="ja-JP" altLang="ja-JP" kern="1200">
              <a:ea typeface="ＭＳ Ｐゴシック" pitchFamily="50" charset="-128"/>
              <a:cs typeface="+mn-cs"/>
            </a:endParaRPr>
          </a:p>
        </p:txBody>
      </p:sp>
      <p:sp>
        <p:nvSpPr>
          <p:cNvPr id="12294"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kumimoji="0" sz="1200">
                <a:solidFill>
                  <a:srgbClr val="888888"/>
                </a:solidFill>
                <a:latin typeface="Calibri" pitchFamily="34" charset="0"/>
                <a:sym typeface="Calibri" pitchFamily="34" charset="0"/>
              </a:defRPr>
            </a:lvl1pPr>
          </a:lstStyle>
          <a:p>
            <a:pPr fontAlgn="base">
              <a:spcBef>
                <a:spcPct val="0"/>
              </a:spcBef>
              <a:spcAft>
                <a:spcPct val="0"/>
              </a:spcAft>
              <a:defRPr/>
            </a:pPr>
            <a:fld id="{1A047D43-5897-493A-8EC6-C0D24782224B}" type="slidenum">
              <a:rPr lang="en-US" altLang="ja-JP" kern="1200">
                <a:ea typeface="ＭＳ Ｐゴシック" pitchFamily="50" charset="-128"/>
                <a:cs typeface="+mn-cs"/>
              </a:rPr>
              <a:pPr fontAlgn="base">
                <a:spcBef>
                  <a:spcPct val="0"/>
                </a:spcBef>
                <a:spcAft>
                  <a:spcPct val="0"/>
                </a:spcAft>
                <a:defRPr/>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2329333272"/>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807" r:id="rId11"/>
  </p:sldLayoutIdLst>
  <p:hf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14400311"/>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10" r:id="rId5"/>
    <p:sldLayoutId id="2147483711" r:id="rId6"/>
    <p:sldLayoutId id="2147483712" r:id="rId7"/>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8053170"/>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6C312C8B-A6D9-49B7-A69D-5B7201826156}" type="datetime1">
              <a:rPr lang="en-US" altLang="ja-JP" kern="1200">
                <a:cs typeface="+mn-cs"/>
              </a:rPr>
              <a:pPr>
                <a:defRPr/>
              </a:pPr>
              <a:t>9/1/2020</a:t>
            </a:fld>
            <a:endParaRPr lang="en-US" kern="120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endParaRPr lang="en-US" altLang="ja-JP" kern="1200">
              <a:ea typeface="ＭＳ Ｐゴシック" pitchFamily="50"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7866751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34796941"/>
      </p:ext>
    </p:extLst>
  </p:cSld>
  <p:clrMap bg1="lt1" tx1="dk1" bg2="dk2" tx2="lt2" accent1="accent1" accent2="accent2" accent3="accent3" accent4="accent4" accent5="accent5" accent6="accent6" hlink="hlink" folHlink="folHlink"/>
  <p:sldLayoutIdLst>
    <p:sldLayoutId id="2147483764" r:id="rId1"/>
    <p:sldLayoutId id="2147483766" r:id="rId2"/>
    <p:sldLayoutId id="2147483767" r:id="rId3"/>
    <p:sldLayoutId id="2147483768" r:id="rId4"/>
    <p:sldLayoutId id="2147483769" r:id="rId5"/>
    <p:sldLayoutId id="2147483770" r:id="rId6"/>
    <p:sldLayoutId id="2147483771" r:id="rId7"/>
    <p:sldLayoutId id="2147483772"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4338" name="Picture 2" descr="\\piicorp.org\commons\Corp_Marketing\Team Member's Folders\Ruben\Hiring Smart\Template_B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14340"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charset="0"/>
                <a:ea typeface="ＭＳ Ｐゴシック" charset="-128"/>
              </a:defRPr>
            </a:lvl1pPr>
          </a:lstStyle>
          <a:p>
            <a:pPr fontAlgn="base">
              <a:spcBef>
                <a:spcPct val="0"/>
              </a:spcBef>
              <a:spcAft>
                <a:spcPct val="0"/>
              </a:spcAft>
              <a:defRPr/>
            </a:pPr>
            <a:fld id="{C1EEF2C7-2BA5-41AD-B6DE-ECE305D9F2EF}" type="datetimeFigureOut">
              <a:rPr lang="en-US" altLang="ja-JP" kern="1200">
                <a:cs typeface="+mn-cs"/>
              </a:rPr>
              <a:pPr fontAlgn="base">
                <a:spcBef>
                  <a:spcPct val="0"/>
                </a:spcBef>
                <a:spcAft>
                  <a:spcPct val="0"/>
                </a:spcAft>
                <a:defRPr/>
              </a:pPr>
              <a:t>9/1/2020</a:t>
            </a:fld>
            <a:endParaRPr lang="en-US" altLang="ja-JP" kern="1200">
              <a:cs typeface="+mn-cs"/>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charset="0"/>
                <a:ea typeface="ＭＳ Ｐゴシック" charset="-128"/>
              </a:defRPr>
            </a:lvl1pPr>
          </a:lstStyle>
          <a:p>
            <a:pPr fontAlgn="base">
              <a:spcBef>
                <a:spcPct val="0"/>
              </a:spcBef>
              <a:spcAft>
                <a:spcPct val="0"/>
              </a:spcAft>
              <a:defRPr/>
            </a:pPr>
            <a:endParaRPr lang="en-US" altLang="ja-JP" kern="1200">
              <a:cs typeface="+mn-cs"/>
            </a:endParaRP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a:solidFill>
                  <a:srgbClr val="FFFFFF"/>
                </a:solidFill>
              </a:defRPr>
            </a:lvl1pPr>
          </a:lstStyle>
          <a:p>
            <a:pPr fontAlgn="base">
              <a:spcBef>
                <a:spcPct val="0"/>
              </a:spcBef>
              <a:spcAft>
                <a:spcPct val="0"/>
              </a:spcAft>
              <a:defRPr/>
            </a:pPr>
            <a:fld id="{42453C1F-870E-4C00-9744-80E6B6572A27}" type="slidenum">
              <a:rPr lang="en-US" altLang="ja-JP" kern="1200">
                <a:latin typeface="Arial" panose="020B0604020202020204" pitchFamily="34" charset="0"/>
                <a:ea typeface="ＭＳ Ｐゴシック" panose="020B0600070205080204" pitchFamily="50" charset="-128"/>
                <a:cs typeface="+mn-cs"/>
              </a:rPr>
              <a:pPr fontAlgn="base">
                <a:spcBef>
                  <a:spcPct val="0"/>
                </a:spcBef>
                <a:spcAft>
                  <a:spcPct val="0"/>
                </a:spcAft>
                <a:defRPr/>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592044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63.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0" y="2060848"/>
            <a:ext cx="9144000" cy="2007628"/>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Shape 88"/>
          <p:cNvSpPr txBox="1">
            <a:spLocks noGrp="1"/>
          </p:cNvSpPr>
          <p:nvPr>
            <p:ph type="ctrTitle"/>
          </p:nvPr>
        </p:nvSpPr>
        <p:spPr>
          <a:xfrm>
            <a:off x="107504" y="2276872"/>
            <a:ext cx="8928992" cy="1470024"/>
          </a:xfrm>
          <a:prstGeom prst="rect">
            <a:avLst/>
          </a:prstGeom>
          <a:noFill/>
          <a:ln>
            <a:noFill/>
          </a:ln>
        </p:spPr>
        <p:txBody>
          <a:bodyPr lIns="91425" tIns="45700" rIns="91425" bIns="45700" anchor="ctr" anchorCtr="0">
            <a:noAutofit/>
          </a:bodyPr>
          <a:lstStyle/>
          <a:p>
            <a:pPr lvl="0">
              <a:lnSpc>
                <a:spcPct val="112500"/>
              </a:lnSpc>
              <a:buClr>
                <a:srgbClr val="7F7F7F"/>
              </a:buClr>
              <a:buSzPct val="25000"/>
            </a:pPr>
            <a:r>
              <a:rPr lang="en-US" altLang="ja-JP" sz="2800" b="1" dirty="0">
                <a:solidFill>
                  <a:srgbClr val="7F7F7F"/>
                </a:solidFill>
              </a:rPr>
              <a:t>Utilizing HR Analytics to Improve Decision Making</a:t>
            </a:r>
            <a:br>
              <a:rPr lang="en-US" altLang="ja-JP" sz="2800" b="1" dirty="0">
                <a:solidFill>
                  <a:srgbClr val="7F7F7F"/>
                </a:solidFill>
              </a:rPr>
            </a:br>
            <a:r>
              <a:rPr lang="en-US" altLang="ja-JP" sz="2000" dirty="0">
                <a:solidFill>
                  <a:srgbClr val="7F7F7F"/>
                </a:solidFill>
              </a:rPr>
              <a:t>-Strategic Talent Assessment: </a:t>
            </a:r>
            <a:r>
              <a:rPr lang="en-US" altLang="ja-JP" sz="2000" dirty="0" err="1">
                <a:solidFill>
                  <a:srgbClr val="7F7F7F"/>
                </a:solidFill>
              </a:rPr>
              <a:t>ProfileXT</a:t>
            </a:r>
            <a:r>
              <a:rPr lang="en-US" altLang="ja-JP" sz="2000" dirty="0">
                <a:solidFill>
                  <a:srgbClr val="7F7F7F"/>
                </a:solidFill>
              </a:rPr>
              <a:t>-</a:t>
            </a:r>
            <a:br>
              <a:rPr lang="en-US" altLang="ja-JP" sz="2000" dirty="0">
                <a:solidFill>
                  <a:srgbClr val="7F7F7F"/>
                </a:solidFill>
              </a:rPr>
            </a:br>
            <a:endParaRPr lang="en-US" sz="2000" dirty="0">
              <a:solidFill>
                <a:srgbClr val="7F7F7F"/>
              </a:solidFill>
            </a:endParaRPr>
          </a:p>
        </p:txBody>
      </p:sp>
      <p:sp>
        <p:nvSpPr>
          <p:cNvPr id="89" name="Shape 89"/>
          <p:cNvSpPr txBox="1">
            <a:spLocks noGrp="1"/>
          </p:cNvSpPr>
          <p:nvPr>
            <p:ph type="subTitle" idx="1"/>
          </p:nvPr>
        </p:nvSpPr>
        <p:spPr>
          <a:xfrm>
            <a:off x="1371599" y="5561828"/>
            <a:ext cx="6400799" cy="5486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888888"/>
              </a:buClr>
              <a:buSzPct val="25000"/>
              <a:buFont typeface="Arial"/>
              <a:buNone/>
            </a:pPr>
            <a:r>
              <a:rPr lang="en-US" altLang="ja-JP" sz="2590" b="1" dirty="0"/>
              <a:t>HRD Group</a:t>
            </a:r>
            <a:endParaRPr lang="en-US" sz="1850" dirty="0"/>
          </a:p>
          <a:p>
            <a:pPr marL="0" marR="0" lvl="0" indent="0" algn="ctr" rtl="0">
              <a:lnSpc>
                <a:spcPct val="90000"/>
              </a:lnSpc>
              <a:spcBef>
                <a:spcPts val="518"/>
              </a:spcBef>
              <a:buClr>
                <a:srgbClr val="888888"/>
              </a:buClr>
              <a:buFont typeface="Arial"/>
              <a:buNone/>
            </a:pPr>
            <a:endParaRPr sz="2590" b="0" i="0" u="none" strike="noStrike" cap="none" baseline="0" dirty="0">
              <a:solidFill>
                <a:srgbClr val="888888"/>
              </a:solidFill>
              <a:latin typeface="Calibri"/>
              <a:ea typeface="Calibri"/>
              <a:cs typeface="Calibri"/>
              <a:sym typeface="Calibri"/>
            </a:endParaRPr>
          </a:p>
        </p:txBody>
      </p:sp>
      <p:sp>
        <p:nvSpPr>
          <p:cNvPr id="90" name="Shape 90"/>
          <p:cNvSpPr/>
          <p:nvPr/>
        </p:nvSpPr>
        <p:spPr>
          <a:xfrm>
            <a:off x="4392000" y="4797152"/>
            <a:ext cx="359999" cy="36000"/>
          </a:xfrm>
          <a:prstGeom prst="rect">
            <a:avLst/>
          </a:prstGeom>
          <a:solidFill>
            <a:srgbClr val="4CB8C1"/>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8" name="図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399" y="496212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97188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2400" y="2263775"/>
            <a:ext cx="4827588" cy="2212975"/>
            <a:chOff x="-152400" y="2263775"/>
            <a:chExt cx="4827588" cy="2212975"/>
          </a:xfrm>
        </p:grpSpPr>
        <p:sp>
          <p:nvSpPr>
            <p:cNvPr id="14339" name="AutoShape 3"/>
            <p:cNvSpPr>
              <a:spLocks noChangeAspect="1" noChangeArrowheads="1"/>
            </p:cNvSpPr>
            <p:nvPr/>
          </p:nvSpPr>
          <p:spPr bwMode="auto">
            <a:xfrm>
              <a:off x="2293938" y="2263775"/>
              <a:ext cx="2381250" cy="2212975"/>
            </a:xfrm>
            <a:prstGeom prst="ellipse">
              <a:avLst/>
            </a:prstGeom>
            <a:solidFill>
              <a:srgbClr val="A5D2DB"/>
            </a:solidFill>
            <a:ln w="38100">
              <a:solidFill>
                <a:schemeClr val="tx2"/>
              </a:solidFill>
              <a:round/>
              <a:headEnd/>
              <a:tailEnd/>
            </a:ln>
            <a:effectLst>
              <a:outerShdw dist="107763" sx="1000" sy="1000" algn="ctr" rotWithShape="0">
                <a:srgbClr val="808080"/>
              </a:outerShdw>
            </a:effectLst>
          </p:spPr>
          <p:txBody>
            <a:bodyPr wrap="none" anchor="ctr"/>
            <a:lstStyle/>
            <a:p>
              <a:pPr>
                <a:defRPr/>
              </a:pPr>
              <a:endParaRPr lang="en-US" dirty="0">
                <a:solidFill>
                  <a:schemeClr val="bg1"/>
                </a:solidFill>
              </a:endParaRPr>
            </a:p>
          </p:txBody>
        </p:sp>
        <p:sp>
          <p:nvSpPr>
            <p:cNvPr id="47108" name="Text Box 6"/>
            <p:cNvSpPr txBox="1">
              <a:spLocks noChangeArrowheads="1"/>
            </p:cNvSpPr>
            <p:nvPr/>
          </p:nvSpPr>
          <p:spPr bwMode="auto">
            <a:xfrm>
              <a:off x="2590800" y="2743200"/>
              <a:ext cx="1752600" cy="1246247"/>
            </a:xfrm>
            <a:prstGeom prst="rect">
              <a:avLst/>
            </a:prstGeom>
            <a:noFill/>
            <a:ln w="9525">
              <a:noFill/>
              <a:miter lim="800000"/>
              <a:headEnd/>
              <a:tailEnd/>
            </a:ln>
          </p:spPr>
          <p:txBody>
            <a:bodyPr lIns="82048" tIns="41025" rIns="82048" bIns="41025">
              <a:spAutoFit/>
            </a:bodyPr>
            <a:lstStyle/>
            <a:p>
              <a:pPr algn="ctr" defTabSz="820738" eaLnBrk="0" hangingPunct="0">
                <a:lnSpc>
                  <a:spcPct val="90000"/>
                </a:lnSpc>
                <a:spcBef>
                  <a:spcPct val="50000"/>
                </a:spcBef>
              </a:pPr>
              <a:r>
                <a:rPr lang="en-US" sz="2000" b="1" u="sng" dirty="0">
                  <a:latin typeface="Arial" pitchFamily="34" charset="0"/>
                </a:rPr>
                <a:t>Skill Fit</a:t>
              </a:r>
            </a:p>
            <a:p>
              <a:pPr algn="ctr" defTabSz="820738" eaLnBrk="0" hangingPunct="0">
                <a:lnSpc>
                  <a:spcPct val="40000"/>
                </a:lnSpc>
                <a:spcBef>
                  <a:spcPct val="50000"/>
                </a:spcBef>
              </a:pPr>
              <a:r>
                <a:rPr lang="en-US" sz="1600" dirty="0">
                  <a:latin typeface="Arial" pitchFamily="34" charset="0"/>
                </a:rPr>
                <a:t>Education,</a:t>
              </a:r>
            </a:p>
            <a:p>
              <a:pPr algn="ctr" defTabSz="820738" eaLnBrk="0" hangingPunct="0">
                <a:lnSpc>
                  <a:spcPct val="40000"/>
                </a:lnSpc>
                <a:spcBef>
                  <a:spcPct val="50000"/>
                </a:spcBef>
              </a:pPr>
              <a:r>
                <a:rPr lang="en-US" sz="1600" dirty="0">
                  <a:latin typeface="Arial" pitchFamily="34" charset="0"/>
                </a:rPr>
                <a:t> Training,</a:t>
              </a:r>
            </a:p>
            <a:p>
              <a:pPr algn="ctr" defTabSz="820738" eaLnBrk="0" hangingPunct="0">
                <a:lnSpc>
                  <a:spcPct val="40000"/>
                </a:lnSpc>
                <a:spcBef>
                  <a:spcPct val="50000"/>
                </a:spcBef>
              </a:pPr>
              <a:r>
                <a:rPr lang="en-US" sz="1600" dirty="0">
                  <a:latin typeface="Arial" pitchFamily="34" charset="0"/>
                </a:rPr>
                <a:t>Experience,</a:t>
              </a:r>
            </a:p>
            <a:p>
              <a:pPr algn="ctr" defTabSz="820738" eaLnBrk="0" hangingPunct="0">
                <a:lnSpc>
                  <a:spcPct val="40000"/>
                </a:lnSpc>
                <a:spcBef>
                  <a:spcPct val="50000"/>
                </a:spcBef>
              </a:pPr>
              <a:r>
                <a:rPr lang="en-US" sz="1600" dirty="0">
                  <a:latin typeface="Arial" pitchFamily="34" charset="0"/>
                </a:rPr>
                <a:t>Skills,  Etc.</a:t>
              </a:r>
              <a:endParaRPr lang="en-US" sz="2500" b="1" dirty="0">
                <a:latin typeface="Arial" pitchFamily="34" charset="0"/>
              </a:endParaRPr>
            </a:p>
          </p:txBody>
        </p:sp>
        <p:sp>
          <p:nvSpPr>
            <p:cNvPr id="47110" name="Text Box 8"/>
            <p:cNvSpPr txBox="1">
              <a:spLocks noChangeArrowheads="1"/>
            </p:cNvSpPr>
            <p:nvPr/>
          </p:nvSpPr>
          <p:spPr bwMode="auto">
            <a:xfrm>
              <a:off x="-152400" y="2606675"/>
              <a:ext cx="2203450" cy="1252402"/>
            </a:xfrm>
            <a:prstGeom prst="rect">
              <a:avLst/>
            </a:prstGeom>
            <a:noFill/>
            <a:ln w="9525">
              <a:noFill/>
              <a:miter lim="800000"/>
              <a:headEnd/>
              <a:tailEnd/>
            </a:ln>
          </p:spPr>
          <p:txBody>
            <a:bodyPr lIns="82048" tIns="41025" rIns="82048" bIns="41025">
              <a:spAutoFit/>
            </a:bodyPr>
            <a:lstStyle/>
            <a:p>
              <a:pPr algn="ctr" defTabSz="820738" eaLnBrk="0" hangingPunct="0"/>
              <a:r>
                <a:rPr lang="en-US" sz="1600" b="1" dirty="0">
                  <a:solidFill>
                    <a:schemeClr val="accent6">
                      <a:lumMod val="50000"/>
                    </a:schemeClr>
                  </a:solidFill>
                  <a:latin typeface="Arial" pitchFamily="34" charset="0"/>
                </a:rPr>
                <a:t>Résumé, Application, References</a:t>
              </a:r>
              <a:endParaRPr lang="en-US" sz="1200" b="1" dirty="0">
                <a:solidFill>
                  <a:schemeClr val="accent6">
                    <a:lumMod val="50000"/>
                  </a:schemeClr>
                </a:solidFill>
                <a:latin typeface="Arial" pitchFamily="34" charset="0"/>
              </a:endParaRPr>
            </a:p>
            <a:p>
              <a:pPr algn="ctr" defTabSz="820738" eaLnBrk="0" hangingPunct="0"/>
              <a:endParaRPr lang="en-US" sz="1200" b="1" dirty="0">
                <a:solidFill>
                  <a:schemeClr val="accent6">
                    <a:lumMod val="50000"/>
                  </a:schemeClr>
                </a:solidFill>
                <a:latin typeface="Arial" pitchFamily="34" charset="0"/>
              </a:endParaRPr>
            </a:p>
            <a:p>
              <a:pPr algn="ctr" defTabSz="820738" eaLnBrk="0" hangingPunct="0"/>
              <a:endParaRPr lang="en-US" sz="1600" b="1" dirty="0">
                <a:solidFill>
                  <a:schemeClr val="accent6">
                    <a:lumMod val="50000"/>
                  </a:schemeClr>
                </a:solidFill>
                <a:latin typeface="Arial" pitchFamily="34" charset="0"/>
              </a:endParaRPr>
            </a:p>
          </p:txBody>
        </p:sp>
        <p:sp>
          <p:nvSpPr>
            <p:cNvPr id="47114" name="Line 12"/>
            <p:cNvSpPr>
              <a:spLocks noChangeShapeType="1"/>
            </p:cNvSpPr>
            <p:nvPr/>
          </p:nvSpPr>
          <p:spPr bwMode="auto">
            <a:xfrm flipV="1">
              <a:off x="1571624" y="2957513"/>
              <a:ext cx="722313" cy="0"/>
            </a:xfrm>
            <a:prstGeom prst="line">
              <a:avLst/>
            </a:prstGeom>
            <a:noFill/>
            <a:ln w="38100">
              <a:solidFill>
                <a:schemeClr val="tx1"/>
              </a:solidFill>
              <a:round/>
              <a:headEnd/>
              <a:tailEnd type="triangle" w="med" len="med"/>
            </a:ln>
          </p:spPr>
          <p:txBody>
            <a:bodyPr wrap="none" anchor="ctr"/>
            <a:lstStyle/>
            <a:p>
              <a:endParaRPr lang="en-US" dirty="0"/>
            </a:p>
          </p:txBody>
        </p:sp>
      </p:grpSp>
      <p:sp>
        <p:nvSpPr>
          <p:cNvPr id="954386" name="Text Box 18"/>
          <p:cNvSpPr txBox="1">
            <a:spLocks noChangeArrowheads="1"/>
          </p:cNvSpPr>
          <p:nvPr/>
        </p:nvSpPr>
        <p:spPr bwMode="auto">
          <a:xfrm>
            <a:off x="31513" y="1260530"/>
            <a:ext cx="9144000" cy="830997"/>
          </a:xfrm>
          <a:prstGeom prst="rect">
            <a:avLst/>
          </a:prstGeom>
          <a:noFill/>
          <a:ln w="9525">
            <a:noFill/>
            <a:miter lim="800000"/>
            <a:headEnd/>
            <a:tailEnd/>
          </a:ln>
          <a:effectLst/>
        </p:spPr>
        <p:txBody>
          <a:bodyPr>
            <a:spAutoFit/>
          </a:bodyPr>
          <a:lstStyle/>
          <a:p>
            <a:pPr algn="ctr">
              <a:defRPr/>
            </a:pPr>
            <a:r>
              <a:rPr lang="en-US" sz="2400" b="1" dirty="0">
                <a:solidFill>
                  <a:schemeClr val="accent6">
                    <a:lumMod val="50000"/>
                  </a:schemeClr>
                </a:solidFill>
                <a:effectLst>
                  <a:outerShdw blurRad="38100" dist="38100" dir="2700000" algn="tl">
                    <a:srgbClr val="C0C0C0"/>
                  </a:outerShdw>
                </a:effectLst>
                <a:latin typeface="+mj-lt"/>
              </a:rPr>
              <a:t>Job-Fit: The missing third in identifying</a:t>
            </a:r>
          </a:p>
          <a:p>
            <a:pPr algn="ctr">
              <a:defRPr/>
            </a:pPr>
            <a:r>
              <a:rPr lang="en-US" sz="2400" b="1" i="1" dirty="0">
                <a:solidFill>
                  <a:schemeClr val="accent6">
                    <a:lumMod val="50000"/>
                  </a:schemeClr>
                </a:solidFill>
                <a:effectLst>
                  <a:outerShdw blurRad="38100" dist="38100" dir="2700000" algn="tl">
                    <a:srgbClr val="C0C0C0"/>
                  </a:outerShdw>
                </a:effectLst>
                <a:latin typeface="+mj-lt"/>
              </a:rPr>
              <a:t>Superior Performance</a:t>
            </a:r>
            <a:endParaRPr lang="en-US" sz="2400" b="1" i="1" dirty="0">
              <a:solidFill>
                <a:srgbClr val="FF0000"/>
              </a:solidFill>
              <a:effectLst>
                <a:outerShdw blurRad="38100" dist="38100" dir="2700000" algn="tl">
                  <a:srgbClr val="C0C0C0"/>
                </a:outerShdw>
              </a:effectLst>
              <a:latin typeface="+mj-lt"/>
            </a:endParaRPr>
          </a:p>
        </p:txBody>
      </p:sp>
      <p:sp>
        <p:nvSpPr>
          <p:cNvPr id="18" name="Title 17"/>
          <p:cNvSpPr>
            <a:spLocks noGrp="1"/>
          </p:cNvSpPr>
          <p:nvPr>
            <p:ph type="title"/>
          </p:nvPr>
        </p:nvSpPr>
        <p:spPr>
          <a:xfrm>
            <a:off x="225425" y="260995"/>
            <a:ext cx="8229600" cy="1143000"/>
          </a:xfrm>
        </p:spPr>
        <p:txBody>
          <a:bodyPr/>
          <a:lstStyle/>
          <a:p>
            <a:r>
              <a:rPr lang="en-US" b="1" dirty="0">
                <a:solidFill>
                  <a:srgbClr val="FFFFFF"/>
                </a:solidFill>
              </a:rPr>
              <a:t>The </a:t>
            </a:r>
            <a:r>
              <a:rPr lang="en-US" sz="3200" b="1" dirty="0">
                <a:latin typeface="Meiryo UI" pitchFamily="50" charset="-128"/>
                <a:ea typeface="Meiryo UI" pitchFamily="50" charset="-128"/>
                <a:cs typeface="Meiryo UI" pitchFamily="50" charset="-128"/>
                <a:sym typeface="Arial"/>
              </a:rPr>
              <a:t>Cornerstones of Performance</a:t>
            </a:r>
          </a:p>
        </p:txBody>
      </p:sp>
      <p:grpSp>
        <p:nvGrpSpPr>
          <p:cNvPr id="11" name="Group 10"/>
          <p:cNvGrpSpPr/>
          <p:nvPr/>
        </p:nvGrpSpPr>
        <p:grpSpPr>
          <a:xfrm>
            <a:off x="4191000" y="2278063"/>
            <a:ext cx="4916487" cy="2212975"/>
            <a:chOff x="4191000" y="2278063"/>
            <a:chExt cx="4916487" cy="2212975"/>
          </a:xfrm>
        </p:grpSpPr>
        <p:sp>
          <p:nvSpPr>
            <p:cNvPr id="14340" name="AutoShape 4"/>
            <p:cNvSpPr>
              <a:spLocks noChangeAspect="1" noChangeArrowheads="1"/>
            </p:cNvSpPr>
            <p:nvPr/>
          </p:nvSpPr>
          <p:spPr bwMode="auto">
            <a:xfrm>
              <a:off x="4340225" y="2278063"/>
              <a:ext cx="2354263" cy="2212975"/>
            </a:xfrm>
            <a:prstGeom prst="ellipse">
              <a:avLst/>
            </a:prstGeom>
            <a:solidFill>
              <a:srgbClr val="A5D2DB"/>
            </a:solidFill>
            <a:ln w="38100">
              <a:solidFill>
                <a:srgbClr val="000000"/>
              </a:solidFill>
              <a:round/>
              <a:headEnd/>
              <a:tailEnd/>
            </a:ln>
            <a:effectLst>
              <a:outerShdw dist="107763" sx="1000" sy="1000" algn="ctr" rotWithShape="0">
                <a:srgbClr val="808080"/>
              </a:outerShdw>
            </a:effectLst>
          </p:spPr>
          <p:txBody>
            <a:bodyPr wrap="none" anchor="ctr"/>
            <a:lstStyle/>
            <a:p>
              <a:pPr>
                <a:defRPr/>
              </a:pPr>
              <a:endParaRPr lang="en-US" dirty="0"/>
            </a:p>
          </p:txBody>
        </p:sp>
        <p:sp>
          <p:nvSpPr>
            <p:cNvPr id="47109" name="Text Box 7"/>
            <p:cNvSpPr txBox="1">
              <a:spLocks noChangeArrowheads="1"/>
            </p:cNvSpPr>
            <p:nvPr/>
          </p:nvSpPr>
          <p:spPr bwMode="auto">
            <a:xfrm>
              <a:off x="4191000" y="2836941"/>
              <a:ext cx="2667000" cy="1313958"/>
            </a:xfrm>
            <a:prstGeom prst="rect">
              <a:avLst/>
            </a:prstGeom>
            <a:noFill/>
            <a:ln w="9525">
              <a:noFill/>
              <a:miter lim="800000"/>
              <a:headEnd/>
              <a:tailEnd/>
            </a:ln>
          </p:spPr>
          <p:txBody>
            <a:bodyPr wrap="square" lIns="82048" tIns="41025" rIns="82048" bIns="41025">
              <a:spAutoFit/>
            </a:bodyPr>
            <a:lstStyle/>
            <a:p>
              <a:pPr algn="ctr" defTabSz="820738" eaLnBrk="0" hangingPunct="0">
                <a:lnSpc>
                  <a:spcPct val="40000"/>
                </a:lnSpc>
                <a:spcBef>
                  <a:spcPct val="50000"/>
                </a:spcBef>
              </a:pPr>
              <a:r>
                <a:rPr lang="en-US" sz="2000" b="1" u="sng" dirty="0">
                  <a:latin typeface="Arial" pitchFamily="34" charset="0"/>
                </a:rPr>
                <a:t>Company Fit</a:t>
              </a:r>
            </a:p>
            <a:p>
              <a:pPr algn="ctr" defTabSz="820738" eaLnBrk="0" hangingPunct="0">
                <a:lnSpc>
                  <a:spcPct val="40000"/>
                </a:lnSpc>
                <a:spcBef>
                  <a:spcPct val="50000"/>
                </a:spcBef>
              </a:pPr>
              <a:r>
                <a:rPr lang="en-US" sz="1600" dirty="0">
                  <a:latin typeface="Arial" pitchFamily="34" charset="0"/>
                </a:rPr>
                <a:t>Attitudes, </a:t>
              </a:r>
            </a:p>
            <a:p>
              <a:pPr algn="ctr" defTabSz="820738" eaLnBrk="0" hangingPunct="0">
                <a:lnSpc>
                  <a:spcPct val="40000"/>
                </a:lnSpc>
                <a:spcBef>
                  <a:spcPct val="50000"/>
                </a:spcBef>
              </a:pPr>
              <a:r>
                <a:rPr lang="en-US" sz="1600" dirty="0">
                  <a:latin typeface="Arial" pitchFamily="34" charset="0"/>
                </a:rPr>
                <a:t>Values, </a:t>
              </a:r>
            </a:p>
            <a:p>
              <a:pPr algn="ctr" defTabSz="820738" eaLnBrk="0" hangingPunct="0">
                <a:lnSpc>
                  <a:spcPct val="40000"/>
                </a:lnSpc>
                <a:spcBef>
                  <a:spcPct val="50000"/>
                </a:spcBef>
              </a:pPr>
              <a:r>
                <a:rPr lang="en-US" sz="1600" dirty="0">
                  <a:latin typeface="Arial" pitchFamily="34" charset="0"/>
                </a:rPr>
                <a:t>Demeanor,</a:t>
              </a:r>
            </a:p>
            <a:p>
              <a:pPr algn="ctr" defTabSz="820738" eaLnBrk="0" hangingPunct="0">
                <a:lnSpc>
                  <a:spcPct val="40000"/>
                </a:lnSpc>
                <a:spcBef>
                  <a:spcPct val="50000"/>
                </a:spcBef>
              </a:pPr>
              <a:r>
                <a:rPr lang="en-US" sz="1600" dirty="0">
                  <a:latin typeface="Arial" pitchFamily="34" charset="0"/>
                </a:rPr>
                <a:t>Appearance, </a:t>
              </a:r>
            </a:p>
            <a:p>
              <a:pPr algn="ctr" defTabSz="820738" eaLnBrk="0" hangingPunct="0">
                <a:lnSpc>
                  <a:spcPct val="40000"/>
                </a:lnSpc>
                <a:spcBef>
                  <a:spcPct val="50000"/>
                </a:spcBef>
              </a:pPr>
              <a:r>
                <a:rPr lang="en-US" sz="1600" dirty="0">
                  <a:latin typeface="Arial" pitchFamily="34" charset="0"/>
                </a:rPr>
                <a:t>Integrity</a:t>
              </a:r>
            </a:p>
          </p:txBody>
        </p:sp>
        <p:sp>
          <p:nvSpPr>
            <p:cNvPr id="47111" name="Text Box 9"/>
            <p:cNvSpPr txBox="1">
              <a:spLocks noChangeArrowheads="1"/>
            </p:cNvSpPr>
            <p:nvPr/>
          </p:nvSpPr>
          <p:spPr bwMode="auto">
            <a:xfrm>
              <a:off x="7086600" y="2743200"/>
              <a:ext cx="2020887" cy="1501440"/>
            </a:xfrm>
            <a:prstGeom prst="ellipse">
              <a:avLst/>
            </a:prstGeom>
            <a:noFill/>
            <a:ln w="9525">
              <a:noFill/>
              <a:miter lim="800000"/>
              <a:headEnd/>
              <a:tailEnd/>
            </a:ln>
          </p:spPr>
          <p:txBody>
            <a:bodyPr wrap="square" lIns="82048" tIns="41025" rIns="82048" bIns="41025">
              <a:spAutoFit/>
            </a:bodyPr>
            <a:lstStyle/>
            <a:p>
              <a:pPr algn="ctr" defTabSz="820738" eaLnBrk="0" hangingPunct="0"/>
              <a:r>
                <a:rPr lang="en-US" sz="1600" b="1" dirty="0">
                  <a:solidFill>
                    <a:schemeClr val="accent6">
                      <a:lumMod val="50000"/>
                    </a:schemeClr>
                  </a:solidFill>
                  <a:latin typeface="Arial" pitchFamily="34" charset="0"/>
                </a:rPr>
                <a:t>Interview, </a:t>
              </a:r>
            </a:p>
            <a:p>
              <a:pPr algn="ctr" defTabSz="820738" eaLnBrk="0" hangingPunct="0"/>
              <a:r>
                <a:rPr lang="en-US" sz="1600" b="1" dirty="0">
                  <a:solidFill>
                    <a:schemeClr val="accent6">
                      <a:lumMod val="50000"/>
                    </a:schemeClr>
                  </a:solidFill>
                  <a:latin typeface="Arial" pitchFamily="34" charset="0"/>
                </a:rPr>
                <a:t>Integrity Assessment</a:t>
              </a:r>
            </a:p>
            <a:p>
              <a:pPr algn="ctr" defTabSz="820738" eaLnBrk="0" hangingPunct="0"/>
              <a:endParaRPr lang="en-US" sz="1600" b="1" dirty="0">
                <a:solidFill>
                  <a:schemeClr val="accent6">
                    <a:lumMod val="50000"/>
                  </a:schemeClr>
                </a:solidFill>
                <a:latin typeface="Arial" pitchFamily="34" charset="0"/>
              </a:endParaRPr>
            </a:p>
          </p:txBody>
        </p:sp>
        <p:sp>
          <p:nvSpPr>
            <p:cNvPr id="23" name="Line 12"/>
            <p:cNvSpPr>
              <a:spLocks noChangeShapeType="1"/>
            </p:cNvSpPr>
            <p:nvPr/>
          </p:nvSpPr>
          <p:spPr bwMode="auto">
            <a:xfrm flipH="1" flipV="1">
              <a:off x="6753000" y="3350086"/>
              <a:ext cx="827088" cy="0"/>
            </a:xfrm>
            <a:prstGeom prst="line">
              <a:avLst/>
            </a:prstGeom>
            <a:noFill/>
            <a:ln w="38100">
              <a:solidFill>
                <a:schemeClr val="tx1"/>
              </a:solidFill>
              <a:round/>
              <a:headEnd/>
              <a:tailEnd type="triangle" w="med" len="med"/>
            </a:ln>
          </p:spPr>
          <p:txBody>
            <a:bodyPr wrap="none" anchor="ctr"/>
            <a:lstStyle/>
            <a:p>
              <a:endParaRPr lang="en-US" dirty="0"/>
            </a:p>
          </p:txBody>
        </p:sp>
      </p:grpSp>
      <p:grpSp>
        <p:nvGrpSpPr>
          <p:cNvPr id="9" name="Group 8"/>
          <p:cNvGrpSpPr/>
          <p:nvPr/>
        </p:nvGrpSpPr>
        <p:grpSpPr>
          <a:xfrm>
            <a:off x="460375" y="3952875"/>
            <a:ext cx="5138738" cy="2212975"/>
            <a:chOff x="460375" y="3952875"/>
            <a:chExt cx="5138738" cy="2212975"/>
          </a:xfrm>
        </p:grpSpPr>
        <p:grpSp>
          <p:nvGrpSpPr>
            <p:cNvPr id="5" name="Group 4"/>
            <p:cNvGrpSpPr/>
            <p:nvPr/>
          </p:nvGrpSpPr>
          <p:grpSpPr>
            <a:xfrm>
              <a:off x="3217863" y="3952875"/>
              <a:ext cx="2381250" cy="2212975"/>
              <a:chOff x="3217863" y="3952875"/>
              <a:chExt cx="2381250" cy="2212975"/>
            </a:xfrm>
          </p:grpSpPr>
          <p:sp>
            <p:nvSpPr>
              <p:cNvPr id="3" name="AutoShape 5"/>
              <p:cNvSpPr>
                <a:spLocks noChangeAspect="1" noChangeArrowheads="1"/>
              </p:cNvSpPr>
              <p:nvPr/>
            </p:nvSpPr>
            <p:spPr bwMode="auto">
              <a:xfrm>
                <a:off x="3217863" y="3952875"/>
                <a:ext cx="2381250" cy="2212975"/>
              </a:xfrm>
              <a:prstGeom prst="ellipse">
                <a:avLst/>
              </a:prstGeom>
              <a:solidFill>
                <a:srgbClr val="1F474F"/>
              </a:solidFill>
              <a:ln w="38100">
                <a:solidFill>
                  <a:srgbClr val="000000"/>
                </a:solidFill>
                <a:round/>
                <a:headEnd/>
                <a:tailEnd/>
              </a:ln>
              <a:effectLst>
                <a:outerShdw dist="107763" sx="1000" sy="1000" algn="ctr" rotWithShape="0">
                  <a:srgbClr val="808080"/>
                </a:outerShdw>
              </a:effectLst>
            </p:spPr>
            <p:txBody>
              <a:bodyPr wrap="none" anchor="ctr"/>
              <a:lstStyle/>
              <a:p>
                <a:pPr>
                  <a:defRPr/>
                </a:pPr>
                <a:endParaRPr lang="en-US" dirty="0"/>
              </a:p>
            </p:txBody>
          </p:sp>
          <p:sp>
            <p:nvSpPr>
              <p:cNvPr id="47121" name="Text Box 14"/>
              <p:cNvSpPr txBox="1">
                <a:spLocks noChangeArrowheads="1"/>
              </p:cNvSpPr>
              <p:nvPr/>
            </p:nvSpPr>
            <p:spPr bwMode="auto">
              <a:xfrm>
                <a:off x="3386932" y="4476750"/>
                <a:ext cx="2043112" cy="1389062"/>
              </a:xfrm>
              <a:prstGeom prst="rect">
                <a:avLst/>
              </a:prstGeom>
              <a:noFill/>
              <a:ln w="9525">
                <a:noFill/>
                <a:miter lim="800000"/>
                <a:headEnd/>
                <a:tailEnd/>
              </a:ln>
            </p:spPr>
            <p:txBody>
              <a:bodyPr lIns="82048" tIns="41025" rIns="82048" bIns="41025">
                <a:spAutoFit/>
              </a:bodyPr>
              <a:lstStyle/>
              <a:p>
                <a:pPr algn="ctr" defTabSz="820738" eaLnBrk="0" hangingPunct="0">
                  <a:lnSpc>
                    <a:spcPct val="90000"/>
                  </a:lnSpc>
                  <a:spcBef>
                    <a:spcPct val="50000"/>
                  </a:spcBef>
                </a:pPr>
                <a:r>
                  <a:rPr lang="en-US" sz="2200" b="1" i="1" u="sng" dirty="0">
                    <a:solidFill>
                      <a:srgbClr val="FFFFFF"/>
                    </a:solidFill>
                    <a:latin typeface="Arial" pitchFamily="34" charset="0"/>
                  </a:rPr>
                  <a:t>Job Fit</a:t>
                </a:r>
                <a:endParaRPr lang="en-US" sz="2200" b="1" dirty="0">
                  <a:solidFill>
                    <a:srgbClr val="FFFFFF"/>
                  </a:solidFill>
                  <a:latin typeface="Arial" pitchFamily="34" charset="0"/>
                </a:endParaRPr>
              </a:p>
              <a:p>
                <a:pPr algn="ctr" defTabSz="820738" eaLnBrk="0" hangingPunct="0">
                  <a:lnSpc>
                    <a:spcPct val="90000"/>
                  </a:lnSpc>
                  <a:spcBef>
                    <a:spcPct val="50000"/>
                  </a:spcBef>
                </a:pPr>
                <a:r>
                  <a:rPr lang="en-US" sz="1600" dirty="0">
                    <a:solidFill>
                      <a:srgbClr val="FFFFFF"/>
                    </a:solidFill>
                    <a:latin typeface="Arial" pitchFamily="34" charset="0"/>
                  </a:rPr>
                  <a:t>Thinking Style, Behavioral Traits, Occupational Interests</a:t>
                </a:r>
              </a:p>
            </p:txBody>
          </p:sp>
        </p:grpSp>
        <p:sp>
          <p:nvSpPr>
            <p:cNvPr id="47112" name="Text Box 10"/>
            <p:cNvSpPr txBox="1">
              <a:spLocks noChangeArrowheads="1"/>
            </p:cNvSpPr>
            <p:nvPr/>
          </p:nvSpPr>
          <p:spPr bwMode="auto">
            <a:xfrm>
              <a:off x="460375" y="4878840"/>
              <a:ext cx="2206625" cy="759960"/>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1600" b="1" dirty="0">
                  <a:solidFill>
                    <a:schemeClr val="accent6">
                      <a:lumMod val="50000"/>
                    </a:schemeClr>
                  </a:solidFill>
                  <a:latin typeface="Arial" pitchFamily="34" charset="0"/>
                </a:rPr>
                <a:t>Job Match Assessment</a:t>
              </a:r>
              <a:endParaRPr lang="en-US" sz="1200" b="1" dirty="0">
                <a:solidFill>
                  <a:schemeClr val="accent6">
                    <a:lumMod val="50000"/>
                  </a:schemeClr>
                </a:solidFill>
                <a:latin typeface="Arial" pitchFamily="34" charset="0"/>
              </a:endParaRPr>
            </a:p>
            <a:p>
              <a:pPr algn="ctr" defTabSz="820738" eaLnBrk="0" hangingPunct="0"/>
              <a:endParaRPr lang="en-US" sz="1200" b="1" dirty="0">
                <a:solidFill>
                  <a:schemeClr val="accent6">
                    <a:lumMod val="50000"/>
                  </a:schemeClr>
                </a:solidFill>
                <a:latin typeface="Arial" pitchFamily="34" charset="0"/>
              </a:endParaRPr>
            </a:p>
          </p:txBody>
        </p:sp>
        <p:sp>
          <p:nvSpPr>
            <p:cNvPr id="47115" name="Line 13"/>
            <p:cNvSpPr>
              <a:spLocks noChangeShapeType="1"/>
            </p:cNvSpPr>
            <p:nvPr/>
          </p:nvSpPr>
          <p:spPr bwMode="auto">
            <a:xfrm flipV="1">
              <a:off x="2230438" y="5116513"/>
              <a:ext cx="984250" cy="3175"/>
            </a:xfrm>
            <a:prstGeom prst="line">
              <a:avLst/>
            </a:prstGeom>
            <a:noFill/>
            <a:ln w="38100">
              <a:solidFill>
                <a:schemeClr val="tx1"/>
              </a:solidFill>
              <a:round/>
              <a:headEnd/>
              <a:tailEnd type="triangle" w="med" len="med"/>
            </a:ln>
          </p:spPr>
          <p:txBody>
            <a:bodyPr wrap="none" anchor="ctr"/>
            <a:lstStyle/>
            <a:p>
              <a:endParaRPr lang="en-US" dirty="0"/>
            </a:p>
          </p:txBody>
        </p:sp>
      </p:grpSp>
    </p:spTree>
    <p:extLst>
      <p:ext uri="{BB962C8B-B14F-4D97-AF65-F5344CB8AC3E}">
        <p14:creationId xmlns:p14="http://schemas.microsoft.com/office/powerpoint/2010/main" val="3868040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914400" y="1905000"/>
            <a:ext cx="7238206" cy="4191000"/>
            <a:chOff x="914400" y="1905000"/>
            <a:chExt cx="7238206" cy="4191000"/>
          </a:xfrm>
        </p:grpSpPr>
        <p:grpSp>
          <p:nvGrpSpPr>
            <p:cNvPr id="276484" name="Group 5"/>
            <p:cNvGrpSpPr>
              <a:grpSpLocks/>
            </p:cNvGrpSpPr>
            <p:nvPr/>
          </p:nvGrpSpPr>
          <p:grpSpPr bwMode="auto">
            <a:xfrm>
              <a:off x="914400" y="1905000"/>
              <a:ext cx="7162800" cy="4191000"/>
              <a:chOff x="1828800" y="3048000"/>
              <a:chExt cx="5105400" cy="3048000"/>
            </a:xfrm>
          </p:grpSpPr>
          <p:sp>
            <p:nvSpPr>
              <p:cNvPr id="9" name="Oval 3"/>
              <p:cNvSpPr/>
              <p:nvPr/>
            </p:nvSpPr>
            <p:spPr>
              <a:xfrm>
                <a:off x="1828800" y="3048000"/>
                <a:ext cx="3352682" cy="3048000"/>
              </a:xfrm>
              <a:prstGeom prst="ellipse">
                <a:avLst/>
              </a:prstGeom>
              <a:no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en-US" kern="0" dirty="0">
                  <a:solidFill>
                    <a:prstClr val="white"/>
                  </a:solidFill>
                  <a:latin typeface="Calibri"/>
                  <a:ea typeface="+mn-ea"/>
                </a:endParaRPr>
              </a:p>
            </p:txBody>
          </p:sp>
          <p:sp>
            <p:nvSpPr>
              <p:cNvPr id="10" name="Oval 4"/>
              <p:cNvSpPr/>
              <p:nvPr/>
            </p:nvSpPr>
            <p:spPr>
              <a:xfrm>
                <a:off x="3581519" y="3048000"/>
                <a:ext cx="3352681" cy="3048000"/>
              </a:xfrm>
              <a:prstGeom prst="ellipse">
                <a:avLst/>
              </a:prstGeom>
              <a:no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kumimoji="0" lang="en-US" kern="0" dirty="0">
                  <a:solidFill>
                    <a:prstClr val="white"/>
                  </a:solidFill>
                  <a:latin typeface="Calibri"/>
                  <a:ea typeface="+mn-ea"/>
                </a:endParaRPr>
              </a:p>
            </p:txBody>
          </p:sp>
        </p:grpSp>
        <p:sp>
          <p:nvSpPr>
            <p:cNvPr id="276485" name="TextBox 6"/>
            <p:cNvSpPr txBox="1">
              <a:spLocks noChangeArrowheads="1"/>
            </p:cNvSpPr>
            <p:nvPr/>
          </p:nvSpPr>
          <p:spPr bwMode="auto">
            <a:xfrm>
              <a:off x="1219200" y="32766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spcBef>
                  <a:spcPct val="0"/>
                </a:spcBef>
                <a:buFontTx/>
                <a:buNone/>
              </a:pPr>
              <a:r>
                <a:rPr kumimoji="0" lang="en-US" altLang="ja-JP" sz="1800" b="1" dirty="0">
                  <a:solidFill>
                    <a:srgbClr val="000000"/>
                  </a:solidFill>
                  <a:latin typeface="メイリオ" panose="020B0604030504040204" pitchFamily="50" charset="-128"/>
                  <a:ea typeface="メイリオ" panose="020B0604030504040204" pitchFamily="50" charset="-128"/>
                </a:rPr>
                <a:t>Personal Characteristics</a:t>
              </a:r>
            </a:p>
          </p:txBody>
        </p:sp>
        <p:sp>
          <p:nvSpPr>
            <p:cNvPr id="276486" name="TextBox 8"/>
            <p:cNvSpPr txBox="1">
              <a:spLocks noChangeArrowheads="1"/>
            </p:cNvSpPr>
            <p:nvPr/>
          </p:nvSpPr>
          <p:spPr bwMode="auto">
            <a:xfrm>
              <a:off x="3924300" y="3352800"/>
              <a:ext cx="99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spcBef>
                  <a:spcPct val="0"/>
                </a:spcBef>
                <a:buFontTx/>
                <a:buNone/>
              </a:pPr>
              <a:r>
                <a:rPr kumimoji="0" lang="en-US" altLang="ja-JP" sz="2800" b="1">
                  <a:solidFill>
                    <a:srgbClr val="000000"/>
                  </a:solidFill>
                  <a:latin typeface="メイリオ" panose="020B0604030504040204" pitchFamily="50" charset="-128"/>
                  <a:ea typeface="メイリオ" panose="020B0604030504040204" pitchFamily="50" charset="-128"/>
                </a:rPr>
                <a:t>JOBFIT</a:t>
              </a:r>
            </a:p>
          </p:txBody>
        </p:sp>
        <p:sp>
          <p:nvSpPr>
            <p:cNvPr id="276487" name="TextBox 7"/>
            <p:cNvSpPr txBox="1">
              <a:spLocks noChangeArrowheads="1"/>
            </p:cNvSpPr>
            <p:nvPr/>
          </p:nvSpPr>
          <p:spPr bwMode="auto">
            <a:xfrm>
              <a:off x="5725319" y="3276600"/>
              <a:ext cx="2427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eaLnBrk="1" hangingPunct="1">
                <a:spcBef>
                  <a:spcPct val="0"/>
                </a:spcBef>
                <a:buFontTx/>
                <a:buNone/>
              </a:pPr>
              <a:r>
                <a:rPr kumimoji="0" lang="en-US" altLang="ja-JP" sz="1800" b="1" dirty="0">
                  <a:solidFill>
                    <a:srgbClr val="000000"/>
                  </a:solidFill>
                  <a:latin typeface="メイリオ" panose="020B0604030504040204" pitchFamily="50" charset="-128"/>
                  <a:ea typeface="メイリオ" panose="020B0604030504040204" pitchFamily="50" charset="-128"/>
                </a:rPr>
                <a:t>Successful Job Characteristics</a:t>
              </a:r>
            </a:p>
          </p:txBody>
        </p:sp>
      </p:grpSp>
      <p:sp>
        <p:nvSpPr>
          <p:cNvPr id="11" name="Title 1"/>
          <p:cNvSpPr txBox="1">
            <a:spLocks/>
          </p:cNvSpPr>
          <p:nvPr/>
        </p:nvSpPr>
        <p:spPr>
          <a:xfrm>
            <a:off x="125288" y="197768"/>
            <a:ext cx="88392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ja-JP" altLang="en-US" sz="2800" b="1" dirty="0">
                <a:latin typeface="Meiryo UI" pitchFamily="50" charset="-128"/>
                <a:ea typeface="Meiryo UI" pitchFamily="50" charset="-128"/>
                <a:cs typeface="Meiryo UI" pitchFamily="50" charset="-128"/>
              </a:rPr>
              <a:t>　</a:t>
            </a:r>
            <a:r>
              <a:rPr lang="en-US" altLang="ja-JP" sz="3200" b="1" dirty="0">
                <a:latin typeface="Meiryo UI" pitchFamily="50" charset="-128"/>
                <a:ea typeface="Meiryo UI" pitchFamily="50" charset="-128"/>
                <a:cs typeface="Meiryo UI" pitchFamily="50" charset="-128"/>
              </a:rPr>
              <a:t>What </a:t>
            </a:r>
            <a:r>
              <a:rPr lang="en-US" altLang="ja-JP" sz="3200" b="1" dirty="0" err="1">
                <a:latin typeface="Meiryo UI" pitchFamily="50" charset="-128"/>
                <a:ea typeface="Meiryo UI" pitchFamily="50" charset="-128"/>
                <a:cs typeface="Meiryo UI" pitchFamily="50" charset="-128"/>
              </a:rPr>
              <a:t>ProfileXT</a:t>
            </a:r>
            <a:r>
              <a:rPr lang="en-US" altLang="ja-JP" sz="3200" b="1" dirty="0">
                <a:latin typeface="Meiryo UI" pitchFamily="50" charset="-128"/>
                <a:ea typeface="Meiryo UI" pitchFamily="50" charset="-128"/>
                <a:cs typeface="Meiryo UI" pitchFamily="50" charset="-128"/>
              </a:rPr>
              <a:t> does</a:t>
            </a:r>
            <a:endParaRPr lang="en-GB" altLang="ja-JP" sz="32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5165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ドーナツ 12"/>
          <p:cNvSpPr/>
          <p:nvPr/>
        </p:nvSpPr>
        <p:spPr bwMode="auto">
          <a:xfrm>
            <a:off x="2143125" y="2947988"/>
            <a:ext cx="5073650" cy="2181225"/>
          </a:xfrm>
          <a:prstGeom prst="donut">
            <a:avLst>
              <a:gd name="adj" fmla="val 1943"/>
            </a:avLst>
          </a:prstGeom>
          <a:solidFill>
            <a:srgbClr val="002060"/>
          </a:solidFill>
          <a:ln w="9525" cap="flat" cmpd="sng" algn="ctr">
            <a:solidFill>
              <a:schemeClr val="tx1"/>
            </a:solidFill>
            <a:prstDash val="solid"/>
            <a:round/>
            <a:headEnd type="none" w="med" len="med"/>
            <a:tailEnd type="none" w="med" len="med"/>
          </a:ln>
          <a:effectLst/>
        </p:spPr>
        <p:txBody>
          <a:bodyPr/>
          <a:lstStyle/>
          <a:p>
            <a:pPr>
              <a:defRPr/>
            </a:pPr>
            <a:endParaRPr lang="ja-JP" altLang="en-US" sz="2400">
              <a:effectLst>
                <a:outerShdw blurRad="38100" dist="38100" dir="2700000" algn="tl">
                  <a:srgbClr val="000000">
                    <a:alpha val="43137"/>
                  </a:srgbClr>
                </a:outerShdw>
              </a:effectLst>
              <a:latin typeface="Arial" charset="0"/>
            </a:endParaRPr>
          </a:p>
        </p:txBody>
      </p:sp>
      <p:sp>
        <p:nvSpPr>
          <p:cNvPr id="6" name="円/楕円 5"/>
          <p:cNvSpPr/>
          <p:nvPr/>
        </p:nvSpPr>
        <p:spPr bwMode="auto">
          <a:xfrm>
            <a:off x="1856803" y="2979682"/>
            <a:ext cx="1950066" cy="549155"/>
          </a:xfrm>
          <a:prstGeom prst="ellipse">
            <a:avLst/>
          </a:prstGeom>
          <a:solidFill>
            <a:srgbClr val="003399"/>
          </a:solidFill>
          <a:ln w="9525" cap="flat" cmpd="sng" algn="ctr">
            <a:solidFill>
              <a:schemeClr val="tx1"/>
            </a:solidFill>
            <a:prstDash val="solid"/>
            <a:round/>
            <a:headEnd type="none" w="med" len="med"/>
            <a:tailEnd type="none" w="med" len="med"/>
          </a:ln>
          <a:effectLst/>
        </p:spPr>
        <p:txBody>
          <a:bodyPr anchor="ctr"/>
          <a:lstStyle/>
          <a:p>
            <a:pPr algn="ctr">
              <a:defRPr/>
            </a:pPr>
            <a:r>
              <a:rPr lang="en-US" altLang="ja-JP" sz="1600" b="1" dirty="0">
                <a:solidFill>
                  <a:srgbClr val="FFFFFF"/>
                </a:solidFill>
                <a:latin typeface="Arial" charset="0"/>
              </a:rPr>
              <a:t>Recruitment</a:t>
            </a:r>
            <a:endParaRPr lang="ja-JP" altLang="en-US" sz="1600" b="1" dirty="0">
              <a:solidFill>
                <a:srgbClr val="FFFFFF"/>
              </a:solidFill>
              <a:latin typeface="Arial" charset="0"/>
            </a:endParaRPr>
          </a:p>
        </p:txBody>
      </p:sp>
      <p:sp>
        <p:nvSpPr>
          <p:cNvPr id="7" name="円/楕円 6"/>
          <p:cNvSpPr/>
          <p:nvPr/>
        </p:nvSpPr>
        <p:spPr bwMode="auto">
          <a:xfrm>
            <a:off x="3825441" y="4738447"/>
            <a:ext cx="1709018" cy="487919"/>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anchor="ctr"/>
          <a:lstStyle/>
          <a:p>
            <a:pPr algn="ctr">
              <a:defRPr/>
            </a:pPr>
            <a:r>
              <a:rPr lang="en-US" altLang="ja-JP" sz="1600" b="1" dirty="0">
                <a:solidFill>
                  <a:schemeClr val="tx1"/>
                </a:solidFill>
                <a:latin typeface="Arial" charset="0"/>
              </a:rPr>
              <a:t>Selection</a:t>
            </a:r>
            <a:endParaRPr lang="ja-JP" altLang="en-US" sz="1600" b="1" dirty="0">
              <a:solidFill>
                <a:schemeClr val="tx1"/>
              </a:solidFill>
              <a:latin typeface="Arial" charset="0"/>
            </a:endParaRPr>
          </a:p>
        </p:txBody>
      </p:sp>
      <p:sp>
        <p:nvSpPr>
          <p:cNvPr id="8" name="円/楕円 7"/>
          <p:cNvSpPr/>
          <p:nvPr/>
        </p:nvSpPr>
        <p:spPr bwMode="auto">
          <a:xfrm>
            <a:off x="5989637" y="3069044"/>
            <a:ext cx="2063159" cy="547281"/>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anchor="ctr"/>
          <a:lstStyle/>
          <a:p>
            <a:pPr algn="ctr">
              <a:defRPr/>
            </a:pPr>
            <a:r>
              <a:rPr lang="en-US" altLang="ja-JP" sz="1600" b="1" dirty="0">
                <a:solidFill>
                  <a:schemeClr val="tx1"/>
                </a:solidFill>
                <a:latin typeface="Arial" charset="0"/>
              </a:rPr>
              <a:t>Development</a:t>
            </a:r>
            <a:endParaRPr lang="ja-JP" altLang="en-US" sz="1600" b="1" dirty="0">
              <a:solidFill>
                <a:schemeClr val="tx1"/>
              </a:solidFill>
              <a:latin typeface="Arial" charset="0"/>
            </a:endParaRPr>
          </a:p>
        </p:txBody>
      </p:sp>
      <p:sp>
        <p:nvSpPr>
          <p:cNvPr id="9" name="右矢印 8"/>
          <p:cNvSpPr/>
          <p:nvPr/>
        </p:nvSpPr>
        <p:spPr bwMode="auto">
          <a:xfrm rot="19540838">
            <a:off x="5403850" y="3309938"/>
            <a:ext cx="674688" cy="460375"/>
          </a:xfrm>
          <a:prstGeom prst="rightArrow">
            <a:avLst>
              <a:gd name="adj1" fmla="val 50000"/>
              <a:gd name="adj2" fmla="val 446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sz="2400">
              <a:effectLst>
                <a:outerShdw blurRad="38100" dist="38100" dir="2700000" algn="tl">
                  <a:srgbClr val="000000">
                    <a:alpha val="43137"/>
                  </a:srgbClr>
                </a:outerShdw>
              </a:effectLst>
              <a:latin typeface="Arial" charset="0"/>
            </a:endParaRPr>
          </a:p>
        </p:txBody>
      </p:sp>
      <p:sp>
        <p:nvSpPr>
          <p:cNvPr id="10" name="右矢印 9"/>
          <p:cNvSpPr/>
          <p:nvPr/>
        </p:nvSpPr>
        <p:spPr bwMode="auto">
          <a:xfrm rot="5400000">
            <a:off x="4316413" y="4132263"/>
            <a:ext cx="727075" cy="428625"/>
          </a:xfrm>
          <a:prstGeom prst="rightArrow">
            <a:avLst>
              <a:gd name="adj1" fmla="val 50000"/>
              <a:gd name="adj2" fmla="val 446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sz="2400">
              <a:effectLst>
                <a:outerShdw blurRad="38100" dist="38100" dir="2700000" algn="tl">
                  <a:srgbClr val="000000">
                    <a:alpha val="43137"/>
                  </a:srgbClr>
                </a:outerShdw>
              </a:effectLst>
              <a:latin typeface="Arial" charset="0"/>
            </a:endParaRPr>
          </a:p>
        </p:txBody>
      </p:sp>
      <p:sp>
        <p:nvSpPr>
          <p:cNvPr id="11" name="右矢印 10"/>
          <p:cNvSpPr/>
          <p:nvPr/>
        </p:nvSpPr>
        <p:spPr bwMode="auto">
          <a:xfrm rot="12857699">
            <a:off x="3282950" y="3335338"/>
            <a:ext cx="674688" cy="460375"/>
          </a:xfrm>
          <a:prstGeom prst="rightArrow">
            <a:avLst>
              <a:gd name="adj1" fmla="val 50000"/>
              <a:gd name="adj2" fmla="val 446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sz="2400">
              <a:effectLst>
                <a:outerShdw blurRad="38100" dist="38100" dir="2700000" algn="tl">
                  <a:srgbClr val="000000">
                    <a:alpha val="43137"/>
                  </a:srgbClr>
                </a:outerShdw>
              </a:effectLst>
              <a:latin typeface="Arial" charset="0"/>
            </a:endParaRPr>
          </a:p>
        </p:txBody>
      </p:sp>
      <p:sp>
        <p:nvSpPr>
          <p:cNvPr id="249867" name="円/楕円 14"/>
          <p:cNvSpPr>
            <a:spLocks noChangeArrowheads="1"/>
          </p:cNvSpPr>
          <p:nvPr/>
        </p:nvSpPr>
        <p:spPr bwMode="auto">
          <a:xfrm>
            <a:off x="3617913" y="3414713"/>
            <a:ext cx="2097087" cy="876300"/>
          </a:xfrm>
          <a:prstGeom prst="ellipse">
            <a:avLst/>
          </a:prstGeom>
          <a:solidFill>
            <a:srgbClr val="CCFFCC"/>
          </a:solidFill>
          <a:ln w="9525" algn="ctr">
            <a:solidFill>
              <a:schemeClr val="tx1"/>
            </a:solidFill>
            <a:round/>
            <a:headEnd/>
            <a:tailEnd/>
          </a:ln>
        </p:spPr>
        <p:txBody>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en-US" altLang="ja-JP" sz="1400" b="1" dirty="0">
                <a:solidFill>
                  <a:srgbClr val="000000"/>
                </a:solidFill>
              </a:rPr>
              <a:t>Successful Job Characteristics</a:t>
            </a:r>
          </a:p>
        </p:txBody>
      </p:sp>
      <p:sp>
        <p:nvSpPr>
          <p:cNvPr id="239628" name="テキスト ボックス 2"/>
          <p:cNvSpPr txBox="1">
            <a:spLocks noChangeArrowheads="1"/>
          </p:cNvSpPr>
          <p:nvPr/>
        </p:nvSpPr>
        <p:spPr bwMode="auto">
          <a:xfrm>
            <a:off x="7080520" y="3639236"/>
            <a:ext cx="2122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 typeface="Wingdings" panose="05000000000000000000" pitchFamily="2" charset="2"/>
              <a:buChar char="Ø"/>
            </a:pPr>
            <a:r>
              <a:rPr lang="en-US" altLang="ja-JP" sz="1600" b="1" dirty="0">
                <a:solidFill>
                  <a:srgbClr val="000000"/>
                </a:solidFill>
                <a:latin typeface="メイリオ" panose="020B0604030504040204" pitchFamily="50" charset="-128"/>
                <a:ea typeface="メイリオ" panose="020B0604030504040204" pitchFamily="50" charset="-128"/>
              </a:rPr>
              <a:t>Identifying high potential talent</a:t>
            </a:r>
            <a:endParaRPr lang="ja-JP" altLang="en-US" sz="1600" b="1" dirty="0">
              <a:solidFill>
                <a:srgbClr val="000000"/>
              </a:solidFill>
              <a:latin typeface="メイリオ" panose="020B0604030504040204" pitchFamily="50" charset="-128"/>
              <a:ea typeface="メイリオ" panose="020B0604030504040204" pitchFamily="50" charset="-128"/>
            </a:endParaRPr>
          </a:p>
        </p:txBody>
      </p:sp>
      <p:sp>
        <p:nvSpPr>
          <p:cNvPr id="239629" name="テキスト ボックス 21"/>
          <p:cNvSpPr txBox="1">
            <a:spLocks noChangeArrowheads="1"/>
          </p:cNvSpPr>
          <p:nvPr/>
        </p:nvSpPr>
        <p:spPr bwMode="auto">
          <a:xfrm>
            <a:off x="5715000" y="5292725"/>
            <a:ext cx="214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 typeface="Wingdings" panose="05000000000000000000" pitchFamily="2" charset="2"/>
              <a:buChar char="Ø"/>
            </a:pPr>
            <a:r>
              <a:rPr lang="en-US" altLang="ja-JP" sz="1600" b="1" dirty="0">
                <a:solidFill>
                  <a:srgbClr val="000000"/>
                </a:solidFill>
                <a:latin typeface="メイリオ" panose="020B0604030504040204" pitchFamily="50" charset="-128"/>
                <a:ea typeface="メイリオ" panose="020B0604030504040204" pitchFamily="50" charset="-128"/>
              </a:rPr>
              <a:t>Deciding whom to promote and where to place</a:t>
            </a:r>
          </a:p>
        </p:txBody>
      </p:sp>
      <p:sp>
        <p:nvSpPr>
          <p:cNvPr id="239630" name="テキスト ボックス 22"/>
          <p:cNvSpPr txBox="1">
            <a:spLocks noChangeArrowheads="1"/>
          </p:cNvSpPr>
          <p:nvPr/>
        </p:nvSpPr>
        <p:spPr bwMode="auto">
          <a:xfrm>
            <a:off x="169863" y="356235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 typeface="Wingdings" panose="05000000000000000000" pitchFamily="2" charset="2"/>
              <a:buChar char="Ø"/>
            </a:pPr>
            <a:r>
              <a:rPr lang="en-US" altLang="ja-JP" sz="1600" b="1" dirty="0">
                <a:solidFill>
                  <a:srgbClr val="000000"/>
                </a:solidFill>
                <a:latin typeface="メイリオ" panose="020B0604030504040204" pitchFamily="50" charset="-128"/>
                <a:ea typeface="メイリオ" panose="020B0604030504040204" pitchFamily="50" charset="-128"/>
              </a:rPr>
              <a:t>Pre-screening candidates</a:t>
            </a:r>
            <a:endParaRPr lang="ja-JP" altLang="en-US" sz="1600" b="1" dirty="0">
              <a:solidFill>
                <a:srgbClr val="000000"/>
              </a:solidFill>
              <a:latin typeface="メイリオ" panose="020B0604030504040204" pitchFamily="50" charset="-128"/>
              <a:ea typeface="メイリオ" panose="020B0604030504040204" pitchFamily="50" charset="-128"/>
            </a:endParaRPr>
          </a:p>
        </p:txBody>
      </p:sp>
      <p:grpSp>
        <p:nvGrpSpPr>
          <p:cNvPr id="249871" name="グループ化 129"/>
          <p:cNvGrpSpPr>
            <a:grpSpLocks/>
          </p:cNvGrpSpPr>
          <p:nvPr/>
        </p:nvGrpSpPr>
        <p:grpSpPr bwMode="auto">
          <a:xfrm>
            <a:off x="5299745" y="3843957"/>
            <a:ext cx="1360487" cy="665163"/>
            <a:chOff x="7137510" y="1269605"/>
            <a:chExt cx="1493240" cy="598316"/>
          </a:xfrm>
        </p:grpSpPr>
        <p:grpSp>
          <p:nvGrpSpPr>
            <p:cNvPr id="98" name="グループ化 97"/>
            <p:cNvGrpSpPr/>
            <p:nvPr/>
          </p:nvGrpSpPr>
          <p:grpSpPr>
            <a:xfrm>
              <a:off x="7137510" y="1269605"/>
              <a:ext cx="504451" cy="598316"/>
              <a:chOff x="3124200" y="2133600"/>
              <a:chExt cx="1371600" cy="2286000"/>
            </a:xfrm>
            <a:solidFill>
              <a:srgbClr val="0070C0"/>
            </a:solidFill>
          </p:grpSpPr>
          <p:sp>
            <p:nvSpPr>
              <p:cNvPr id="11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1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9" name="グループ化 98"/>
            <p:cNvGrpSpPr/>
            <p:nvPr/>
          </p:nvGrpSpPr>
          <p:grpSpPr>
            <a:xfrm>
              <a:off x="7705094" y="1685753"/>
              <a:ext cx="395854" cy="99719"/>
              <a:chOff x="3267075" y="3733800"/>
              <a:chExt cx="1076325" cy="381000"/>
            </a:xfrm>
            <a:solidFill>
              <a:srgbClr val="0070C0"/>
            </a:solidFill>
          </p:grpSpPr>
          <p:sp>
            <p:nvSpPr>
              <p:cNvPr id="10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1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00" name="グループ化 99"/>
            <p:cNvGrpSpPr/>
            <p:nvPr/>
          </p:nvGrpSpPr>
          <p:grpSpPr>
            <a:xfrm>
              <a:off x="8234896" y="1684807"/>
              <a:ext cx="395854" cy="99719"/>
              <a:chOff x="3267075" y="3733800"/>
              <a:chExt cx="1076325" cy="381000"/>
            </a:xfrm>
            <a:solidFill>
              <a:srgbClr val="0070C0"/>
            </a:solidFill>
          </p:grpSpPr>
          <p:sp>
            <p:nvSpPr>
              <p:cNvPr id="10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239632" name="グループ化 10"/>
          <p:cNvGrpSpPr>
            <a:grpSpLocks/>
          </p:cNvGrpSpPr>
          <p:nvPr/>
        </p:nvGrpSpPr>
        <p:grpSpPr bwMode="auto">
          <a:xfrm>
            <a:off x="7140575" y="2172023"/>
            <a:ext cx="1387475" cy="896937"/>
            <a:chOff x="7534939" y="1419445"/>
            <a:chExt cx="1833112" cy="1205772"/>
          </a:xfrm>
        </p:grpSpPr>
        <p:grpSp>
          <p:nvGrpSpPr>
            <p:cNvPr id="117" name="グループ化 116"/>
            <p:cNvGrpSpPr/>
            <p:nvPr/>
          </p:nvGrpSpPr>
          <p:grpSpPr>
            <a:xfrm>
              <a:off x="7891657" y="2143234"/>
              <a:ext cx="337943" cy="468637"/>
              <a:chOff x="3124200" y="2133600"/>
              <a:chExt cx="1371600" cy="2286000"/>
            </a:xfrm>
            <a:solidFill>
              <a:schemeClr val="bg1">
                <a:lumMod val="50000"/>
              </a:schemeClr>
            </a:solidFill>
          </p:grpSpPr>
          <p:sp>
            <p:nvSpPr>
              <p:cNvPr id="184"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85"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8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8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88"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grpSp>
          <p:nvGrpSpPr>
            <p:cNvPr id="118" name="グループ化 117"/>
            <p:cNvGrpSpPr/>
            <p:nvPr/>
          </p:nvGrpSpPr>
          <p:grpSpPr>
            <a:xfrm>
              <a:off x="7534939" y="2119066"/>
              <a:ext cx="337943" cy="468637"/>
              <a:chOff x="3124200" y="2133600"/>
              <a:chExt cx="1371600" cy="2286000"/>
            </a:xfrm>
            <a:solidFill>
              <a:schemeClr val="bg1">
                <a:lumMod val="50000"/>
              </a:schemeClr>
            </a:solidFill>
          </p:grpSpPr>
          <p:sp>
            <p:nvSpPr>
              <p:cNvPr id="17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8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8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8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8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9" name="グループ化 118"/>
            <p:cNvGrpSpPr/>
            <p:nvPr/>
          </p:nvGrpSpPr>
          <p:grpSpPr>
            <a:xfrm>
              <a:off x="8903242" y="1811375"/>
              <a:ext cx="337943" cy="468637"/>
              <a:chOff x="3124200" y="2133600"/>
              <a:chExt cx="1371600" cy="2286000"/>
            </a:xfrm>
            <a:solidFill>
              <a:schemeClr val="bg1">
                <a:lumMod val="50000"/>
              </a:schemeClr>
            </a:solidFill>
          </p:grpSpPr>
          <p:sp>
            <p:nvSpPr>
              <p:cNvPr id="17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7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7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7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7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0" name="グループ化 119"/>
            <p:cNvGrpSpPr/>
            <p:nvPr/>
          </p:nvGrpSpPr>
          <p:grpSpPr>
            <a:xfrm>
              <a:off x="8657798" y="1477604"/>
              <a:ext cx="337943" cy="468637"/>
              <a:chOff x="3124200" y="2133600"/>
              <a:chExt cx="1371600" cy="2286000"/>
            </a:xfrm>
            <a:solidFill>
              <a:schemeClr val="bg1">
                <a:lumMod val="50000"/>
              </a:schemeClr>
            </a:solidFill>
          </p:grpSpPr>
          <p:sp>
            <p:nvSpPr>
              <p:cNvPr id="16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7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7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7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7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1" name="グループ化 120"/>
            <p:cNvGrpSpPr/>
            <p:nvPr/>
          </p:nvGrpSpPr>
          <p:grpSpPr>
            <a:xfrm>
              <a:off x="8241870" y="1453456"/>
              <a:ext cx="337943" cy="468637"/>
              <a:chOff x="3124200" y="2133600"/>
              <a:chExt cx="1371600" cy="2286000"/>
            </a:xfrm>
            <a:solidFill>
              <a:schemeClr val="bg1">
                <a:lumMod val="50000"/>
              </a:schemeClr>
            </a:solidFill>
          </p:grpSpPr>
          <p:sp>
            <p:nvSpPr>
              <p:cNvPr id="1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6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6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6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6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2" name="グループ化 121"/>
            <p:cNvGrpSpPr/>
            <p:nvPr/>
          </p:nvGrpSpPr>
          <p:grpSpPr>
            <a:xfrm>
              <a:off x="7816558" y="1419445"/>
              <a:ext cx="337943" cy="468637"/>
              <a:chOff x="3124200" y="2133600"/>
              <a:chExt cx="1371600" cy="2286000"/>
            </a:xfrm>
            <a:solidFill>
              <a:schemeClr val="bg1">
                <a:lumMod val="50000"/>
              </a:schemeClr>
            </a:solidFill>
          </p:grpSpPr>
          <p:sp>
            <p:nvSpPr>
              <p:cNvPr id="159"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6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61"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6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6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3" name="グループ化 122"/>
            <p:cNvGrpSpPr/>
            <p:nvPr/>
          </p:nvGrpSpPr>
          <p:grpSpPr>
            <a:xfrm>
              <a:off x="8439758" y="1790029"/>
              <a:ext cx="337943" cy="468637"/>
              <a:chOff x="3124200" y="2133600"/>
              <a:chExt cx="1371600" cy="2286000"/>
            </a:xfrm>
            <a:solidFill>
              <a:schemeClr val="bg1">
                <a:lumMod val="50000"/>
              </a:schemeClr>
            </a:solidFill>
          </p:grpSpPr>
          <p:sp>
            <p:nvSpPr>
              <p:cNvPr id="154"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6"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4" name="グループ化 123"/>
            <p:cNvGrpSpPr/>
            <p:nvPr/>
          </p:nvGrpSpPr>
          <p:grpSpPr>
            <a:xfrm>
              <a:off x="8657798" y="2139918"/>
              <a:ext cx="337943" cy="468637"/>
              <a:chOff x="3124200" y="2133600"/>
              <a:chExt cx="1371600" cy="2286000"/>
            </a:xfrm>
            <a:solidFill>
              <a:schemeClr val="bg1">
                <a:lumMod val="50000"/>
              </a:schemeClr>
            </a:solidFill>
          </p:grpSpPr>
          <p:sp>
            <p:nvSpPr>
              <p:cNvPr id="14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5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5" name="グループ化 124"/>
            <p:cNvGrpSpPr/>
            <p:nvPr/>
          </p:nvGrpSpPr>
          <p:grpSpPr>
            <a:xfrm>
              <a:off x="8043982" y="1783415"/>
              <a:ext cx="337943" cy="468637"/>
              <a:chOff x="3124200" y="2133600"/>
              <a:chExt cx="1371600" cy="2286000"/>
            </a:xfrm>
            <a:solidFill>
              <a:schemeClr val="bg1">
                <a:lumMod val="50000"/>
              </a:schemeClr>
            </a:solidFill>
          </p:grpSpPr>
          <p:sp>
            <p:nvSpPr>
              <p:cNvPr id="14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6" name="グループ化 125"/>
            <p:cNvGrpSpPr/>
            <p:nvPr/>
          </p:nvGrpSpPr>
          <p:grpSpPr>
            <a:xfrm>
              <a:off x="7666361" y="1800446"/>
              <a:ext cx="337943" cy="468637"/>
              <a:chOff x="3124200" y="2133600"/>
              <a:chExt cx="1371600" cy="2286000"/>
            </a:xfrm>
            <a:solidFill>
              <a:schemeClr val="bg1">
                <a:lumMod val="50000"/>
              </a:schemeClr>
            </a:solidFill>
          </p:grpSpPr>
          <p:sp>
            <p:nvSpPr>
              <p:cNvPr id="13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7" name="グループ化 126"/>
            <p:cNvGrpSpPr/>
            <p:nvPr/>
          </p:nvGrpSpPr>
          <p:grpSpPr>
            <a:xfrm>
              <a:off x="8285488" y="2119066"/>
              <a:ext cx="337943" cy="468637"/>
              <a:chOff x="3124200" y="2133600"/>
              <a:chExt cx="1371600" cy="2286000"/>
            </a:xfrm>
            <a:solidFill>
              <a:schemeClr val="bg1">
                <a:lumMod val="50000"/>
              </a:schemeClr>
            </a:solidFill>
          </p:grpSpPr>
          <p:sp>
            <p:nvSpPr>
              <p:cNvPr id="13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8" name="グループ化 127"/>
            <p:cNvGrpSpPr/>
            <p:nvPr/>
          </p:nvGrpSpPr>
          <p:grpSpPr>
            <a:xfrm>
              <a:off x="9030108" y="2156580"/>
              <a:ext cx="337943" cy="468637"/>
              <a:chOff x="3124200" y="2133600"/>
              <a:chExt cx="1371600" cy="2286000"/>
            </a:xfrm>
            <a:solidFill>
              <a:schemeClr val="bg1">
                <a:lumMod val="50000"/>
              </a:schemeClr>
            </a:solidFill>
          </p:grpSpPr>
          <p:sp>
            <p:nvSpPr>
              <p:cNvPr id="12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239633" name="グループ化 10"/>
          <p:cNvGrpSpPr>
            <a:grpSpLocks/>
          </p:cNvGrpSpPr>
          <p:nvPr/>
        </p:nvGrpSpPr>
        <p:grpSpPr bwMode="auto">
          <a:xfrm>
            <a:off x="590550" y="2411413"/>
            <a:ext cx="1387475" cy="896937"/>
            <a:chOff x="7534939" y="1419445"/>
            <a:chExt cx="1833112" cy="1205772"/>
          </a:xfrm>
        </p:grpSpPr>
        <p:grpSp>
          <p:nvGrpSpPr>
            <p:cNvPr id="263" name="グループ化 262"/>
            <p:cNvGrpSpPr/>
            <p:nvPr/>
          </p:nvGrpSpPr>
          <p:grpSpPr>
            <a:xfrm>
              <a:off x="7891657" y="2143234"/>
              <a:ext cx="337943" cy="468637"/>
              <a:chOff x="3124200" y="2133600"/>
              <a:chExt cx="1371600" cy="2286000"/>
            </a:xfrm>
            <a:solidFill>
              <a:schemeClr val="bg1">
                <a:lumMod val="50000"/>
              </a:schemeClr>
            </a:solidFill>
          </p:grpSpPr>
          <p:sp>
            <p:nvSpPr>
              <p:cNvPr id="330"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31"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3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3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34"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grpSp>
          <p:nvGrpSpPr>
            <p:cNvPr id="264" name="グループ化 263"/>
            <p:cNvGrpSpPr/>
            <p:nvPr/>
          </p:nvGrpSpPr>
          <p:grpSpPr>
            <a:xfrm>
              <a:off x="7534939" y="2119066"/>
              <a:ext cx="337943" cy="468637"/>
              <a:chOff x="3124200" y="2133600"/>
              <a:chExt cx="1371600" cy="2286000"/>
            </a:xfrm>
            <a:solidFill>
              <a:schemeClr val="bg1">
                <a:lumMod val="50000"/>
              </a:schemeClr>
            </a:solidFill>
          </p:grpSpPr>
          <p:sp>
            <p:nvSpPr>
              <p:cNvPr id="32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2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2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2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2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65" name="グループ化 264"/>
            <p:cNvGrpSpPr/>
            <p:nvPr/>
          </p:nvGrpSpPr>
          <p:grpSpPr>
            <a:xfrm>
              <a:off x="8903242" y="1811375"/>
              <a:ext cx="337943" cy="468637"/>
              <a:chOff x="3124200" y="2133600"/>
              <a:chExt cx="1371600" cy="2286000"/>
            </a:xfrm>
            <a:solidFill>
              <a:schemeClr val="bg1">
                <a:lumMod val="50000"/>
              </a:schemeClr>
            </a:solidFill>
          </p:grpSpPr>
          <p:sp>
            <p:nvSpPr>
              <p:cNvPr id="32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2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2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2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2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66" name="グループ化 265"/>
            <p:cNvGrpSpPr/>
            <p:nvPr/>
          </p:nvGrpSpPr>
          <p:grpSpPr>
            <a:xfrm>
              <a:off x="8657798" y="1477604"/>
              <a:ext cx="337943" cy="468637"/>
              <a:chOff x="3124200" y="2133600"/>
              <a:chExt cx="1371600" cy="2286000"/>
            </a:xfrm>
            <a:solidFill>
              <a:schemeClr val="bg1">
                <a:lumMod val="50000"/>
              </a:schemeClr>
            </a:solidFill>
          </p:grpSpPr>
          <p:sp>
            <p:nvSpPr>
              <p:cNvPr id="31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1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1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1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1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67" name="グループ化 266"/>
            <p:cNvGrpSpPr/>
            <p:nvPr/>
          </p:nvGrpSpPr>
          <p:grpSpPr>
            <a:xfrm>
              <a:off x="8241870" y="1453456"/>
              <a:ext cx="337943" cy="468637"/>
              <a:chOff x="3124200" y="2133600"/>
              <a:chExt cx="1371600" cy="2286000"/>
            </a:xfrm>
            <a:solidFill>
              <a:schemeClr val="bg1">
                <a:lumMod val="50000"/>
              </a:schemeClr>
            </a:solidFill>
          </p:grpSpPr>
          <p:sp>
            <p:nvSpPr>
              <p:cNvPr id="31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1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1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1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1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68" name="グループ化 267"/>
            <p:cNvGrpSpPr/>
            <p:nvPr/>
          </p:nvGrpSpPr>
          <p:grpSpPr>
            <a:xfrm>
              <a:off x="7816558" y="1419445"/>
              <a:ext cx="337943" cy="468637"/>
              <a:chOff x="3124200" y="2133600"/>
              <a:chExt cx="1371600" cy="2286000"/>
            </a:xfrm>
            <a:solidFill>
              <a:schemeClr val="bg1">
                <a:lumMod val="50000"/>
              </a:schemeClr>
            </a:solidFill>
          </p:grpSpPr>
          <p:sp>
            <p:nvSpPr>
              <p:cNvPr id="305"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7"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0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69" name="グループ化 268"/>
            <p:cNvGrpSpPr/>
            <p:nvPr/>
          </p:nvGrpSpPr>
          <p:grpSpPr>
            <a:xfrm>
              <a:off x="8439758" y="1790029"/>
              <a:ext cx="337943" cy="468637"/>
              <a:chOff x="3124200" y="2133600"/>
              <a:chExt cx="1371600" cy="2286000"/>
            </a:xfrm>
            <a:solidFill>
              <a:schemeClr val="bg1">
                <a:lumMod val="50000"/>
              </a:schemeClr>
            </a:solidFill>
          </p:grpSpPr>
          <p:sp>
            <p:nvSpPr>
              <p:cNvPr id="300"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2"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0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70" name="グループ化 269"/>
            <p:cNvGrpSpPr/>
            <p:nvPr/>
          </p:nvGrpSpPr>
          <p:grpSpPr>
            <a:xfrm>
              <a:off x="8657798" y="2139918"/>
              <a:ext cx="337943" cy="468637"/>
              <a:chOff x="3124200" y="2133600"/>
              <a:chExt cx="1371600" cy="2286000"/>
            </a:xfrm>
            <a:solidFill>
              <a:schemeClr val="bg1">
                <a:lumMod val="50000"/>
              </a:schemeClr>
            </a:solidFill>
          </p:grpSpPr>
          <p:sp>
            <p:nvSpPr>
              <p:cNvPr id="29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9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71" name="グループ化 270"/>
            <p:cNvGrpSpPr/>
            <p:nvPr/>
          </p:nvGrpSpPr>
          <p:grpSpPr>
            <a:xfrm>
              <a:off x="8043982" y="1783415"/>
              <a:ext cx="337943" cy="468637"/>
              <a:chOff x="3124200" y="2133600"/>
              <a:chExt cx="1371600" cy="2286000"/>
            </a:xfrm>
            <a:solidFill>
              <a:schemeClr val="bg1">
                <a:lumMod val="50000"/>
              </a:schemeClr>
            </a:solidFill>
          </p:grpSpPr>
          <p:sp>
            <p:nvSpPr>
              <p:cNvPr id="29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9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72" name="グループ化 271"/>
            <p:cNvGrpSpPr/>
            <p:nvPr/>
          </p:nvGrpSpPr>
          <p:grpSpPr>
            <a:xfrm>
              <a:off x="7666361" y="1800446"/>
              <a:ext cx="337943" cy="468637"/>
              <a:chOff x="3124200" y="2133600"/>
              <a:chExt cx="1371600" cy="2286000"/>
            </a:xfrm>
            <a:solidFill>
              <a:schemeClr val="bg1">
                <a:lumMod val="50000"/>
              </a:schemeClr>
            </a:solidFill>
          </p:grpSpPr>
          <p:sp>
            <p:nvSpPr>
              <p:cNvPr id="28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8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73" name="グループ化 272"/>
            <p:cNvGrpSpPr/>
            <p:nvPr/>
          </p:nvGrpSpPr>
          <p:grpSpPr>
            <a:xfrm>
              <a:off x="8285488" y="2119066"/>
              <a:ext cx="337943" cy="468637"/>
              <a:chOff x="3124200" y="2133600"/>
              <a:chExt cx="1371600" cy="2286000"/>
            </a:xfrm>
            <a:solidFill>
              <a:schemeClr val="bg1">
                <a:lumMod val="50000"/>
              </a:schemeClr>
            </a:solidFill>
          </p:grpSpPr>
          <p:sp>
            <p:nvSpPr>
              <p:cNvPr id="28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8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74" name="グループ化 273"/>
            <p:cNvGrpSpPr/>
            <p:nvPr/>
          </p:nvGrpSpPr>
          <p:grpSpPr>
            <a:xfrm>
              <a:off x="9030108" y="2156580"/>
              <a:ext cx="337943" cy="468637"/>
              <a:chOff x="3124200" y="2133600"/>
              <a:chExt cx="1371600" cy="2286000"/>
            </a:xfrm>
            <a:solidFill>
              <a:schemeClr val="bg1">
                <a:lumMod val="50000"/>
              </a:schemeClr>
            </a:solidFill>
          </p:grpSpPr>
          <p:sp>
            <p:nvSpPr>
              <p:cNvPr id="27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7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7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7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7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239634" name="グループ化 10"/>
          <p:cNvGrpSpPr>
            <a:grpSpLocks/>
          </p:cNvGrpSpPr>
          <p:nvPr/>
        </p:nvGrpSpPr>
        <p:grpSpPr bwMode="auto">
          <a:xfrm>
            <a:off x="4028690" y="5301208"/>
            <a:ext cx="1387475" cy="896938"/>
            <a:chOff x="7534939" y="1419445"/>
            <a:chExt cx="1833112" cy="1205772"/>
          </a:xfrm>
        </p:grpSpPr>
        <p:grpSp>
          <p:nvGrpSpPr>
            <p:cNvPr id="336" name="グループ化 335"/>
            <p:cNvGrpSpPr/>
            <p:nvPr/>
          </p:nvGrpSpPr>
          <p:grpSpPr>
            <a:xfrm>
              <a:off x="7891657" y="2143234"/>
              <a:ext cx="337943" cy="468637"/>
              <a:chOff x="3124200" y="2133600"/>
              <a:chExt cx="1371600" cy="2286000"/>
            </a:xfrm>
            <a:solidFill>
              <a:schemeClr val="bg1">
                <a:lumMod val="50000"/>
              </a:schemeClr>
            </a:solidFill>
          </p:grpSpPr>
          <p:sp>
            <p:nvSpPr>
              <p:cNvPr id="403" name="Rectangle 22"/>
              <p:cNvSpPr>
                <a:spLocks noChangeArrowheads="1"/>
              </p:cNvSpPr>
              <p:nvPr/>
            </p:nvSpPr>
            <p:spPr bwMode="gray">
              <a:xfrm>
                <a:off x="3276600" y="3810000"/>
                <a:ext cx="1066800" cy="6096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04"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0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40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407"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grpSp>
          <p:nvGrpSpPr>
            <p:cNvPr id="337" name="グループ化 336"/>
            <p:cNvGrpSpPr/>
            <p:nvPr/>
          </p:nvGrpSpPr>
          <p:grpSpPr>
            <a:xfrm>
              <a:off x="7534939" y="2119066"/>
              <a:ext cx="337943" cy="468637"/>
              <a:chOff x="3124200" y="2133600"/>
              <a:chExt cx="1371600" cy="2286000"/>
            </a:xfrm>
            <a:solidFill>
              <a:schemeClr val="bg1">
                <a:lumMod val="50000"/>
              </a:schemeClr>
            </a:solidFill>
          </p:grpSpPr>
          <p:sp>
            <p:nvSpPr>
              <p:cNvPr id="39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0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0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40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38" name="グループ化 337"/>
            <p:cNvGrpSpPr/>
            <p:nvPr/>
          </p:nvGrpSpPr>
          <p:grpSpPr>
            <a:xfrm>
              <a:off x="8903242" y="1811375"/>
              <a:ext cx="337943" cy="468637"/>
              <a:chOff x="3124200" y="2133600"/>
              <a:chExt cx="1371600" cy="2286000"/>
            </a:xfrm>
            <a:solidFill>
              <a:schemeClr val="bg1">
                <a:lumMod val="50000"/>
              </a:schemeClr>
            </a:solidFill>
          </p:grpSpPr>
          <p:sp>
            <p:nvSpPr>
              <p:cNvPr id="39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9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39" name="グループ化 338"/>
            <p:cNvGrpSpPr/>
            <p:nvPr/>
          </p:nvGrpSpPr>
          <p:grpSpPr>
            <a:xfrm>
              <a:off x="8657798" y="1477604"/>
              <a:ext cx="337943" cy="468637"/>
              <a:chOff x="3124200" y="2133600"/>
              <a:chExt cx="1371600" cy="2286000"/>
            </a:xfrm>
            <a:solidFill>
              <a:schemeClr val="bg1">
                <a:lumMod val="50000"/>
              </a:schemeClr>
            </a:solidFill>
          </p:grpSpPr>
          <p:sp>
            <p:nvSpPr>
              <p:cNvPr id="38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9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0" name="グループ化 339"/>
            <p:cNvGrpSpPr/>
            <p:nvPr/>
          </p:nvGrpSpPr>
          <p:grpSpPr>
            <a:xfrm>
              <a:off x="8241870" y="1453456"/>
              <a:ext cx="337943" cy="468637"/>
              <a:chOff x="3124200" y="2133600"/>
              <a:chExt cx="1371600" cy="2286000"/>
            </a:xfrm>
            <a:solidFill>
              <a:schemeClr val="bg1">
                <a:lumMod val="50000"/>
              </a:schemeClr>
            </a:solidFill>
          </p:grpSpPr>
          <p:sp>
            <p:nvSpPr>
              <p:cNvPr id="38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8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1" name="グループ化 340"/>
            <p:cNvGrpSpPr/>
            <p:nvPr/>
          </p:nvGrpSpPr>
          <p:grpSpPr>
            <a:xfrm>
              <a:off x="7816558" y="1419445"/>
              <a:ext cx="337943" cy="468637"/>
              <a:chOff x="3124200" y="2133600"/>
              <a:chExt cx="1371600" cy="2286000"/>
            </a:xfrm>
            <a:solidFill>
              <a:schemeClr val="bg1">
                <a:lumMod val="50000"/>
              </a:schemeClr>
            </a:solidFill>
          </p:grpSpPr>
          <p:sp>
            <p:nvSpPr>
              <p:cNvPr id="378"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7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0"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8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2" name="グループ化 341"/>
            <p:cNvGrpSpPr/>
            <p:nvPr/>
          </p:nvGrpSpPr>
          <p:grpSpPr>
            <a:xfrm>
              <a:off x="8439758" y="1790029"/>
              <a:ext cx="337943" cy="468637"/>
              <a:chOff x="3124200" y="2133600"/>
              <a:chExt cx="1371600" cy="2286000"/>
            </a:xfrm>
            <a:solidFill>
              <a:schemeClr val="bg1">
                <a:lumMod val="50000"/>
              </a:schemeClr>
            </a:solidFill>
          </p:grpSpPr>
          <p:sp>
            <p:nvSpPr>
              <p:cNvPr id="373" name="Oval 21"/>
              <p:cNvSpPr>
                <a:spLocks noChangeArrowheads="1"/>
              </p:cNvSpPr>
              <p:nvPr/>
            </p:nvSpPr>
            <p:spPr bwMode="gray">
              <a:xfrm>
                <a:off x="3276600" y="2133600"/>
                <a:ext cx="1066800" cy="1066800"/>
              </a:xfrm>
              <a:prstGeom prst="ellipse">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7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75" name="AutoShape 24"/>
              <p:cNvSpPr>
                <a:spLocks noChangeArrowheads="1"/>
              </p:cNvSpPr>
              <p:nvPr/>
            </p:nvSpPr>
            <p:spPr bwMode="auto">
              <a:xfrm>
                <a:off x="3124200" y="3200400"/>
                <a:ext cx="1371600" cy="914400"/>
              </a:xfrm>
              <a:prstGeom prst="roundRect">
                <a:avLst>
                  <a:gd name="adj" fmla="val 16667"/>
                </a:avLst>
              </a:prstGeom>
              <a:solidFill>
                <a:srgbClr val="007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7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7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3" name="グループ化 342"/>
            <p:cNvGrpSpPr/>
            <p:nvPr/>
          </p:nvGrpSpPr>
          <p:grpSpPr>
            <a:xfrm>
              <a:off x="8657798" y="2139918"/>
              <a:ext cx="337943" cy="468637"/>
              <a:chOff x="3124200" y="2133600"/>
              <a:chExt cx="1371600" cy="2286000"/>
            </a:xfrm>
            <a:solidFill>
              <a:schemeClr val="bg1">
                <a:lumMod val="50000"/>
              </a:schemeClr>
            </a:solidFill>
          </p:grpSpPr>
          <p:sp>
            <p:nvSpPr>
              <p:cNvPr id="36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6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7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7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7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4" name="グループ化 343"/>
            <p:cNvGrpSpPr/>
            <p:nvPr/>
          </p:nvGrpSpPr>
          <p:grpSpPr>
            <a:xfrm>
              <a:off x="8043982" y="1783415"/>
              <a:ext cx="337943" cy="468637"/>
              <a:chOff x="3124200" y="2133600"/>
              <a:chExt cx="1371600" cy="2286000"/>
            </a:xfrm>
            <a:solidFill>
              <a:schemeClr val="bg1">
                <a:lumMod val="50000"/>
              </a:schemeClr>
            </a:solidFill>
          </p:grpSpPr>
          <p:sp>
            <p:nvSpPr>
              <p:cNvPr id="36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6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6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6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5" name="グループ化 344"/>
            <p:cNvGrpSpPr/>
            <p:nvPr/>
          </p:nvGrpSpPr>
          <p:grpSpPr>
            <a:xfrm>
              <a:off x="7666361" y="1800446"/>
              <a:ext cx="337943" cy="468637"/>
              <a:chOff x="3124200" y="2133600"/>
              <a:chExt cx="1371600" cy="2286000"/>
            </a:xfrm>
            <a:solidFill>
              <a:schemeClr val="bg1">
                <a:lumMod val="50000"/>
              </a:schemeClr>
            </a:solidFill>
          </p:grpSpPr>
          <p:sp>
            <p:nvSpPr>
              <p:cNvPr id="35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6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6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6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6" name="グループ化 345"/>
            <p:cNvGrpSpPr/>
            <p:nvPr/>
          </p:nvGrpSpPr>
          <p:grpSpPr>
            <a:xfrm>
              <a:off x="8285488" y="2119066"/>
              <a:ext cx="337943" cy="468637"/>
              <a:chOff x="3124200" y="2133600"/>
              <a:chExt cx="1371600" cy="2286000"/>
            </a:xfrm>
            <a:solidFill>
              <a:schemeClr val="bg1">
                <a:lumMod val="50000"/>
              </a:schemeClr>
            </a:solidFill>
          </p:grpSpPr>
          <p:sp>
            <p:nvSpPr>
              <p:cNvPr id="35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5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347" name="グループ化 346"/>
            <p:cNvGrpSpPr/>
            <p:nvPr/>
          </p:nvGrpSpPr>
          <p:grpSpPr>
            <a:xfrm>
              <a:off x="9030108" y="2156580"/>
              <a:ext cx="337943" cy="468637"/>
              <a:chOff x="3124200" y="2133600"/>
              <a:chExt cx="1371600" cy="2286000"/>
            </a:xfrm>
            <a:solidFill>
              <a:schemeClr val="bg1">
                <a:lumMod val="50000"/>
              </a:schemeClr>
            </a:solidFill>
          </p:grpSpPr>
          <p:sp>
            <p:nvSpPr>
              <p:cNvPr id="34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4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5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249" name="円/楕円 248"/>
          <p:cNvSpPr/>
          <p:nvPr/>
        </p:nvSpPr>
        <p:spPr>
          <a:xfrm>
            <a:off x="323528" y="5142507"/>
            <a:ext cx="3222377" cy="1166813"/>
          </a:xfrm>
          <a:prstGeom prst="ellipse">
            <a:avLst/>
          </a:prstGeom>
          <a:solidFill>
            <a:schemeClr val="accent5">
              <a:lumMod val="75000"/>
            </a:scheme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altLang="ja-JP" sz="1400" kern="0" dirty="0">
              <a:solidFill>
                <a:prstClr val="white"/>
              </a:solidFill>
              <a:latin typeface="Arial"/>
              <a:ea typeface="ＭＳ Ｐゴシック"/>
              <a:cs typeface="Arial"/>
              <a:sym typeface="Arial"/>
              <a:rtl val="0"/>
            </a:endParaRPr>
          </a:p>
          <a:p>
            <a:pPr algn="ctr" eaLnBrk="1" fontAlgn="auto" hangingPunct="1">
              <a:spcBef>
                <a:spcPts val="0"/>
              </a:spcBef>
              <a:spcAft>
                <a:spcPts val="0"/>
              </a:spcAft>
              <a:defRPr/>
            </a:pPr>
            <a:r>
              <a:rPr lang="en-US" altLang="ja-JP" sz="2000" b="1" dirty="0">
                <a:solidFill>
                  <a:prstClr val="white"/>
                </a:solidFill>
                <a:ea typeface="ＭＳ Ｐゴシック"/>
              </a:rPr>
              <a:t>Areas </a:t>
            </a:r>
            <a:r>
              <a:rPr lang="en-US" altLang="ja-JP" sz="2000" b="1" dirty="0" err="1">
                <a:solidFill>
                  <a:prstClr val="white"/>
                </a:solidFill>
                <a:ea typeface="ＭＳ Ｐゴシック"/>
              </a:rPr>
              <a:t>ProfileXT</a:t>
            </a:r>
            <a:r>
              <a:rPr lang="en-US" altLang="ja-JP" sz="2000" b="1" dirty="0">
                <a:solidFill>
                  <a:prstClr val="white"/>
                </a:solidFill>
                <a:ea typeface="ＭＳ Ｐゴシック"/>
              </a:rPr>
              <a:t> helps </a:t>
            </a:r>
            <a:endParaRPr kumimoji="0" lang="en-US" altLang="ja-JP" sz="1400" b="1" kern="0" dirty="0">
              <a:solidFill>
                <a:prstClr val="white"/>
              </a:solidFill>
              <a:latin typeface="Arial"/>
              <a:ea typeface="ＭＳ Ｐゴシック"/>
              <a:cs typeface="Arial"/>
              <a:sym typeface="Arial"/>
              <a:rtl val="0"/>
            </a:endParaRPr>
          </a:p>
        </p:txBody>
      </p:sp>
      <p:sp>
        <p:nvSpPr>
          <p:cNvPr id="250" name="TextBox 5"/>
          <p:cNvSpPr txBox="1"/>
          <p:nvPr/>
        </p:nvSpPr>
        <p:spPr>
          <a:xfrm>
            <a:off x="1674857" y="970238"/>
            <a:ext cx="6696912" cy="523220"/>
          </a:xfrm>
          <a:prstGeom prst="rect">
            <a:avLst/>
          </a:prstGeom>
          <a:noFill/>
        </p:spPr>
        <p:txBody>
          <a:bodyPr wrap="square" rtlCol="0">
            <a:spAutoFit/>
          </a:bodyPr>
          <a:lstStyle/>
          <a:p>
            <a:r>
              <a:rPr lang="en-US" sz="2800" dirty="0"/>
              <a:t> </a:t>
            </a:r>
            <a:r>
              <a:rPr lang="en-US" sz="2800" b="1" kern="1200" dirty="0">
                <a:solidFill>
                  <a:schemeClr val="dk1"/>
                </a:solidFill>
                <a:latin typeface="Meiryo UI" pitchFamily="50" charset="-128"/>
                <a:ea typeface="Meiryo UI" pitchFamily="50" charset="-128"/>
                <a:cs typeface="Meiryo UI" pitchFamily="50" charset="-128"/>
              </a:rPr>
              <a:t>Employee Lifecycle Solutions</a:t>
            </a:r>
          </a:p>
        </p:txBody>
      </p:sp>
    </p:spTree>
    <p:extLst>
      <p:ext uri="{BB962C8B-B14F-4D97-AF65-F5344CB8AC3E}">
        <p14:creationId xmlns:p14="http://schemas.microsoft.com/office/powerpoint/2010/main" val="1528247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239633"/>
                                        </p:tgtEl>
                                        <p:attrNameLst>
                                          <p:attrName>style.visibility</p:attrName>
                                        </p:attrNameLst>
                                      </p:cBhvr>
                                      <p:to>
                                        <p:strVal val="visible"/>
                                      </p:to>
                                    </p:set>
                                    <p:animEffect transition="in" filter="randombar(horizontal)">
                                      <p:cBhvr>
                                        <p:cTn id="13" dur="500"/>
                                        <p:tgtEl>
                                          <p:spTgt spid="23963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9630"/>
                                        </p:tgtEl>
                                        <p:attrNameLst>
                                          <p:attrName>style.visibility</p:attrName>
                                        </p:attrNameLst>
                                      </p:cBhvr>
                                      <p:to>
                                        <p:strVal val="visible"/>
                                      </p:to>
                                    </p:set>
                                    <p:animEffect transition="in" filter="randombar(horizontal)">
                                      <p:cBhvr>
                                        <p:cTn id="16" dur="500"/>
                                        <p:tgtEl>
                                          <p:spTgt spid="2396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239632"/>
                                        </p:tgtEl>
                                        <p:attrNameLst>
                                          <p:attrName>style.visibility</p:attrName>
                                        </p:attrNameLst>
                                      </p:cBhvr>
                                      <p:to>
                                        <p:strVal val="visible"/>
                                      </p:to>
                                    </p:set>
                                    <p:animEffect transition="in" filter="randombar(horizontal)">
                                      <p:cBhvr>
                                        <p:cTn id="27" dur="500"/>
                                        <p:tgtEl>
                                          <p:spTgt spid="23963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9628"/>
                                        </p:tgtEl>
                                        <p:attrNameLst>
                                          <p:attrName>style.visibility</p:attrName>
                                        </p:attrNameLst>
                                      </p:cBhvr>
                                      <p:to>
                                        <p:strVal val="visible"/>
                                      </p:to>
                                    </p:set>
                                    <p:animEffect transition="in" filter="randombar(horizontal)">
                                      <p:cBhvr>
                                        <p:cTn id="30" dur="500"/>
                                        <p:tgtEl>
                                          <p:spTgt spid="2396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14" presetClass="entr" presetSubtype="10" fill="hold" nodeType="withEffect">
                                  <p:stCondLst>
                                    <p:cond delay="0"/>
                                  </p:stCondLst>
                                  <p:childTnLst>
                                    <p:set>
                                      <p:cBhvr>
                                        <p:cTn id="40" dur="1" fill="hold">
                                          <p:stCondLst>
                                            <p:cond delay="0"/>
                                          </p:stCondLst>
                                        </p:cTn>
                                        <p:tgtEl>
                                          <p:spTgt spid="239634"/>
                                        </p:tgtEl>
                                        <p:attrNameLst>
                                          <p:attrName>style.visibility</p:attrName>
                                        </p:attrNameLst>
                                      </p:cBhvr>
                                      <p:to>
                                        <p:strVal val="visible"/>
                                      </p:to>
                                    </p:set>
                                    <p:animEffect transition="in" filter="randombar(horizontal)">
                                      <p:cBhvr>
                                        <p:cTn id="41" dur="500"/>
                                        <p:tgtEl>
                                          <p:spTgt spid="23963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39629"/>
                                        </p:tgtEl>
                                        <p:attrNameLst>
                                          <p:attrName>style.visibility</p:attrName>
                                        </p:attrNameLst>
                                      </p:cBhvr>
                                      <p:to>
                                        <p:strVal val="visible"/>
                                      </p:to>
                                    </p:set>
                                    <p:animEffect transition="in" filter="randombar(horizontal)">
                                      <p:cBhvr>
                                        <p:cTn id="44" dur="500"/>
                                        <p:tgtEl>
                                          <p:spTgt spid="2396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9"/>
                                        </p:tgtEl>
                                        <p:attrNameLst>
                                          <p:attrName>style.visibility</p:attrName>
                                        </p:attrNameLst>
                                      </p:cBhvr>
                                      <p:to>
                                        <p:strVal val="visible"/>
                                      </p:to>
                                    </p:set>
                                    <p:animEffect transition="in" filter="fade">
                                      <p:cBhvr>
                                        <p:cTn id="49"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39628" grpId="0"/>
      <p:bldP spid="239629" grpId="0"/>
      <p:bldP spid="239630" grpId="0"/>
      <p:bldP spid="2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8" descr="64459_LoRes Iceberg.jpg"/>
          <p:cNvPicPr>
            <a:picLocks noChangeAspect="1"/>
          </p:cNvPicPr>
          <p:nvPr/>
        </p:nvPicPr>
        <p:blipFill>
          <a:blip r:embed="rId2"/>
          <a:srcRect/>
          <a:stretch>
            <a:fillRect/>
          </a:stretch>
        </p:blipFill>
        <p:spPr>
          <a:xfrm>
            <a:off x="1060940" y="1490415"/>
            <a:ext cx="3311737" cy="4536504"/>
          </a:xfrm>
          <a:prstGeom prst="rect">
            <a:avLst/>
          </a:prstGeom>
          <a:effectLst>
            <a:outerShdw blurRad="63500" sx="102000" sy="102000" algn="ctr" rotWithShape="0">
              <a:prstClr val="black">
                <a:alpha val="40000"/>
              </a:prstClr>
            </a:outerShdw>
          </a:effectLst>
        </p:spPr>
      </p:pic>
      <p:cxnSp>
        <p:nvCxnSpPr>
          <p:cNvPr id="29" name="直線コネクタ 28"/>
          <p:cNvCxnSpPr/>
          <p:nvPr/>
        </p:nvCxnSpPr>
        <p:spPr>
          <a:xfrm>
            <a:off x="3491880" y="3869327"/>
            <a:ext cx="1542862" cy="40877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35690" y="404664"/>
            <a:ext cx="8229600" cy="756320"/>
          </a:xfrm>
          <a:prstGeom prst="rect">
            <a:avLst/>
          </a:prstGeom>
        </p:spPr>
        <p:txBody>
          <a:bodyPr/>
          <a:lstStyle/>
          <a:p>
            <a:pPr algn="ctr">
              <a:buClr>
                <a:schemeClr val="dk1"/>
              </a:buClr>
              <a:defRPr/>
            </a:pPr>
            <a:r>
              <a:rPr lang="en-US" altLang="ja-JP" sz="2800" b="1" dirty="0" err="1">
                <a:solidFill>
                  <a:schemeClr val="dk1"/>
                </a:solidFill>
                <a:latin typeface="Meiryo UI" pitchFamily="50" charset="-128"/>
                <a:ea typeface="Meiryo UI" pitchFamily="50" charset="-128"/>
                <a:cs typeface="Meiryo UI" pitchFamily="50" charset="-128"/>
                <a:sym typeface="Calibri"/>
              </a:rPr>
              <a:t>ProfileXT</a:t>
            </a:r>
            <a:r>
              <a:rPr lang="ja-JP" altLang="en-US" sz="2800" b="1" dirty="0">
                <a:solidFill>
                  <a:schemeClr val="dk1"/>
                </a:solidFill>
                <a:latin typeface="Meiryo UI" pitchFamily="50" charset="-128"/>
                <a:ea typeface="Meiryo UI" pitchFamily="50" charset="-128"/>
                <a:cs typeface="Meiryo UI" pitchFamily="50" charset="-128"/>
                <a:sym typeface="Calibri"/>
              </a:rPr>
              <a:t> </a:t>
            </a:r>
            <a:r>
              <a:rPr lang="en-US" altLang="ja-JP" sz="2800" b="1" dirty="0">
                <a:solidFill>
                  <a:schemeClr val="dk1"/>
                </a:solidFill>
                <a:latin typeface="Meiryo UI" pitchFamily="50" charset="-128"/>
                <a:ea typeface="Meiryo UI" pitchFamily="50" charset="-128"/>
                <a:cs typeface="Meiryo UI" pitchFamily="50" charset="-128"/>
                <a:sym typeface="Calibri"/>
              </a:rPr>
              <a:t>Measures Hidden Attributes for Job Fit</a:t>
            </a:r>
          </a:p>
          <a:p>
            <a:pPr algn="ctr">
              <a:buClr>
                <a:schemeClr val="dk1"/>
              </a:buClr>
              <a:defRPr/>
            </a:pPr>
            <a:r>
              <a:rPr lang="en-US" altLang="ja-JP" sz="2800" b="1" dirty="0">
                <a:solidFill>
                  <a:schemeClr val="dk1"/>
                </a:solidFill>
                <a:latin typeface="Meiryo UI" pitchFamily="50" charset="-128"/>
                <a:ea typeface="Meiryo UI" pitchFamily="50" charset="-128"/>
                <a:cs typeface="Meiryo UI" pitchFamily="50" charset="-128"/>
                <a:sym typeface="Calibri"/>
              </a:rPr>
              <a:t>          </a:t>
            </a:r>
            <a:endParaRPr lang="ja-JP" altLang="en-US" sz="2800" b="1" dirty="0">
              <a:solidFill>
                <a:schemeClr val="dk1"/>
              </a:solidFill>
              <a:latin typeface="Meiryo UI" pitchFamily="50" charset="-128"/>
              <a:ea typeface="Meiryo UI" pitchFamily="50" charset="-128"/>
              <a:cs typeface="Meiryo UI" pitchFamily="50" charset="-128"/>
              <a:sym typeface="Calibri"/>
            </a:endParaRPr>
          </a:p>
          <a:p>
            <a:pPr>
              <a:defRPr/>
            </a:pPr>
            <a:endParaRPr kumimoji="1" lang="en-US" sz="1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defRPr/>
            </a:pPr>
            <a:fld id="{F4FDA844-8E4D-40F8-96A2-09E0E81E4CFD}" type="slidenum">
              <a:rPr lang="en-US" altLang="ja-JP" smtClean="0"/>
              <a:pPr>
                <a:defRPr/>
              </a:pPr>
              <a:t>13</a:t>
            </a:fld>
            <a:endParaRPr lang="en-US" altLang="ja-JP"/>
          </a:p>
        </p:txBody>
      </p:sp>
      <p:grpSp>
        <p:nvGrpSpPr>
          <p:cNvPr id="4" name="グループ化 3"/>
          <p:cNvGrpSpPr/>
          <p:nvPr/>
        </p:nvGrpSpPr>
        <p:grpSpPr>
          <a:xfrm>
            <a:off x="5147134" y="3143088"/>
            <a:ext cx="3025265" cy="2518160"/>
            <a:chOff x="971600" y="2492896"/>
            <a:chExt cx="3528392" cy="3312368"/>
          </a:xfrm>
        </p:grpSpPr>
        <p:sp>
          <p:nvSpPr>
            <p:cNvPr id="13" name="ホームベース 12"/>
            <p:cNvSpPr/>
            <p:nvPr/>
          </p:nvSpPr>
          <p:spPr>
            <a:xfrm>
              <a:off x="971600" y="2492896"/>
              <a:ext cx="3528392" cy="864096"/>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600" dirty="0">
                  <a:solidFill>
                    <a:srgbClr val="FFFFFF"/>
                  </a:solidFill>
                </a:rPr>
                <a:t>Learning &amp; Reasoning</a:t>
              </a:r>
            </a:p>
          </p:txBody>
        </p:sp>
        <p:sp>
          <p:nvSpPr>
            <p:cNvPr id="14" name="ホームベース 13"/>
            <p:cNvSpPr/>
            <p:nvPr/>
          </p:nvSpPr>
          <p:spPr>
            <a:xfrm>
              <a:off x="971600" y="3717032"/>
              <a:ext cx="3528392" cy="864096"/>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sz="1600" dirty="0">
                  <a:solidFill>
                    <a:srgbClr val="FFFFFF"/>
                  </a:solidFill>
                  <a:latin typeface="Arial" pitchFamily="34" charset="0"/>
                </a:rPr>
                <a:t>Behavioral Traits</a:t>
              </a:r>
              <a:endParaRPr kumimoji="1" lang="ja-JP" altLang="en-US" sz="1600" dirty="0">
                <a:solidFill>
                  <a:srgbClr val="FFFFFF"/>
                </a:solidFill>
              </a:endParaRPr>
            </a:p>
          </p:txBody>
        </p:sp>
        <p:sp>
          <p:nvSpPr>
            <p:cNvPr id="15" name="ホームベース 14"/>
            <p:cNvSpPr/>
            <p:nvPr/>
          </p:nvSpPr>
          <p:spPr>
            <a:xfrm>
              <a:off x="971600" y="4941168"/>
              <a:ext cx="3528392" cy="864096"/>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820738" eaLnBrk="0" hangingPunct="0">
                <a:lnSpc>
                  <a:spcPct val="90000"/>
                </a:lnSpc>
                <a:spcBef>
                  <a:spcPct val="50000"/>
                </a:spcBef>
              </a:pPr>
              <a:r>
                <a:rPr lang="en-US" altLang="ja-JP" sz="1600" dirty="0">
                  <a:solidFill>
                    <a:srgbClr val="FFFFFF"/>
                  </a:solidFill>
                  <a:latin typeface="Arial" pitchFamily="34" charset="0"/>
                </a:rPr>
                <a:t>Occupational Interests</a:t>
              </a:r>
            </a:p>
          </p:txBody>
        </p:sp>
      </p:grpSp>
      <p:sp>
        <p:nvSpPr>
          <p:cNvPr id="16" name="円/楕円 15"/>
          <p:cNvSpPr/>
          <p:nvPr/>
        </p:nvSpPr>
        <p:spPr>
          <a:xfrm>
            <a:off x="5173891" y="1470639"/>
            <a:ext cx="2926501" cy="1166273"/>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chemeClr val="tx1"/>
                </a:solidFill>
              </a:rPr>
              <a:t>Total Person - Occupational DNA</a:t>
            </a:r>
          </a:p>
        </p:txBody>
      </p:sp>
    </p:spTree>
    <p:extLst>
      <p:ext uri="{BB962C8B-B14F-4D97-AF65-F5344CB8AC3E}">
        <p14:creationId xmlns:p14="http://schemas.microsoft.com/office/powerpoint/2010/main" val="351111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136049" y="409628"/>
            <a:ext cx="5444063" cy="14191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dk1"/>
                </a:solidFill>
                <a:latin typeface="Meiryo UI" pitchFamily="50" charset="-128"/>
                <a:ea typeface="Meiryo UI" pitchFamily="50" charset="-128"/>
                <a:cs typeface="Meiryo UI" pitchFamily="50" charset="-128"/>
              </a:rPr>
              <a:t>What We Measure</a:t>
            </a:r>
          </a:p>
        </p:txBody>
      </p:sp>
      <p:sp>
        <p:nvSpPr>
          <p:cNvPr id="14" name="AutoShape 6"/>
          <p:cNvSpPr>
            <a:spLocks noChangeArrowheads="1"/>
          </p:cNvSpPr>
          <p:nvPr/>
        </p:nvSpPr>
        <p:spPr bwMode="gray">
          <a:xfrm>
            <a:off x="195455" y="1711171"/>
            <a:ext cx="3760537" cy="661737"/>
          </a:xfrm>
          <a:prstGeom prst="roundRect">
            <a:avLst>
              <a:gd name="adj" fmla="val 49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dirty="0">
                <a:solidFill>
                  <a:srgbClr val="FFFFFF"/>
                </a:solidFill>
              </a:rPr>
              <a:t>CAN they do the job?</a:t>
            </a:r>
          </a:p>
        </p:txBody>
      </p:sp>
      <p:sp>
        <p:nvSpPr>
          <p:cNvPr id="15" name="AutoShape 6"/>
          <p:cNvSpPr>
            <a:spLocks noChangeArrowheads="1"/>
          </p:cNvSpPr>
          <p:nvPr/>
        </p:nvSpPr>
        <p:spPr bwMode="gray">
          <a:xfrm>
            <a:off x="195455" y="3648917"/>
            <a:ext cx="3885529" cy="661737"/>
          </a:xfrm>
          <a:prstGeom prst="roundRect">
            <a:avLst>
              <a:gd name="adj" fmla="val 49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dirty="0">
                <a:solidFill>
                  <a:srgbClr val="FFFFFF"/>
                </a:solidFill>
              </a:rPr>
              <a:t>HOW they do the job?</a:t>
            </a:r>
          </a:p>
        </p:txBody>
      </p:sp>
      <p:sp>
        <p:nvSpPr>
          <p:cNvPr id="16" name="AutoShape 6"/>
          <p:cNvSpPr>
            <a:spLocks noChangeArrowheads="1"/>
          </p:cNvSpPr>
          <p:nvPr/>
        </p:nvSpPr>
        <p:spPr bwMode="gray">
          <a:xfrm>
            <a:off x="195455" y="5586663"/>
            <a:ext cx="3911599" cy="661737"/>
          </a:xfrm>
          <a:prstGeom prst="roundRect">
            <a:avLst>
              <a:gd name="adj" fmla="val 49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400" b="1" dirty="0">
                <a:solidFill>
                  <a:srgbClr val="FFFFFF"/>
                </a:solidFill>
              </a:rPr>
              <a:t>WILL they love it? </a:t>
            </a:r>
          </a:p>
        </p:txBody>
      </p:sp>
      <p:grpSp>
        <p:nvGrpSpPr>
          <p:cNvPr id="17" name="Group 16"/>
          <p:cNvGrpSpPr/>
          <p:nvPr/>
        </p:nvGrpSpPr>
        <p:grpSpPr>
          <a:xfrm>
            <a:off x="2336088" y="0"/>
            <a:ext cx="6844424" cy="6885930"/>
            <a:chOff x="3320717" y="625235"/>
            <a:chExt cx="5065268" cy="6258148"/>
          </a:xfrm>
        </p:grpSpPr>
        <p:grpSp>
          <p:nvGrpSpPr>
            <p:cNvPr id="18" name="Group 6"/>
            <p:cNvGrpSpPr>
              <a:grpSpLocks/>
            </p:cNvGrpSpPr>
            <p:nvPr/>
          </p:nvGrpSpPr>
          <p:grpSpPr bwMode="auto">
            <a:xfrm>
              <a:off x="3320717" y="1636296"/>
              <a:ext cx="5065268" cy="5247087"/>
              <a:chOff x="1701" y="0"/>
              <a:chExt cx="3946" cy="4341"/>
            </a:xfrm>
          </p:grpSpPr>
          <p:grpSp>
            <p:nvGrpSpPr>
              <p:cNvPr id="27" name="Group 7"/>
              <p:cNvGrpSpPr>
                <a:grpSpLocks/>
              </p:cNvGrpSpPr>
              <p:nvPr/>
            </p:nvGrpSpPr>
            <p:grpSpPr bwMode="auto">
              <a:xfrm>
                <a:off x="1701" y="0"/>
                <a:ext cx="3802" cy="4341"/>
                <a:chOff x="1701" y="0"/>
                <a:chExt cx="3802" cy="4341"/>
              </a:xfrm>
            </p:grpSpPr>
            <p:grpSp>
              <p:nvGrpSpPr>
                <p:cNvPr id="29" name="Group 8"/>
                <p:cNvGrpSpPr>
                  <a:grpSpLocks/>
                </p:cNvGrpSpPr>
                <p:nvPr/>
              </p:nvGrpSpPr>
              <p:grpSpPr bwMode="auto">
                <a:xfrm>
                  <a:off x="3359" y="0"/>
                  <a:ext cx="2144" cy="4341"/>
                  <a:chOff x="2768" y="0"/>
                  <a:chExt cx="2652" cy="4341"/>
                </a:xfrm>
              </p:grpSpPr>
              <p:sp>
                <p:nvSpPr>
                  <p:cNvPr id="33" name="Rectangle 9"/>
                  <p:cNvSpPr>
                    <a:spLocks noChangeArrowheads="1"/>
                  </p:cNvSpPr>
                  <p:nvPr/>
                </p:nvSpPr>
                <p:spPr bwMode="auto">
                  <a:xfrm>
                    <a:off x="5159" y="258"/>
                    <a:ext cx="261"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34" name="Rectangle 10"/>
                  <p:cNvSpPr>
                    <a:spLocks noChangeArrowheads="1"/>
                  </p:cNvSpPr>
                  <p:nvPr/>
                </p:nvSpPr>
                <p:spPr bwMode="auto">
                  <a:xfrm>
                    <a:off x="4897" y="258"/>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35" name="Rectangle 11"/>
                  <p:cNvSpPr>
                    <a:spLocks noChangeArrowheads="1"/>
                  </p:cNvSpPr>
                  <p:nvPr/>
                </p:nvSpPr>
                <p:spPr bwMode="auto">
                  <a:xfrm>
                    <a:off x="4637" y="258"/>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36" name="Rectangle 12"/>
                  <p:cNvSpPr>
                    <a:spLocks noChangeArrowheads="1"/>
                  </p:cNvSpPr>
                  <p:nvPr/>
                </p:nvSpPr>
                <p:spPr bwMode="auto">
                  <a:xfrm>
                    <a:off x="4375" y="258"/>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37" name="Rectangle 13"/>
                  <p:cNvSpPr>
                    <a:spLocks noChangeArrowheads="1"/>
                  </p:cNvSpPr>
                  <p:nvPr/>
                </p:nvSpPr>
                <p:spPr bwMode="auto">
                  <a:xfrm>
                    <a:off x="4139" y="258"/>
                    <a:ext cx="236"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38" name="Rectangle 14"/>
                  <p:cNvSpPr>
                    <a:spLocks noChangeArrowheads="1"/>
                  </p:cNvSpPr>
                  <p:nvPr/>
                </p:nvSpPr>
                <p:spPr bwMode="auto">
                  <a:xfrm>
                    <a:off x="3854" y="258"/>
                    <a:ext cx="285"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39" name="Rectangle 15"/>
                  <p:cNvSpPr>
                    <a:spLocks noChangeArrowheads="1"/>
                  </p:cNvSpPr>
                  <p:nvPr/>
                </p:nvSpPr>
                <p:spPr bwMode="auto">
                  <a:xfrm>
                    <a:off x="3592" y="258"/>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40" name="Rectangle 16"/>
                  <p:cNvSpPr>
                    <a:spLocks noChangeArrowheads="1"/>
                  </p:cNvSpPr>
                  <p:nvPr/>
                </p:nvSpPr>
                <p:spPr bwMode="auto">
                  <a:xfrm>
                    <a:off x="3331" y="258"/>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41" name="Rectangle 17"/>
                  <p:cNvSpPr>
                    <a:spLocks noChangeArrowheads="1"/>
                  </p:cNvSpPr>
                  <p:nvPr/>
                </p:nvSpPr>
                <p:spPr bwMode="auto">
                  <a:xfrm>
                    <a:off x="3069" y="258"/>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42" name="Rectangle 18"/>
                  <p:cNvSpPr>
                    <a:spLocks noChangeArrowheads="1"/>
                  </p:cNvSpPr>
                  <p:nvPr/>
                </p:nvSpPr>
                <p:spPr bwMode="auto">
                  <a:xfrm>
                    <a:off x="2809" y="258"/>
                    <a:ext cx="260"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43" name="Line 19"/>
                  <p:cNvSpPr>
                    <a:spLocks noChangeShapeType="1"/>
                  </p:cNvSpPr>
                  <p:nvPr/>
                </p:nvSpPr>
                <p:spPr bwMode="auto">
                  <a:xfrm>
                    <a:off x="2809" y="258"/>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4" name="Line 20"/>
                  <p:cNvSpPr>
                    <a:spLocks noChangeShapeType="1"/>
                  </p:cNvSpPr>
                  <p:nvPr/>
                </p:nvSpPr>
                <p:spPr bwMode="auto">
                  <a:xfrm>
                    <a:off x="2809" y="390"/>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5" name="Line 21"/>
                  <p:cNvSpPr>
                    <a:spLocks noChangeShapeType="1"/>
                  </p:cNvSpPr>
                  <p:nvPr/>
                </p:nvSpPr>
                <p:spPr bwMode="auto">
                  <a:xfrm>
                    <a:off x="2809" y="258"/>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6" name="Line 22"/>
                  <p:cNvSpPr>
                    <a:spLocks noChangeShapeType="1"/>
                  </p:cNvSpPr>
                  <p:nvPr/>
                </p:nvSpPr>
                <p:spPr bwMode="auto">
                  <a:xfrm>
                    <a:off x="3069"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7" name="Line 23"/>
                  <p:cNvSpPr>
                    <a:spLocks noChangeShapeType="1"/>
                  </p:cNvSpPr>
                  <p:nvPr/>
                </p:nvSpPr>
                <p:spPr bwMode="auto">
                  <a:xfrm>
                    <a:off x="3331"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 name="Line 24"/>
                  <p:cNvSpPr>
                    <a:spLocks noChangeShapeType="1"/>
                  </p:cNvSpPr>
                  <p:nvPr/>
                </p:nvSpPr>
                <p:spPr bwMode="auto">
                  <a:xfrm>
                    <a:off x="3592"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9" name="Line 25"/>
                  <p:cNvSpPr>
                    <a:spLocks noChangeShapeType="1"/>
                  </p:cNvSpPr>
                  <p:nvPr/>
                </p:nvSpPr>
                <p:spPr bwMode="auto">
                  <a:xfrm>
                    <a:off x="3854"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50" name="Line 26"/>
                  <p:cNvSpPr>
                    <a:spLocks noChangeShapeType="1"/>
                  </p:cNvSpPr>
                  <p:nvPr/>
                </p:nvSpPr>
                <p:spPr bwMode="auto">
                  <a:xfrm>
                    <a:off x="4139"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51" name="Line 27"/>
                  <p:cNvSpPr>
                    <a:spLocks noChangeShapeType="1"/>
                  </p:cNvSpPr>
                  <p:nvPr/>
                </p:nvSpPr>
                <p:spPr bwMode="auto">
                  <a:xfrm>
                    <a:off x="4375"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52" name="Line 28"/>
                  <p:cNvSpPr>
                    <a:spLocks noChangeShapeType="1"/>
                  </p:cNvSpPr>
                  <p:nvPr/>
                </p:nvSpPr>
                <p:spPr bwMode="auto">
                  <a:xfrm>
                    <a:off x="4637"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53" name="Line 29"/>
                  <p:cNvSpPr>
                    <a:spLocks noChangeShapeType="1"/>
                  </p:cNvSpPr>
                  <p:nvPr/>
                </p:nvSpPr>
                <p:spPr bwMode="auto">
                  <a:xfrm>
                    <a:off x="4897"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54" name="Line 30"/>
                  <p:cNvSpPr>
                    <a:spLocks noChangeShapeType="1"/>
                  </p:cNvSpPr>
                  <p:nvPr/>
                </p:nvSpPr>
                <p:spPr bwMode="auto">
                  <a:xfrm>
                    <a:off x="5159" y="25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55" name="Line 31"/>
                  <p:cNvSpPr>
                    <a:spLocks noChangeShapeType="1"/>
                  </p:cNvSpPr>
                  <p:nvPr/>
                </p:nvSpPr>
                <p:spPr bwMode="auto">
                  <a:xfrm>
                    <a:off x="5420" y="258"/>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56" name="Rectangle 32"/>
                  <p:cNvSpPr>
                    <a:spLocks noChangeArrowheads="1"/>
                  </p:cNvSpPr>
                  <p:nvPr/>
                </p:nvSpPr>
                <p:spPr bwMode="auto">
                  <a:xfrm>
                    <a:off x="5159" y="423"/>
                    <a:ext cx="261"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57" name="Rectangle 33"/>
                  <p:cNvSpPr>
                    <a:spLocks noChangeArrowheads="1"/>
                  </p:cNvSpPr>
                  <p:nvPr/>
                </p:nvSpPr>
                <p:spPr bwMode="auto">
                  <a:xfrm>
                    <a:off x="4897" y="42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58" name="Rectangle 34"/>
                  <p:cNvSpPr>
                    <a:spLocks noChangeArrowheads="1"/>
                  </p:cNvSpPr>
                  <p:nvPr/>
                </p:nvSpPr>
                <p:spPr bwMode="auto">
                  <a:xfrm>
                    <a:off x="4637" y="423"/>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59" name="Rectangle 35"/>
                  <p:cNvSpPr>
                    <a:spLocks noChangeArrowheads="1"/>
                  </p:cNvSpPr>
                  <p:nvPr/>
                </p:nvSpPr>
                <p:spPr bwMode="auto">
                  <a:xfrm>
                    <a:off x="4375" y="42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60" name="Rectangle 36"/>
                  <p:cNvSpPr>
                    <a:spLocks noChangeArrowheads="1"/>
                  </p:cNvSpPr>
                  <p:nvPr/>
                </p:nvSpPr>
                <p:spPr bwMode="auto">
                  <a:xfrm>
                    <a:off x="4114" y="423"/>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61" name="Rectangle 37"/>
                  <p:cNvSpPr>
                    <a:spLocks noChangeArrowheads="1"/>
                  </p:cNvSpPr>
                  <p:nvPr/>
                </p:nvSpPr>
                <p:spPr bwMode="auto">
                  <a:xfrm>
                    <a:off x="3854" y="423"/>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62" name="Rectangle 38"/>
                  <p:cNvSpPr>
                    <a:spLocks noChangeArrowheads="1"/>
                  </p:cNvSpPr>
                  <p:nvPr/>
                </p:nvSpPr>
                <p:spPr bwMode="auto">
                  <a:xfrm>
                    <a:off x="3592" y="42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63" name="Rectangle 39"/>
                  <p:cNvSpPr>
                    <a:spLocks noChangeArrowheads="1"/>
                  </p:cNvSpPr>
                  <p:nvPr/>
                </p:nvSpPr>
                <p:spPr bwMode="auto">
                  <a:xfrm>
                    <a:off x="3331" y="423"/>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64" name="Rectangle 40"/>
                  <p:cNvSpPr>
                    <a:spLocks noChangeArrowheads="1"/>
                  </p:cNvSpPr>
                  <p:nvPr/>
                </p:nvSpPr>
                <p:spPr bwMode="auto">
                  <a:xfrm>
                    <a:off x="3069" y="42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65" name="Rectangle 41"/>
                  <p:cNvSpPr>
                    <a:spLocks noChangeArrowheads="1"/>
                  </p:cNvSpPr>
                  <p:nvPr/>
                </p:nvSpPr>
                <p:spPr bwMode="auto">
                  <a:xfrm>
                    <a:off x="2809" y="423"/>
                    <a:ext cx="260"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66" name="Line 42"/>
                  <p:cNvSpPr>
                    <a:spLocks noChangeShapeType="1"/>
                  </p:cNvSpPr>
                  <p:nvPr/>
                </p:nvSpPr>
                <p:spPr bwMode="auto">
                  <a:xfrm>
                    <a:off x="2809" y="423"/>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67" name="Line 43"/>
                  <p:cNvSpPr>
                    <a:spLocks noChangeShapeType="1"/>
                  </p:cNvSpPr>
                  <p:nvPr/>
                </p:nvSpPr>
                <p:spPr bwMode="auto">
                  <a:xfrm>
                    <a:off x="2809" y="555"/>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68" name="Line 44"/>
                  <p:cNvSpPr>
                    <a:spLocks noChangeShapeType="1"/>
                  </p:cNvSpPr>
                  <p:nvPr/>
                </p:nvSpPr>
                <p:spPr bwMode="auto">
                  <a:xfrm>
                    <a:off x="2809" y="42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69" name="Line 45"/>
                  <p:cNvSpPr>
                    <a:spLocks noChangeShapeType="1"/>
                  </p:cNvSpPr>
                  <p:nvPr/>
                </p:nvSpPr>
                <p:spPr bwMode="auto">
                  <a:xfrm>
                    <a:off x="3069"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0" name="Line 46"/>
                  <p:cNvSpPr>
                    <a:spLocks noChangeShapeType="1"/>
                  </p:cNvSpPr>
                  <p:nvPr/>
                </p:nvSpPr>
                <p:spPr bwMode="auto">
                  <a:xfrm>
                    <a:off x="3331"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1" name="Line 47"/>
                  <p:cNvSpPr>
                    <a:spLocks noChangeShapeType="1"/>
                  </p:cNvSpPr>
                  <p:nvPr/>
                </p:nvSpPr>
                <p:spPr bwMode="auto">
                  <a:xfrm>
                    <a:off x="3592"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2" name="Line 48"/>
                  <p:cNvSpPr>
                    <a:spLocks noChangeShapeType="1"/>
                  </p:cNvSpPr>
                  <p:nvPr/>
                </p:nvSpPr>
                <p:spPr bwMode="auto">
                  <a:xfrm>
                    <a:off x="3854"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3" name="Line 49"/>
                  <p:cNvSpPr>
                    <a:spLocks noChangeShapeType="1"/>
                  </p:cNvSpPr>
                  <p:nvPr/>
                </p:nvSpPr>
                <p:spPr bwMode="auto">
                  <a:xfrm>
                    <a:off x="4114"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4" name="Line 50"/>
                  <p:cNvSpPr>
                    <a:spLocks noChangeShapeType="1"/>
                  </p:cNvSpPr>
                  <p:nvPr/>
                </p:nvSpPr>
                <p:spPr bwMode="auto">
                  <a:xfrm>
                    <a:off x="4375"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5" name="Line 51"/>
                  <p:cNvSpPr>
                    <a:spLocks noChangeShapeType="1"/>
                  </p:cNvSpPr>
                  <p:nvPr/>
                </p:nvSpPr>
                <p:spPr bwMode="auto">
                  <a:xfrm>
                    <a:off x="4637"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6" name="Line 52"/>
                  <p:cNvSpPr>
                    <a:spLocks noChangeShapeType="1"/>
                  </p:cNvSpPr>
                  <p:nvPr/>
                </p:nvSpPr>
                <p:spPr bwMode="auto">
                  <a:xfrm>
                    <a:off x="4897"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7" name="Line 53"/>
                  <p:cNvSpPr>
                    <a:spLocks noChangeShapeType="1"/>
                  </p:cNvSpPr>
                  <p:nvPr/>
                </p:nvSpPr>
                <p:spPr bwMode="auto">
                  <a:xfrm>
                    <a:off x="5159" y="42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78" name="Line 54"/>
                  <p:cNvSpPr>
                    <a:spLocks noChangeShapeType="1"/>
                  </p:cNvSpPr>
                  <p:nvPr/>
                </p:nvSpPr>
                <p:spPr bwMode="auto">
                  <a:xfrm>
                    <a:off x="5420" y="42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79" name="Rectangle 55"/>
                  <p:cNvSpPr>
                    <a:spLocks noChangeArrowheads="1"/>
                  </p:cNvSpPr>
                  <p:nvPr/>
                </p:nvSpPr>
                <p:spPr bwMode="auto">
                  <a:xfrm>
                    <a:off x="5159" y="589"/>
                    <a:ext cx="261"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80" name="Rectangle 56"/>
                  <p:cNvSpPr>
                    <a:spLocks noChangeArrowheads="1"/>
                  </p:cNvSpPr>
                  <p:nvPr/>
                </p:nvSpPr>
                <p:spPr bwMode="auto">
                  <a:xfrm>
                    <a:off x="4897" y="589"/>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81" name="Rectangle 57"/>
                  <p:cNvSpPr>
                    <a:spLocks noChangeArrowheads="1"/>
                  </p:cNvSpPr>
                  <p:nvPr/>
                </p:nvSpPr>
                <p:spPr bwMode="auto">
                  <a:xfrm>
                    <a:off x="4637" y="589"/>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82" name="Rectangle 58"/>
                  <p:cNvSpPr>
                    <a:spLocks noChangeArrowheads="1"/>
                  </p:cNvSpPr>
                  <p:nvPr/>
                </p:nvSpPr>
                <p:spPr bwMode="auto">
                  <a:xfrm>
                    <a:off x="4375" y="589"/>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83" name="Rectangle 59"/>
                  <p:cNvSpPr>
                    <a:spLocks noChangeArrowheads="1"/>
                  </p:cNvSpPr>
                  <p:nvPr/>
                </p:nvSpPr>
                <p:spPr bwMode="auto">
                  <a:xfrm>
                    <a:off x="4114" y="589"/>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84" name="Rectangle 60"/>
                  <p:cNvSpPr>
                    <a:spLocks noChangeArrowheads="1"/>
                  </p:cNvSpPr>
                  <p:nvPr/>
                </p:nvSpPr>
                <p:spPr bwMode="auto">
                  <a:xfrm>
                    <a:off x="3854" y="589"/>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85" name="Rectangle 61"/>
                  <p:cNvSpPr>
                    <a:spLocks noChangeArrowheads="1"/>
                  </p:cNvSpPr>
                  <p:nvPr/>
                </p:nvSpPr>
                <p:spPr bwMode="auto">
                  <a:xfrm>
                    <a:off x="3592" y="589"/>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86" name="Rectangle 62"/>
                  <p:cNvSpPr>
                    <a:spLocks noChangeArrowheads="1"/>
                  </p:cNvSpPr>
                  <p:nvPr/>
                </p:nvSpPr>
                <p:spPr bwMode="auto">
                  <a:xfrm>
                    <a:off x="3331" y="589"/>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87" name="Rectangle 63"/>
                  <p:cNvSpPr>
                    <a:spLocks noChangeArrowheads="1"/>
                  </p:cNvSpPr>
                  <p:nvPr/>
                </p:nvSpPr>
                <p:spPr bwMode="auto">
                  <a:xfrm>
                    <a:off x="3069" y="589"/>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88" name="Rectangle 64"/>
                  <p:cNvSpPr>
                    <a:spLocks noChangeArrowheads="1"/>
                  </p:cNvSpPr>
                  <p:nvPr/>
                </p:nvSpPr>
                <p:spPr bwMode="auto">
                  <a:xfrm>
                    <a:off x="2809" y="589"/>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89" name="Line 65"/>
                  <p:cNvSpPr>
                    <a:spLocks noChangeShapeType="1"/>
                  </p:cNvSpPr>
                  <p:nvPr/>
                </p:nvSpPr>
                <p:spPr bwMode="auto">
                  <a:xfrm>
                    <a:off x="2809" y="589"/>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90" name="Line 66"/>
                  <p:cNvSpPr>
                    <a:spLocks noChangeShapeType="1"/>
                  </p:cNvSpPr>
                  <p:nvPr/>
                </p:nvSpPr>
                <p:spPr bwMode="auto">
                  <a:xfrm>
                    <a:off x="2809" y="721"/>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91" name="Line 67"/>
                  <p:cNvSpPr>
                    <a:spLocks noChangeShapeType="1"/>
                  </p:cNvSpPr>
                  <p:nvPr/>
                </p:nvSpPr>
                <p:spPr bwMode="auto">
                  <a:xfrm>
                    <a:off x="2809" y="589"/>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92" name="Line 68"/>
                  <p:cNvSpPr>
                    <a:spLocks noChangeShapeType="1"/>
                  </p:cNvSpPr>
                  <p:nvPr/>
                </p:nvSpPr>
                <p:spPr bwMode="auto">
                  <a:xfrm>
                    <a:off x="3069"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3" name="Line 69"/>
                  <p:cNvSpPr>
                    <a:spLocks noChangeShapeType="1"/>
                  </p:cNvSpPr>
                  <p:nvPr/>
                </p:nvSpPr>
                <p:spPr bwMode="auto">
                  <a:xfrm>
                    <a:off x="3331"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4" name="Line 70"/>
                  <p:cNvSpPr>
                    <a:spLocks noChangeShapeType="1"/>
                  </p:cNvSpPr>
                  <p:nvPr/>
                </p:nvSpPr>
                <p:spPr bwMode="auto">
                  <a:xfrm>
                    <a:off x="3592"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5" name="Line 71"/>
                  <p:cNvSpPr>
                    <a:spLocks noChangeShapeType="1"/>
                  </p:cNvSpPr>
                  <p:nvPr/>
                </p:nvSpPr>
                <p:spPr bwMode="auto">
                  <a:xfrm>
                    <a:off x="3854"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6" name="Line 72"/>
                  <p:cNvSpPr>
                    <a:spLocks noChangeShapeType="1"/>
                  </p:cNvSpPr>
                  <p:nvPr/>
                </p:nvSpPr>
                <p:spPr bwMode="auto">
                  <a:xfrm>
                    <a:off x="4114"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7" name="Line 73"/>
                  <p:cNvSpPr>
                    <a:spLocks noChangeShapeType="1"/>
                  </p:cNvSpPr>
                  <p:nvPr/>
                </p:nvSpPr>
                <p:spPr bwMode="auto">
                  <a:xfrm>
                    <a:off x="4375"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8" name="Line 74"/>
                  <p:cNvSpPr>
                    <a:spLocks noChangeShapeType="1"/>
                  </p:cNvSpPr>
                  <p:nvPr/>
                </p:nvSpPr>
                <p:spPr bwMode="auto">
                  <a:xfrm>
                    <a:off x="4637"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99" name="Line 75"/>
                  <p:cNvSpPr>
                    <a:spLocks noChangeShapeType="1"/>
                  </p:cNvSpPr>
                  <p:nvPr/>
                </p:nvSpPr>
                <p:spPr bwMode="auto">
                  <a:xfrm>
                    <a:off x="4897"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00" name="Line 76"/>
                  <p:cNvSpPr>
                    <a:spLocks noChangeShapeType="1"/>
                  </p:cNvSpPr>
                  <p:nvPr/>
                </p:nvSpPr>
                <p:spPr bwMode="auto">
                  <a:xfrm>
                    <a:off x="5159" y="589"/>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01" name="Line 77"/>
                  <p:cNvSpPr>
                    <a:spLocks noChangeShapeType="1"/>
                  </p:cNvSpPr>
                  <p:nvPr/>
                </p:nvSpPr>
                <p:spPr bwMode="auto">
                  <a:xfrm>
                    <a:off x="5420" y="589"/>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02" name="Rectangle 78"/>
                  <p:cNvSpPr>
                    <a:spLocks noChangeArrowheads="1"/>
                  </p:cNvSpPr>
                  <p:nvPr/>
                </p:nvSpPr>
                <p:spPr bwMode="auto">
                  <a:xfrm>
                    <a:off x="5159" y="754"/>
                    <a:ext cx="261"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103" name="Rectangle 79"/>
                  <p:cNvSpPr>
                    <a:spLocks noChangeArrowheads="1"/>
                  </p:cNvSpPr>
                  <p:nvPr/>
                </p:nvSpPr>
                <p:spPr bwMode="auto">
                  <a:xfrm>
                    <a:off x="4897" y="754"/>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104" name="Rectangle 80"/>
                  <p:cNvSpPr>
                    <a:spLocks noChangeArrowheads="1"/>
                  </p:cNvSpPr>
                  <p:nvPr/>
                </p:nvSpPr>
                <p:spPr bwMode="auto">
                  <a:xfrm>
                    <a:off x="4637" y="754"/>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105" name="Rectangle 81"/>
                  <p:cNvSpPr>
                    <a:spLocks noChangeArrowheads="1"/>
                  </p:cNvSpPr>
                  <p:nvPr/>
                </p:nvSpPr>
                <p:spPr bwMode="auto">
                  <a:xfrm>
                    <a:off x="4375" y="754"/>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106" name="Rectangle 82"/>
                  <p:cNvSpPr>
                    <a:spLocks noChangeArrowheads="1"/>
                  </p:cNvSpPr>
                  <p:nvPr/>
                </p:nvSpPr>
                <p:spPr bwMode="auto">
                  <a:xfrm>
                    <a:off x="4114" y="754"/>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107" name="Rectangle 83"/>
                  <p:cNvSpPr>
                    <a:spLocks noChangeArrowheads="1"/>
                  </p:cNvSpPr>
                  <p:nvPr/>
                </p:nvSpPr>
                <p:spPr bwMode="auto">
                  <a:xfrm>
                    <a:off x="3854" y="754"/>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108" name="Rectangle 84"/>
                  <p:cNvSpPr>
                    <a:spLocks noChangeArrowheads="1"/>
                  </p:cNvSpPr>
                  <p:nvPr/>
                </p:nvSpPr>
                <p:spPr bwMode="auto">
                  <a:xfrm>
                    <a:off x="3592" y="754"/>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109" name="Rectangle 85"/>
                  <p:cNvSpPr>
                    <a:spLocks noChangeArrowheads="1"/>
                  </p:cNvSpPr>
                  <p:nvPr/>
                </p:nvSpPr>
                <p:spPr bwMode="auto">
                  <a:xfrm>
                    <a:off x="3331" y="754"/>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110" name="Rectangle 86"/>
                  <p:cNvSpPr>
                    <a:spLocks noChangeArrowheads="1"/>
                  </p:cNvSpPr>
                  <p:nvPr/>
                </p:nvSpPr>
                <p:spPr bwMode="auto">
                  <a:xfrm>
                    <a:off x="3069" y="754"/>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111" name="Rectangle 87"/>
                  <p:cNvSpPr>
                    <a:spLocks noChangeArrowheads="1"/>
                  </p:cNvSpPr>
                  <p:nvPr/>
                </p:nvSpPr>
                <p:spPr bwMode="auto">
                  <a:xfrm>
                    <a:off x="2809" y="754"/>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112" name="Line 88"/>
                  <p:cNvSpPr>
                    <a:spLocks noChangeShapeType="1"/>
                  </p:cNvSpPr>
                  <p:nvPr/>
                </p:nvSpPr>
                <p:spPr bwMode="auto">
                  <a:xfrm>
                    <a:off x="2809" y="754"/>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13" name="Line 89"/>
                  <p:cNvSpPr>
                    <a:spLocks noChangeShapeType="1"/>
                  </p:cNvSpPr>
                  <p:nvPr/>
                </p:nvSpPr>
                <p:spPr bwMode="auto">
                  <a:xfrm>
                    <a:off x="2809" y="886"/>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14" name="Line 90"/>
                  <p:cNvSpPr>
                    <a:spLocks noChangeShapeType="1"/>
                  </p:cNvSpPr>
                  <p:nvPr/>
                </p:nvSpPr>
                <p:spPr bwMode="auto">
                  <a:xfrm>
                    <a:off x="2809" y="754"/>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15" name="Line 91"/>
                  <p:cNvSpPr>
                    <a:spLocks noChangeShapeType="1"/>
                  </p:cNvSpPr>
                  <p:nvPr/>
                </p:nvSpPr>
                <p:spPr bwMode="auto">
                  <a:xfrm>
                    <a:off x="3069"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16" name="Line 92"/>
                  <p:cNvSpPr>
                    <a:spLocks noChangeShapeType="1"/>
                  </p:cNvSpPr>
                  <p:nvPr/>
                </p:nvSpPr>
                <p:spPr bwMode="auto">
                  <a:xfrm>
                    <a:off x="3331"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17" name="Line 93"/>
                  <p:cNvSpPr>
                    <a:spLocks noChangeShapeType="1"/>
                  </p:cNvSpPr>
                  <p:nvPr/>
                </p:nvSpPr>
                <p:spPr bwMode="auto">
                  <a:xfrm>
                    <a:off x="3592"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18" name="Line 94"/>
                  <p:cNvSpPr>
                    <a:spLocks noChangeShapeType="1"/>
                  </p:cNvSpPr>
                  <p:nvPr/>
                </p:nvSpPr>
                <p:spPr bwMode="auto">
                  <a:xfrm>
                    <a:off x="3854"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19" name="Line 95"/>
                  <p:cNvSpPr>
                    <a:spLocks noChangeShapeType="1"/>
                  </p:cNvSpPr>
                  <p:nvPr/>
                </p:nvSpPr>
                <p:spPr bwMode="auto">
                  <a:xfrm>
                    <a:off x="4114"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20" name="Line 96"/>
                  <p:cNvSpPr>
                    <a:spLocks noChangeShapeType="1"/>
                  </p:cNvSpPr>
                  <p:nvPr/>
                </p:nvSpPr>
                <p:spPr bwMode="auto">
                  <a:xfrm>
                    <a:off x="4375"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21" name="Line 97"/>
                  <p:cNvSpPr>
                    <a:spLocks noChangeShapeType="1"/>
                  </p:cNvSpPr>
                  <p:nvPr/>
                </p:nvSpPr>
                <p:spPr bwMode="auto">
                  <a:xfrm>
                    <a:off x="4637"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22" name="Line 98"/>
                  <p:cNvSpPr>
                    <a:spLocks noChangeShapeType="1"/>
                  </p:cNvSpPr>
                  <p:nvPr/>
                </p:nvSpPr>
                <p:spPr bwMode="auto">
                  <a:xfrm>
                    <a:off x="4897"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23" name="Line 99"/>
                  <p:cNvSpPr>
                    <a:spLocks noChangeShapeType="1"/>
                  </p:cNvSpPr>
                  <p:nvPr/>
                </p:nvSpPr>
                <p:spPr bwMode="auto">
                  <a:xfrm>
                    <a:off x="5159" y="75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24" name="Line 100"/>
                  <p:cNvSpPr>
                    <a:spLocks noChangeShapeType="1"/>
                  </p:cNvSpPr>
                  <p:nvPr/>
                </p:nvSpPr>
                <p:spPr bwMode="auto">
                  <a:xfrm>
                    <a:off x="5420" y="754"/>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25" name="Rectangle 101"/>
                  <p:cNvSpPr>
                    <a:spLocks noChangeArrowheads="1"/>
                  </p:cNvSpPr>
                  <p:nvPr/>
                </p:nvSpPr>
                <p:spPr bwMode="auto">
                  <a:xfrm>
                    <a:off x="5159" y="920"/>
                    <a:ext cx="261"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126" name="Rectangle 102"/>
                  <p:cNvSpPr>
                    <a:spLocks noChangeArrowheads="1"/>
                  </p:cNvSpPr>
                  <p:nvPr/>
                </p:nvSpPr>
                <p:spPr bwMode="auto">
                  <a:xfrm>
                    <a:off x="4897" y="920"/>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127" name="Rectangle 103"/>
                  <p:cNvSpPr>
                    <a:spLocks noChangeArrowheads="1"/>
                  </p:cNvSpPr>
                  <p:nvPr/>
                </p:nvSpPr>
                <p:spPr bwMode="auto">
                  <a:xfrm>
                    <a:off x="4637" y="920"/>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128" name="Rectangle 104"/>
                  <p:cNvSpPr>
                    <a:spLocks noChangeArrowheads="1"/>
                  </p:cNvSpPr>
                  <p:nvPr/>
                </p:nvSpPr>
                <p:spPr bwMode="auto">
                  <a:xfrm>
                    <a:off x="4375" y="920"/>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129" name="Rectangle 105"/>
                  <p:cNvSpPr>
                    <a:spLocks noChangeArrowheads="1"/>
                  </p:cNvSpPr>
                  <p:nvPr/>
                </p:nvSpPr>
                <p:spPr bwMode="auto">
                  <a:xfrm>
                    <a:off x="4114" y="920"/>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130" name="Rectangle 106"/>
                  <p:cNvSpPr>
                    <a:spLocks noChangeArrowheads="1"/>
                  </p:cNvSpPr>
                  <p:nvPr/>
                </p:nvSpPr>
                <p:spPr bwMode="auto">
                  <a:xfrm>
                    <a:off x="3854" y="920"/>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131" name="Rectangle 107"/>
                  <p:cNvSpPr>
                    <a:spLocks noChangeArrowheads="1"/>
                  </p:cNvSpPr>
                  <p:nvPr/>
                </p:nvSpPr>
                <p:spPr bwMode="auto">
                  <a:xfrm>
                    <a:off x="3592" y="920"/>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132" name="Rectangle 108"/>
                  <p:cNvSpPr>
                    <a:spLocks noChangeArrowheads="1"/>
                  </p:cNvSpPr>
                  <p:nvPr/>
                </p:nvSpPr>
                <p:spPr bwMode="auto">
                  <a:xfrm>
                    <a:off x="3331" y="920"/>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133" name="Rectangle 109"/>
                  <p:cNvSpPr>
                    <a:spLocks noChangeArrowheads="1"/>
                  </p:cNvSpPr>
                  <p:nvPr/>
                </p:nvSpPr>
                <p:spPr bwMode="auto">
                  <a:xfrm>
                    <a:off x="3069" y="920"/>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134" name="Rectangle 110"/>
                  <p:cNvSpPr>
                    <a:spLocks noChangeArrowheads="1"/>
                  </p:cNvSpPr>
                  <p:nvPr/>
                </p:nvSpPr>
                <p:spPr bwMode="auto">
                  <a:xfrm>
                    <a:off x="2809" y="920"/>
                    <a:ext cx="260" cy="132"/>
                  </a:xfrm>
                  <a:prstGeom prst="rect">
                    <a:avLst/>
                  </a:prstGeom>
                  <a:solidFill>
                    <a:srgbClr val="BC928E"/>
                  </a:solidFill>
                  <a:ln w="9525" algn="ctr">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135" name="Line 111"/>
                  <p:cNvSpPr>
                    <a:spLocks noChangeShapeType="1"/>
                  </p:cNvSpPr>
                  <p:nvPr/>
                </p:nvSpPr>
                <p:spPr bwMode="auto">
                  <a:xfrm>
                    <a:off x="2809" y="920"/>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36" name="Line 112"/>
                  <p:cNvSpPr>
                    <a:spLocks noChangeShapeType="1"/>
                  </p:cNvSpPr>
                  <p:nvPr/>
                </p:nvSpPr>
                <p:spPr bwMode="auto">
                  <a:xfrm>
                    <a:off x="2809" y="1052"/>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37" name="Line 113"/>
                  <p:cNvSpPr>
                    <a:spLocks noChangeShapeType="1"/>
                  </p:cNvSpPr>
                  <p:nvPr/>
                </p:nvSpPr>
                <p:spPr bwMode="auto">
                  <a:xfrm>
                    <a:off x="2809" y="920"/>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38" name="Line 114"/>
                  <p:cNvSpPr>
                    <a:spLocks noChangeShapeType="1"/>
                  </p:cNvSpPr>
                  <p:nvPr/>
                </p:nvSpPr>
                <p:spPr bwMode="auto">
                  <a:xfrm>
                    <a:off x="3069"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39" name="Line 115"/>
                  <p:cNvSpPr>
                    <a:spLocks noChangeShapeType="1"/>
                  </p:cNvSpPr>
                  <p:nvPr/>
                </p:nvSpPr>
                <p:spPr bwMode="auto">
                  <a:xfrm>
                    <a:off x="3331"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0" name="Line 116"/>
                  <p:cNvSpPr>
                    <a:spLocks noChangeShapeType="1"/>
                  </p:cNvSpPr>
                  <p:nvPr/>
                </p:nvSpPr>
                <p:spPr bwMode="auto">
                  <a:xfrm>
                    <a:off x="3592"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1" name="Line 117"/>
                  <p:cNvSpPr>
                    <a:spLocks noChangeShapeType="1"/>
                  </p:cNvSpPr>
                  <p:nvPr/>
                </p:nvSpPr>
                <p:spPr bwMode="auto">
                  <a:xfrm>
                    <a:off x="3854"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2" name="Line 118"/>
                  <p:cNvSpPr>
                    <a:spLocks noChangeShapeType="1"/>
                  </p:cNvSpPr>
                  <p:nvPr/>
                </p:nvSpPr>
                <p:spPr bwMode="auto">
                  <a:xfrm>
                    <a:off x="4114"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3" name="Line 119"/>
                  <p:cNvSpPr>
                    <a:spLocks noChangeShapeType="1"/>
                  </p:cNvSpPr>
                  <p:nvPr/>
                </p:nvSpPr>
                <p:spPr bwMode="auto">
                  <a:xfrm>
                    <a:off x="4375"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4" name="Line 120"/>
                  <p:cNvSpPr>
                    <a:spLocks noChangeShapeType="1"/>
                  </p:cNvSpPr>
                  <p:nvPr/>
                </p:nvSpPr>
                <p:spPr bwMode="auto">
                  <a:xfrm>
                    <a:off x="4637"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5" name="Line 121"/>
                  <p:cNvSpPr>
                    <a:spLocks noChangeShapeType="1"/>
                  </p:cNvSpPr>
                  <p:nvPr/>
                </p:nvSpPr>
                <p:spPr bwMode="auto">
                  <a:xfrm>
                    <a:off x="4897"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6" name="Line 122"/>
                  <p:cNvSpPr>
                    <a:spLocks noChangeShapeType="1"/>
                  </p:cNvSpPr>
                  <p:nvPr/>
                </p:nvSpPr>
                <p:spPr bwMode="auto">
                  <a:xfrm>
                    <a:off x="5159" y="92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47" name="Line 123"/>
                  <p:cNvSpPr>
                    <a:spLocks noChangeShapeType="1"/>
                  </p:cNvSpPr>
                  <p:nvPr/>
                </p:nvSpPr>
                <p:spPr bwMode="auto">
                  <a:xfrm>
                    <a:off x="5420" y="920"/>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48" name="Rectangle 124"/>
                  <p:cNvSpPr>
                    <a:spLocks noChangeArrowheads="1"/>
                  </p:cNvSpPr>
                  <p:nvPr/>
                </p:nvSpPr>
                <p:spPr bwMode="auto">
                  <a:xfrm>
                    <a:off x="5159" y="1417"/>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149" name="Rectangle 125"/>
                  <p:cNvSpPr>
                    <a:spLocks noChangeArrowheads="1"/>
                  </p:cNvSpPr>
                  <p:nvPr/>
                </p:nvSpPr>
                <p:spPr bwMode="auto">
                  <a:xfrm>
                    <a:off x="4897" y="1417"/>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150" name="Rectangle 126"/>
                  <p:cNvSpPr>
                    <a:spLocks noChangeArrowheads="1"/>
                  </p:cNvSpPr>
                  <p:nvPr/>
                </p:nvSpPr>
                <p:spPr bwMode="auto">
                  <a:xfrm>
                    <a:off x="4637" y="1417"/>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151" name="Rectangle 127"/>
                  <p:cNvSpPr>
                    <a:spLocks noChangeArrowheads="1"/>
                  </p:cNvSpPr>
                  <p:nvPr/>
                </p:nvSpPr>
                <p:spPr bwMode="auto">
                  <a:xfrm>
                    <a:off x="4375" y="1417"/>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152" name="Rectangle 128"/>
                  <p:cNvSpPr>
                    <a:spLocks noChangeArrowheads="1"/>
                  </p:cNvSpPr>
                  <p:nvPr/>
                </p:nvSpPr>
                <p:spPr bwMode="auto">
                  <a:xfrm>
                    <a:off x="4114" y="1417"/>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153" name="Rectangle 129"/>
                  <p:cNvSpPr>
                    <a:spLocks noChangeArrowheads="1"/>
                  </p:cNvSpPr>
                  <p:nvPr/>
                </p:nvSpPr>
                <p:spPr bwMode="auto">
                  <a:xfrm>
                    <a:off x="3854" y="1417"/>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154" name="Rectangle 130"/>
                  <p:cNvSpPr>
                    <a:spLocks noChangeArrowheads="1"/>
                  </p:cNvSpPr>
                  <p:nvPr/>
                </p:nvSpPr>
                <p:spPr bwMode="auto">
                  <a:xfrm>
                    <a:off x="3592" y="1417"/>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155" name="Rectangle 131"/>
                  <p:cNvSpPr>
                    <a:spLocks noChangeArrowheads="1"/>
                  </p:cNvSpPr>
                  <p:nvPr/>
                </p:nvSpPr>
                <p:spPr bwMode="auto">
                  <a:xfrm>
                    <a:off x="3331" y="1417"/>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156" name="Rectangle 132"/>
                  <p:cNvSpPr>
                    <a:spLocks noChangeArrowheads="1"/>
                  </p:cNvSpPr>
                  <p:nvPr/>
                </p:nvSpPr>
                <p:spPr bwMode="auto">
                  <a:xfrm>
                    <a:off x="3069" y="1417"/>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157" name="Rectangle 133"/>
                  <p:cNvSpPr>
                    <a:spLocks noChangeArrowheads="1"/>
                  </p:cNvSpPr>
                  <p:nvPr/>
                </p:nvSpPr>
                <p:spPr bwMode="auto">
                  <a:xfrm>
                    <a:off x="2809" y="1417"/>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158" name="Line 134"/>
                  <p:cNvSpPr>
                    <a:spLocks noChangeShapeType="1"/>
                  </p:cNvSpPr>
                  <p:nvPr/>
                </p:nvSpPr>
                <p:spPr bwMode="auto">
                  <a:xfrm>
                    <a:off x="2809" y="1417"/>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59" name="Line 135"/>
                  <p:cNvSpPr>
                    <a:spLocks noChangeShapeType="1"/>
                  </p:cNvSpPr>
                  <p:nvPr/>
                </p:nvSpPr>
                <p:spPr bwMode="auto">
                  <a:xfrm>
                    <a:off x="2809" y="1549"/>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60" name="Line 136"/>
                  <p:cNvSpPr>
                    <a:spLocks noChangeShapeType="1"/>
                  </p:cNvSpPr>
                  <p:nvPr/>
                </p:nvSpPr>
                <p:spPr bwMode="auto">
                  <a:xfrm>
                    <a:off x="2809" y="1417"/>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61" name="Line 137"/>
                  <p:cNvSpPr>
                    <a:spLocks noChangeShapeType="1"/>
                  </p:cNvSpPr>
                  <p:nvPr/>
                </p:nvSpPr>
                <p:spPr bwMode="auto">
                  <a:xfrm>
                    <a:off x="3069"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2" name="Line 138"/>
                  <p:cNvSpPr>
                    <a:spLocks noChangeShapeType="1"/>
                  </p:cNvSpPr>
                  <p:nvPr/>
                </p:nvSpPr>
                <p:spPr bwMode="auto">
                  <a:xfrm>
                    <a:off x="3331"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3" name="Line 139"/>
                  <p:cNvSpPr>
                    <a:spLocks noChangeShapeType="1"/>
                  </p:cNvSpPr>
                  <p:nvPr/>
                </p:nvSpPr>
                <p:spPr bwMode="auto">
                  <a:xfrm>
                    <a:off x="3592"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4" name="Line 140"/>
                  <p:cNvSpPr>
                    <a:spLocks noChangeShapeType="1"/>
                  </p:cNvSpPr>
                  <p:nvPr/>
                </p:nvSpPr>
                <p:spPr bwMode="auto">
                  <a:xfrm>
                    <a:off x="3854"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5" name="Line 141"/>
                  <p:cNvSpPr>
                    <a:spLocks noChangeShapeType="1"/>
                  </p:cNvSpPr>
                  <p:nvPr/>
                </p:nvSpPr>
                <p:spPr bwMode="auto">
                  <a:xfrm>
                    <a:off x="4114"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6" name="Line 142"/>
                  <p:cNvSpPr>
                    <a:spLocks noChangeShapeType="1"/>
                  </p:cNvSpPr>
                  <p:nvPr/>
                </p:nvSpPr>
                <p:spPr bwMode="auto">
                  <a:xfrm>
                    <a:off x="4375"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7" name="Line 143"/>
                  <p:cNvSpPr>
                    <a:spLocks noChangeShapeType="1"/>
                  </p:cNvSpPr>
                  <p:nvPr/>
                </p:nvSpPr>
                <p:spPr bwMode="auto">
                  <a:xfrm>
                    <a:off x="4637"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8" name="Line 144"/>
                  <p:cNvSpPr>
                    <a:spLocks noChangeShapeType="1"/>
                  </p:cNvSpPr>
                  <p:nvPr/>
                </p:nvSpPr>
                <p:spPr bwMode="auto">
                  <a:xfrm>
                    <a:off x="4897"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69" name="Line 145"/>
                  <p:cNvSpPr>
                    <a:spLocks noChangeShapeType="1"/>
                  </p:cNvSpPr>
                  <p:nvPr/>
                </p:nvSpPr>
                <p:spPr bwMode="auto">
                  <a:xfrm>
                    <a:off x="5159" y="141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70" name="Line 146"/>
                  <p:cNvSpPr>
                    <a:spLocks noChangeShapeType="1"/>
                  </p:cNvSpPr>
                  <p:nvPr/>
                </p:nvSpPr>
                <p:spPr bwMode="auto">
                  <a:xfrm>
                    <a:off x="5420" y="1417"/>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71" name="Rectangle 147"/>
                  <p:cNvSpPr>
                    <a:spLocks noChangeArrowheads="1"/>
                  </p:cNvSpPr>
                  <p:nvPr/>
                </p:nvSpPr>
                <p:spPr bwMode="auto">
                  <a:xfrm>
                    <a:off x="5159" y="1582"/>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172" name="Rectangle 148"/>
                  <p:cNvSpPr>
                    <a:spLocks noChangeArrowheads="1"/>
                  </p:cNvSpPr>
                  <p:nvPr/>
                </p:nvSpPr>
                <p:spPr bwMode="auto">
                  <a:xfrm>
                    <a:off x="4897" y="1582"/>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173" name="Rectangle 149"/>
                  <p:cNvSpPr>
                    <a:spLocks noChangeArrowheads="1"/>
                  </p:cNvSpPr>
                  <p:nvPr/>
                </p:nvSpPr>
                <p:spPr bwMode="auto">
                  <a:xfrm>
                    <a:off x="4637" y="1582"/>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174" name="Rectangle 150"/>
                  <p:cNvSpPr>
                    <a:spLocks noChangeArrowheads="1"/>
                  </p:cNvSpPr>
                  <p:nvPr/>
                </p:nvSpPr>
                <p:spPr bwMode="auto">
                  <a:xfrm>
                    <a:off x="4375" y="1582"/>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175" name="Rectangle 151"/>
                  <p:cNvSpPr>
                    <a:spLocks noChangeArrowheads="1"/>
                  </p:cNvSpPr>
                  <p:nvPr/>
                </p:nvSpPr>
                <p:spPr bwMode="auto">
                  <a:xfrm>
                    <a:off x="4114" y="1582"/>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176" name="Rectangle 152"/>
                  <p:cNvSpPr>
                    <a:spLocks noChangeArrowheads="1"/>
                  </p:cNvSpPr>
                  <p:nvPr/>
                </p:nvSpPr>
                <p:spPr bwMode="auto">
                  <a:xfrm>
                    <a:off x="3854" y="1582"/>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177" name="Rectangle 153"/>
                  <p:cNvSpPr>
                    <a:spLocks noChangeArrowheads="1"/>
                  </p:cNvSpPr>
                  <p:nvPr/>
                </p:nvSpPr>
                <p:spPr bwMode="auto">
                  <a:xfrm>
                    <a:off x="3592" y="1582"/>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178" name="Rectangle 154"/>
                  <p:cNvSpPr>
                    <a:spLocks noChangeArrowheads="1"/>
                  </p:cNvSpPr>
                  <p:nvPr/>
                </p:nvSpPr>
                <p:spPr bwMode="auto">
                  <a:xfrm>
                    <a:off x="3331" y="1582"/>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179" name="Rectangle 155"/>
                  <p:cNvSpPr>
                    <a:spLocks noChangeArrowheads="1"/>
                  </p:cNvSpPr>
                  <p:nvPr/>
                </p:nvSpPr>
                <p:spPr bwMode="auto">
                  <a:xfrm>
                    <a:off x="3069" y="1582"/>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180" name="Rectangle 156"/>
                  <p:cNvSpPr>
                    <a:spLocks noChangeArrowheads="1"/>
                  </p:cNvSpPr>
                  <p:nvPr/>
                </p:nvSpPr>
                <p:spPr bwMode="auto">
                  <a:xfrm>
                    <a:off x="2809" y="1582"/>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181" name="Line 157"/>
                  <p:cNvSpPr>
                    <a:spLocks noChangeShapeType="1"/>
                  </p:cNvSpPr>
                  <p:nvPr/>
                </p:nvSpPr>
                <p:spPr bwMode="auto">
                  <a:xfrm>
                    <a:off x="2809" y="1582"/>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82" name="Line 158"/>
                  <p:cNvSpPr>
                    <a:spLocks noChangeShapeType="1"/>
                  </p:cNvSpPr>
                  <p:nvPr/>
                </p:nvSpPr>
                <p:spPr bwMode="auto">
                  <a:xfrm>
                    <a:off x="2809" y="1714"/>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83" name="Line 159"/>
                  <p:cNvSpPr>
                    <a:spLocks noChangeShapeType="1"/>
                  </p:cNvSpPr>
                  <p:nvPr/>
                </p:nvSpPr>
                <p:spPr bwMode="auto">
                  <a:xfrm>
                    <a:off x="2809" y="1582"/>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84" name="Line 160"/>
                  <p:cNvSpPr>
                    <a:spLocks noChangeShapeType="1"/>
                  </p:cNvSpPr>
                  <p:nvPr/>
                </p:nvSpPr>
                <p:spPr bwMode="auto">
                  <a:xfrm>
                    <a:off x="3069"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85" name="Line 161"/>
                  <p:cNvSpPr>
                    <a:spLocks noChangeShapeType="1"/>
                  </p:cNvSpPr>
                  <p:nvPr/>
                </p:nvSpPr>
                <p:spPr bwMode="auto">
                  <a:xfrm>
                    <a:off x="3331"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86" name="Line 162"/>
                  <p:cNvSpPr>
                    <a:spLocks noChangeShapeType="1"/>
                  </p:cNvSpPr>
                  <p:nvPr/>
                </p:nvSpPr>
                <p:spPr bwMode="auto">
                  <a:xfrm>
                    <a:off x="3592"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87" name="Line 163"/>
                  <p:cNvSpPr>
                    <a:spLocks noChangeShapeType="1"/>
                  </p:cNvSpPr>
                  <p:nvPr/>
                </p:nvSpPr>
                <p:spPr bwMode="auto">
                  <a:xfrm>
                    <a:off x="3854"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88" name="Line 164"/>
                  <p:cNvSpPr>
                    <a:spLocks noChangeShapeType="1"/>
                  </p:cNvSpPr>
                  <p:nvPr/>
                </p:nvSpPr>
                <p:spPr bwMode="auto">
                  <a:xfrm>
                    <a:off x="4114"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89" name="Line 165"/>
                  <p:cNvSpPr>
                    <a:spLocks noChangeShapeType="1"/>
                  </p:cNvSpPr>
                  <p:nvPr/>
                </p:nvSpPr>
                <p:spPr bwMode="auto">
                  <a:xfrm>
                    <a:off x="4375"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90" name="Line 166"/>
                  <p:cNvSpPr>
                    <a:spLocks noChangeShapeType="1"/>
                  </p:cNvSpPr>
                  <p:nvPr/>
                </p:nvSpPr>
                <p:spPr bwMode="auto">
                  <a:xfrm>
                    <a:off x="4637"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91" name="Line 167"/>
                  <p:cNvSpPr>
                    <a:spLocks noChangeShapeType="1"/>
                  </p:cNvSpPr>
                  <p:nvPr/>
                </p:nvSpPr>
                <p:spPr bwMode="auto">
                  <a:xfrm>
                    <a:off x="4897"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92" name="Line 168"/>
                  <p:cNvSpPr>
                    <a:spLocks noChangeShapeType="1"/>
                  </p:cNvSpPr>
                  <p:nvPr/>
                </p:nvSpPr>
                <p:spPr bwMode="auto">
                  <a:xfrm>
                    <a:off x="5159" y="158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193" name="Line 169"/>
                  <p:cNvSpPr>
                    <a:spLocks noChangeShapeType="1"/>
                  </p:cNvSpPr>
                  <p:nvPr/>
                </p:nvSpPr>
                <p:spPr bwMode="auto">
                  <a:xfrm>
                    <a:off x="5420" y="1582"/>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194" name="Rectangle 170"/>
                  <p:cNvSpPr>
                    <a:spLocks noChangeArrowheads="1"/>
                  </p:cNvSpPr>
                  <p:nvPr/>
                </p:nvSpPr>
                <p:spPr bwMode="auto">
                  <a:xfrm>
                    <a:off x="5159" y="1748"/>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195" name="Rectangle 171"/>
                  <p:cNvSpPr>
                    <a:spLocks noChangeArrowheads="1"/>
                  </p:cNvSpPr>
                  <p:nvPr/>
                </p:nvSpPr>
                <p:spPr bwMode="auto">
                  <a:xfrm>
                    <a:off x="4897" y="1748"/>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196" name="Rectangle 172"/>
                  <p:cNvSpPr>
                    <a:spLocks noChangeArrowheads="1"/>
                  </p:cNvSpPr>
                  <p:nvPr/>
                </p:nvSpPr>
                <p:spPr bwMode="auto">
                  <a:xfrm>
                    <a:off x="4637" y="1748"/>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197" name="Rectangle 173"/>
                  <p:cNvSpPr>
                    <a:spLocks noChangeArrowheads="1"/>
                  </p:cNvSpPr>
                  <p:nvPr/>
                </p:nvSpPr>
                <p:spPr bwMode="auto">
                  <a:xfrm>
                    <a:off x="4375" y="1748"/>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198" name="Rectangle 174"/>
                  <p:cNvSpPr>
                    <a:spLocks noChangeArrowheads="1"/>
                  </p:cNvSpPr>
                  <p:nvPr/>
                </p:nvSpPr>
                <p:spPr bwMode="auto">
                  <a:xfrm>
                    <a:off x="4114" y="1748"/>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199" name="Rectangle 175"/>
                  <p:cNvSpPr>
                    <a:spLocks noChangeArrowheads="1"/>
                  </p:cNvSpPr>
                  <p:nvPr/>
                </p:nvSpPr>
                <p:spPr bwMode="auto">
                  <a:xfrm>
                    <a:off x="3854" y="1748"/>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200" name="Rectangle 176"/>
                  <p:cNvSpPr>
                    <a:spLocks noChangeArrowheads="1"/>
                  </p:cNvSpPr>
                  <p:nvPr/>
                </p:nvSpPr>
                <p:spPr bwMode="auto">
                  <a:xfrm>
                    <a:off x="3592" y="1748"/>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201" name="Rectangle 177"/>
                  <p:cNvSpPr>
                    <a:spLocks noChangeArrowheads="1"/>
                  </p:cNvSpPr>
                  <p:nvPr/>
                </p:nvSpPr>
                <p:spPr bwMode="auto">
                  <a:xfrm>
                    <a:off x="3331" y="1748"/>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202" name="Rectangle 178"/>
                  <p:cNvSpPr>
                    <a:spLocks noChangeArrowheads="1"/>
                  </p:cNvSpPr>
                  <p:nvPr/>
                </p:nvSpPr>
                <p:spPr bwMode="auto">
                  <a:xfrm>
                    <a:off x="3069" y="1748"/>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203" name="Rectangle 179"/>
                  <p:cNvSpPr>
                    <a:spLocks noChangeArrowheads="1"/>
                  </p:cNvSpPr>
                  <p:nvPr/>
                </p:nvSpPr>
                <p:spPr bwMode="auto">
                  <a:xfrm>
                    <a:off x="2809" y="1748"/>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204" name="Line 180"/>
                  <p:cNvSpPr>
                    <a:spLocks noChangeShapeType="1"/>
                  </p:cNvSpPr>
                  <p:nvPr/>
                </p:nvSpPr>
                <p:spPr bwMode="auto">
                  <a:xfrm>
                    <a:off x="2809" y="1748"/>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05" name="Line 181"/>
                  <p:cNvSpPr>
                    <a:spLocks noChangeShapeType="1"/>
                  </p:cNvSpPr>
                  <p:nvPr/>
                </p:nvSpPr>
                <p:spPr bwMode="auto">
                  <a:xfrm>
                    <a:off x="2809" y="1880"/>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06" name="Line 182"/>
                  <p:cNvSpPr>
                    <a:spLocks noChangeShapeType="1"/>
                  </p:cNvSpPr>
                  <p:nvPr/>
                </p:nvSpPr>
                <p:spPr bwMode="auto">
                  <a:xfrm>
                    <a:off x="2809" y="1748"/>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07" name="Line 183"/>
                  <p:cNvSpPr>
                    <a:spLocks noChangeShapeType="1"/>
                  </p:cNvSpPr>
                  <p:nvPr/>
                </p:nvSpPr>
                <p:spPr bwMode="auto">
                  <a:xfrm>
                    <a:off x="3069"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08" name="Line 184"/>
                  <p:cNvSpPr>
                    <a:spLocks noChangeShapeType="1"/>
                  </p:cNvSpPr>
                  <p:nvPr/>
                </p:nvSpPr>
                <p:spPr bwMode="auto">
                  <a:xfrm>
                    <a:off x="3331"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09" name="Line 185"/>
                  <p:cNvSpPr>
                    <a:spLocks noChangeShapeType="1"/>
                  </p:cNvSpPr>
                  <p:nvPr/>
                </p:nvSpPr>
                <p:spPr bwMode="auto">
                  <a:xfrm>
                    <a:off x="3592"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0" name="Line 186"/>
                  <p:cNvSpPr>
                    <a:spLocks noChangeShapeType="1"/>
                  </p:cNvSpPr>
                  <p:nvPr/>
                </p:nvSpPr>
                <p:spPr bwMode="auto">
                  <a:xfrm>
                    <a:off x="3854"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1" name="Line 187"/>
                  <p:cNvSpPr>
                    <a:spLocks noChangeShapeType="1"/>
                  </p:cNvSpPr>
                  <p:nvPr/>
                </p:nvSpPr>
                <p:spPr bwMode="auto">
                  <a:xfrm>
                    <a:off x="4114"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2" name="Line 188"/>
                  <p:cNvSpPr>
                    <a:spLocks noChangeShapeType="1"/>
                  </p:cNvSpPr>
                  <p:nvPr/>
                </p:nvSpPr>
                <p:spPr bwMode="auto">
                  <a:xfrm>
                    <a:off x="4375"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3" name="Line 189"/>
                  <p:cNvSpPr>
                    <a:spLocks noChangeShapeType="1"/>
                  </p:cNvSpPr>
                  <p:nvPr/>
                </p:nvSpPr>
                <p:spPr bwMode="auto">
                  <a:xfrm>
                    <a:off x="4637"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4" name="Line 190"/>
                  <p:cNvSpPr>
                    <a:spLocks noChangeShapeType="1"/>
                  </p:cNvSpPr>
                  <p:nvPr/>
                </p:nvSpPr>
                <p:spPr bwMode="auto">
                  <a:xfrm>
                    <a:off x="4897"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5" name="Line 191"/>
                  <p:cNvSpPr>
                    <a:spLocks noChangeShapeType="1"/>
                  </p:cNvSpPr>
                  <p:nvPr/>
                </p:nvSpPr>
                <p:spPr bwMode="auto">
                  <a:xfrm>
                    <a:off x="5159" y="1748"/>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16" name="Line 192"/>
                  <p:cNvSpPr>
                    <a:spLocks noChangeShapeType="1"/>
                  </p:cNvSpPr>
                  <p:nvPr/>
                </p:nvSpPr>
                <p:spPr bwMode="auto">
                  <a:xfrm>
                    <a:off x="5420" y="1748"/>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17" name="Rectangle 193"/>
                  <p:cNvSpPr>
                    <a:spLocks noChangeArrowheads="1"/>
                  </p:cNvSpPr>
                  <p:nvPr/>
                </p:nvSpPr>
                <p:spPr bwMode="auto">
                  <a:xfrm>
                    <a:off x="5159" y="1913"/>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218" name="Rectangle 194"/>
                  <p:cNvSpPr>
                    <a:spLocks noChangeArrowheads="1"/>
                  </p:cNvSpPr>
                  <p:nvPr/>
                </p:nvSpPr>
                <p:spPr bwMode="auto">
                  <a:xfrm>
                    <a:off x="4897" y="191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219" name="Rectangle 195"/>
                  <p:cNvSpPr>
                    <a:spLocks noChangeArrowheads="1"/>
                  </p:cNvSpPr>
                  <p:nvPr/>
                </p:nvSpPr>
                <p:spPr bwMode="auto">
                  <a:xfrm>
                    <a:off x="4637" y="1913"/>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220" name="Rectangle 196"/>
                  <p:cNvSpPr>
                    <a:spLocks noChangeArrowheads="1"/>
                  </p:cNvSpPr>
                  <p:nvPr/>
                </p:nvSpPr>
                <p:spPr bwMode="auto">
                  <a:xfrm>
                    <a:off x="4375" y="191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221" name="Rectangle 197"/>
                  <p:cNvSpPr>
                    <a:spLocks noChangeArrowheads="1"/>
                  </p:cNvSpPr>
                  <p:nvPr/>
                </p:nvSpPr>
                <p:spPr bwMode="auto">
                  <a:xfrm>
                    <a:off x="4114" y="1913"/>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222" name="Rectangle 198"/>
                  <p:cNvSpPr>
                    <a:spLocks noChangeArrowheads="1"/>
                  </p:cNvSpPr>
                  <p:nvPr/>
                </p:nvSpPr>
                <p:spPr bwMode="auto">
                  <a:xfrm>
                    <a:off x="3854" y="1913"/>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223" name="Rectangle 199"/>
                  <p:cNvSpPr>
                    <a:spLocks noChangeArrowheads="1"/>
                  </p:cNvSpPr>
                  <p:nvPr/>
                </p:nvSpPr>
                <p:spPr bwMode="auto">
                  <a:xfrm>
                    <a:off x="3597" y="1913"/>
                    <a:ext cx="257"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224" name="Rectangle 200"/>
                  <p:cNvSpPr>
                    <a:spLocks noChangeArrowheads="1"/>
                  </p:cNvSpPr>
                  <p:nvPr/>
                </p:nvSpPr>
                <p:spPr bwMode="auto">
                  <a:xfrm>
                    <a:off x="3331" y="1913"/>
                    <a:ext cx="266"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225" name="Rectangle 201"/>
                  <p:cNvSpPr>
                    <a:spLocks noChangeArrowheads="1"/>
                  </p:cNvSpPr>
                  <p:nvPr/>
                </p:nvSpPr>
                <p:spPr bwMode="auto">
                  <a:xfrm>
                    <a:off x="3069" y="191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226" name="Rectangle 202"/>
                  <p:cNvSpPr>
                    <a:spLocks noChangeArrowheads="1"/>
                  </p:cNvSpPr>
                  <p:nvPr/>
                </p:nvSpPr>
                <p:spPr bwMode="auto">
                  <a:xfrm>
                    <a:off x="2809" y="1913"/>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227" name="Line 203"/>
                  <p:cNvSpPr>
                    <a:spLocks noChangeShapeType="1"/>
                  </p:cNvSpPr>
                  <p:nvPr/>
                </p:nvSpPr>
                <p:spPr bwMode="auto">
                  <a:xfrm>
                    <a:off x="2809" y="1913"/>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28" name="Line 204"/>
                  <p:cNvSpPr>
                    <a:spLocks noChangeShapeType="1"/>
                  </p:cNvSpPr>
                  <p:nvPr/>
                </p:nvSpPr>
                <p:spPr bwMode="auto">
                  <a:xfrm>
                    <a:off x="2809" y="2045"/>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29" name="Line 205"/>
                  <p:cNvSpPr>
                    <a:spLocks noChangeShapeType="1"/>
                  </p:cNvSpPr>
                  <p:nvPr/>
                </p:nvSpPr>
                <p:spPr bwMode="auto">
                  <a:xfrm>
                    <a:off x="2809" y="191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30" name="Line 206"/>
                  <p:cNvSpPr>
                    <a:spLocks noChangeShapeType="1"/>
                  </p:cNvSpPr>
                  <p:nvPr/>
                </p:nvSpPr>
                <p:spPr bwMode="auto">
                  <a:xfrm>
                    <a:off x="3069"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1" name="Line 207"/>
                  <p:cNvSpPr>
                    <a:spLocks noChangeShapeType="1"/>
                  </p:cNvSpPr>
                  <p:nvPr/>
                </p:nvSpPr>
                <p:spPr bwMode="auto">
                  <a:xfrm>
                    <a:off x="3331"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2" name="Line 208"/>
                  <p:cNvSpPr>
                    <a:spLocks noChangeShapeType="1"/>
                  </p:cNvSpPr>
                  <p:nvPr/>
                </p:nvSpPr>
                <p:spPr bwMode="auto">
                  <a:xfrm>
                    <a:off x="3597"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3" name="Line 209"/>
                  <p:cNvSpPr>
                    <a:spLocks noChangeShapeType="1"/>
                  </p:cNvSpPr>
                  <p:nvPr/>
                </p:nvSpPr>
                <p:spPr bwMode="auto">
                  <a:xfrm>
                    <a:off x="3854"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4" name="Line 210"/>
                  <p:cNvSpPr>
                    <a:spLocks noChangeShapeType="1"/>
                  </p:cNvSpPr>
                  <p:nvPr/>
                </p:nvSpPr>
                <p:spPr bwMode="auto">
                  <a:xfrm>
                    <a:off x="4114"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5" name="Line 211"/>
                  <p:cNvSpPr>
                    <a:spLocks noChangeShapeType="1"/>
                  </p:cNvSpPr>
                  <p:nvPr/>
                </p:nvSpPr>
                <p:spPr bwMode="auto">
                  <a:xfrm>
                    <a:off x="4375"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6" name="Line 212"/>
                  <p:cNvSpPr>
                    <a:spLocks noChangeShapeType="1"/>
                  </p:cNvSpPr>
                  <p:nvPr/>
                </p:nvSpPr>
                <p:spPr bwMode="auto">
                  <a:xfrm>
                    <a:off x="4637"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7" name="Line 213"/>
                  <p:cNvSpPr>
                    <a:spLocks noChangeShapeType="1"/>
                  </p:cNvSpPr>
                  <p:nvPr/>
                </p:nvSpPr>
                <p:spPr bwMode="auto">
                  <a:xfrm>
                    <a:off x="4897"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8" name="Line 214"/>
                  <p:cNvSpPr>
                    <a:spLocks noChangeShapeType="1"/>
                  </p:cNvSpPr>
                  <p:nvPr/>
                </p:nvSpPr>
                <p:spPr bwMode="auto">
                  <a:xfrm>
                    <a:off x="5159" y="191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39" name="Line 215"/>
                  <p:cNvSpPr>
                    <a:spLocks noChangeShapeType="1"/>
                  </p:cNvSpPr>
                  <p:nvPr/>
                </p:nvSpPr>
                <p:spPr bwMode="auto">
                  <a:xfrm>
                    <a:off x="5420" y="191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40" name="Rectangle 216"/>
                  <p:cNvSpPr>
                    <a:spLocks noChangeArrowheads="1"/>
                  </p:cNvSpPr>
                  <p:nvPr/>
                </p:nvSpPr>
                <p:spPr bwMode="auto">
                  <a:xfrm>
                    <a:off x="5159" y="2073"/>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241" name="Rectangle 217"/>
                  <p:cNvSpPr>
                    <a:spLocks noChangeArrowheads="1"/>
                  </p:cNvSpPr>
                  <p:nvPr/>
                </p:nvSpPr>
                <p:spPr bwMode="auto">
                  <a:xfrm>
                    <a:off x="4897" y="207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242" name="Rectangle 218"/>
                  <p:cNvSpPr>
                    <a:spLocks noChangeArrowheads="1"/>
                  </p:cNvSpPr>
                  <p:nvPr/>
                </p:nvSpPr>
                <p:spPr bwMode="auto">
                  <a:xfrm>
                    <a:off x="4637" y="2073"/>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243" name="Rectangle 219"/>
                  <p:cNvSpPr>
                    <a:spLocks noChangeArrowheads="1"/>
                  </p:cNvSpPr>
                  <p:nvPr/>
                </p:nvSpPr>
                <p:spPr bwMode="auto">
                  <a:xfrm>
                    <a:off x="4375" y="207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244" name="Rectangle 220"/>
                  <p:cNvSpPr>
                    <a:spLocks noChangeArrowheads="1"/>
                  </p:cNvSpPr>
                  <p:nvPr/>
                </p:nvSpPr>
                <p:spPr bwMode="auto">
                  <a:xfrm>
                    <a:off x="4114" y="2073"/>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245" name="Rectangle 221"/>
                  <p:cNvSpPr>
                    <a:spLocks noChangeArrowheads="1"/>
                  </p:cNvSpPr>
                  <p:nvPr/>
                </p:nvSpPr>
                <p:spPr bwMode="auto">
                  <a:xfrm>
                    <a:off x="3854" y="2073"/>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246" name="Rectangle 222"/>
                  <p:cNvSpPr>
                    <a:spLocks noChangeArrowheads="1"/>
                  </p:cNvSpPr>
                  <p:nvPr/>
                </p:nvSpPr>
                <p:spPr bwMode="auto">
                  <a:xfrm>
                    <a:off x="3592" y="207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247" name="Rectangle 223"/>
                  <p:cNvSpPr>
                    <a:spLocks noChangeArrowheads="1"/>
                  </p:cNvSpPr>
                  <p:nvPr/>
                </p:nvSpPr>
                <p:spPr bwMode="auto">
                  <a:xfrm>
                    <a:off x="3331" y="2073"/>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248" name="Rectangle 224"/>
                  <p:cNvSpPr>
                    <a:spLocks noChangeArrowheads="1"/>
                  </p:cNvSpPr>
                  <p:nvPr/>
                </p:nvSpPr>
                <p:spPr bwMode="auto">
                  <a:xfrm>
                    <a:off x="3069" y="207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249" name="Rectangle 225"/>
                  <p:cNvSpPr>
                    <a:spLocks noChangeArrowheads="1"/>
                  </p:cNvSpPr>
                  <p:nvPr/>
                </p:nvSpPr>
                <p:spPr bwMode="auto">
                  <a:xfrm>
                    <a:off x="2809" y="2073"/>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250" name="Line 226"/>
                  <p:cNvSpPr>
                    <a:spLocks noChangeShapeType="1"/>
                  </p:cNvSpPr>
                  <p:nvPr/>
                </p:nvSpPr>
                <p:spPr bwMode="auto">
                  <a:xfrm>
                    <a:off x="2809" y="2073"/>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51" name="Line 227"/>
                  <p:cNvSpPr>
                    <a:spLocks noChangeShapeType="1"/>
                  </p:cNvSpPr>
                  <p:nvPr/>
                </p:nvSpPr>
                <p:spPr bwMode="auto">
                  <a:xfrm>
                    <a:off x="2809" y="2205"/>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52" name="Line 228"/>
                  <p:cNvSpPr>
                    <a:spLocks noChangeShapeType="1"/>
                  </p:cNvSpPr>
                  <p:nvPr/>
                </p:nvSpPr>
                <p:spPr bwMode="auto">
                  <a:xfrm>
                    <a:off x="2809" y="207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53" name="Line 229"/>
                  <p:cNvSpPr>
                    <a:spLocks noChangeShapeType="1"/>
                  </p:cNvSpPr>
                  <p:nvPr/>
                </p:nvSpPr>
                <p:spPr bwMode="auto">
                  <a:xfrm>
                    <a:off x="3069"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54" name="Line 230"/>
                  <p:cNvSpPr>
                    <a:spLocks noChangeShapeType="1"/>
                  </p:cNvSpPr>
                  <p:nvPr/>
                </p:nvSpPr>
                <p:spPr bwMode="auto">
                  <a:xfrm>
                    <a:off x="3331"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55" name="Line 231"/>
                  <p:cNvSpPr>
                    <a:spLocks noChangeShapeType="1"/>
                  </p:cNvSpPr>
                  <p:nvPr/>
                </p:nvSpPr>
                <p:spPr bwMode="auto">
                  <a:xfrm>
                    <a:off x="3592"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56" name="Line 232"/>
                  <p:cNvSpPr>
                    <a:spLocks noChangeShapeType="1"/>
                  </p:cNvSpPr>
                  <p:nvPr/>
                </p:nvSpPr>
                <p:spPr bwMode="auto">
                  <a:xfrm>
                    <a:off x="3854"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57" name="Line 233"/>
                  <p:cNvSpPr>
                    <a:spLocks noChangeShapeType="1"/>
                  </p:cNvSpPr>
                  <p:nvPr/>
                </p:nvSpPr>
                <p:spPr bwMode="auto">
                  <a:xfrm>
                    <a:off x="4114"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58" name="Line 234"/>
                  <p:cNvSpPr>
                    <a:spLocks noChangeShapeType="1"/>
                  </p:cNvSpPr>
                  <p:nvPr/>
                </p:nvSpPr>
                <p:spPr bwMode="auto">
                  <a:xfrm>
                    <a:off x="4375"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59" name="Line 235"/>
                  <p:cNvSpPr>
                    <a:spLocks noChangeShapeType="1"/>
                  </p:cNvSpPr>
                  <p:nvPr/>
                </p:nvSpPr>
                <p:spPr bwMode="auto">
                  <a:xfrm>
                    <a:off x="4637"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60" name="Line 236"/>
                  <p:cNvSpPr>
                    <a:spLocks noChangeShapeType="1"/>
                  </p:cNvSpPr>
                  <p:nvPr/>
                </p:nvSpPr>
                <p:spPr bwMode="auto">
                  <a:xfrm>
                    <a:off x="4897"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61" name="Line 237"/>
                  <p:cNvSpPr>
                    <a:spLocks noChangeShapeType="1"/>
                  </p:cNvSpPr>
                  <p:nvPr/>
                </p:nvSpPr>
                <p:spPr bwMode="auto">
                  <a:xfrm>
                    <a:off x="5159" y="207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62" name="Line 238"/>
                  <p:cNvSpPr>
                    <a:spLocks noChangeShapeType="1"/>
                  </p:cNvSpPr>
                  <p:nvPr/>
                </p:nvSpPr>
                <p:spPr bwMode="auto">
                  <a:xfrm>
                    <a:off x="5420" y="207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63" name="Rectangle 239"/>
                  <p:cNvSpPr>
                    <a:spLocks noChangeArrowheads="1"/>
                  </p:cNvSpPr>
                  <p:nvPr/>
                </p:nvSpPr>
                <p:spPr bwMode="auto">
                  <a:xfrm>
                    <a:off x="5159" y="3196"/>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264" name="Rectangle 240"/>
                  <p:cNvSpPr>
                    <a:spLocks noChangeArrowheads="1"/>
                  </p:cNvSpPr>
                  <p:nvPr/>
                </p:nvSpPr>
                <p:spPr bwMode="auto">
                  <a:xfrm>
                    <a:off x="4897" y="3196"/>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265" name="Rectangle 241"/>
                  <p:cNvSpPr>
                    <a:spLocks noChangeArrowheads="1"/>
                  </p:cNvSpPr>
                  <p:nvPr/>
                </p:nvSpPr>
                <p:spPr bwMode="auto">
                  <a:xfrm>
                    <a:off x="4637" y="3196"/>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266" name="Rectangle 242"/>
                  <p:cNvSpPr>
                    <a:spLocks noChangeArrowheads="1"/>
                  </p:cNvSpPr>
                  <p:nvPr/>
                </p:nvSpPr>
                <p:spPr bwMode="auto">
                  <a:xfrm>
                    <a:off x="4375" y="3196"/>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267" name="Rectangle 243"/>
                  <p:cNvSpPr>
                    <a:spLocks noChangeArrowheads="1"/>
                  </p:cNvSpPr>
                  <p:nvPr/>
                </p:nvSpPr>
                <p:spPr bwMode="auto">
                  <a:xfrm>
                    <a:off x="4114" y="3196"/>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268" name="Rectangle 244"/>
                  <p:cNvSpPr>
                    <a:spLocks noChangeArrowheads="1"/>
                  </p:cNvSpPr>
                  <p:nvPr/>
                </p:nvSpPr>
                <p:spPr bwMode="auto">
                  <a:xfrm>
                    <a:off x="3854" y="3196"/>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269" name="Rectangle 245"/>
                  <p:cNvSpPr>
                    <a:spLocks noChangeArrowheads="1"/>
                  </p:cNvSpPr>
                  <p:nvPr/>
                </p:nvSpPr>
                <p:spPr bwMode="auto">
                  <a:xfrm>
                    <a:off x="3592" y="3196"/>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270" name="Rectangle 246"/>
                  <p:cNvSpPr>
                    <a:spLocks noChangeArrowheads="1"/>
                  </p:cNvSpPr>
                  <p:nvPr/>
                </p:nvSpPr>
                <p:spPr bwMode="auto">
                  <a:xfrm>
                    <a:off x="3331" y="3196"/>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271" name="Rectangle 247"/>
                  <p:cNvSpPr>
                    <a:spLocks noChangeArrowheads="1"/>
                  </p:cNvSpPr>
                  <p:nvPr/>
                </p:nvSpPr>
                <p:spPr bwMode="auto">
                  <a:xfrm>
                    <a:off x="3069" y="3196"/>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272" name="Rectangle 248"/>
                  <p:cNvSpPr>
                    <a:spLocks noChangeArrowheads="1"/>
                  </p:cNvSpPr>
                  <p:nvPr/>
                </p:nvSpPr>
                <p:spPr bwMode="auto">
                  <a:xfrm>
                    <a:off x="2809" y="3196"/>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273" name="Line 249"/>
                  <p:cNvSpPr>
                    <a:spLocks noChangeShapeType="1"/>
                  </p:cNvSpPr>
                  <p:nvPr/>
                </p:nvSpPr>
                <p:spPr bwMode="auto">
                  <a:xfrm>
                    <a:off x="2809" y="3196"/>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74" name="Line 250"/>
                  <p:cNvSpPr>
                    <a:spLocks noChangeShapeType="1"/>
                  </p:cNvSpPr>
                  <p:nvPr/>
                </p:nvSpPr>
                <p:spPr bwMode="auto">
                  <a:xfrm>
                    <a:off x="2809" y="3328"/>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75" name="Line 251"/>
                  <p:cNvSpPr>
                    <a:spLocks noChangeShapeType="1"/>
                  </p:cNvSpPr>
                  <p:nvPr/>
                </p:nvSpPr>
                <p:spPr bwMode="auto">
                  <a:xfrm>
                    <a:off x="2809" y="3196"/>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76" name="Line 252"/>
                  <p:cNvSpPr>
                    <a:spLocks noChangeShapeType="1"/>
                  </p:cNvSpPr>
                  <p:nvPr/>
                </p:nvSpPr>
                <p:spPr bwMode="auto">
                  <a:xfrm>
                    <a:off x="3069"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77" name="Line 253"/>
                  <p:cNvSpPr>
                    <a:spLocks noChangeShapeType="1"/>
                  </p:cNvSpPr>
                  <p:nvPr/>
                </p:nvSpPr>
                <p:spPr bwMode="auto">
                  <a:xfrm>
                    <a:off x="3331"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78" name="Line 254"/>
                  <p:cNvSpPr>
                    <a:spLocks noChangeShapeType="1"/>
                  </p:cNvSpPr>
                  <p:nvPr/>
                </p:nvSpPr>
                <p:spPr bwMode="auto">
                  <a:xfrm>
                    <a:off x="3592"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79" name="Line 255"/>
                  <p:cNvSpPr>
                    <a:spLocks noChangeShapeType="1"/>
                  </p:cNvSpPr>
                  <p:nvPr/>
                </p:nvSpPr>
                <p:spPr bwMode="auto">
                  <a:xfrm>
                    <a:off x="3854"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80" name="Line 256"/>
                  <p:cNvSpPr>
                    <a:spLocks noChangeShapeType="1"/>
                  </p:cNvSpPr>
                  <p:nvPr/>
                </p:nvSpPr>
                <p:spPr bwMode="auto">
                  <a:xfrm>
                    <a:off x="4114"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81" name="Line 257"/>
                  <p:cNvSpPr>
                    <a:spLocks noChangeShapeType="1"/>
                  </p:cNvSpPr>
                  <p:nvPr/>
                </p:nvSpPr>
                <p:spPr bwMode="auto">
                  <a:xfrm>
                    <a:off x="4375"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82" name="Line 258"/>
                  <p:cNvSpPr>
                    <a:spLocks noChangeShapeType="1"/>
                  </p:cNvSpPr>
                  <p:nvPr/>
                </p:nvSpPr>
                <p:spPr bwMode="auto">
                  <a:xfrm>
                    <a:off x="4637"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83" name="Line 259"/>
                  <p:cNvSpPr>
                    <a:spLocks noChangeShapeType="1"/>
                  </p:cNvSpPr>
                  <p:nvPr/>
                </p:nvSpPr>
                <p:spPr bwMode="auto">
                  <a:xfrm>
                    <a:off x="4897"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84" name="Line 260"/>
                  <p:cNvSpPr>
                    <a:spLocks noChangeShapeType="1"/>
                  </p:cNvSpPr>
                  <p:nvPr/>
                </p:nvSpPr>
                <p:spPr bwMode="auto">
                  <a:xfrm>
                    <a:off x="5159" y="3196"/>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285" name="Line 261"/>
                  <p:cNvSpPr>
                    <a:spLocks noChangeShapeType="1"/>
                  </p:cNvSpPr>
                  <p:nvPr/>
                </p:nvSpPr>
                <p:spPr bwMode="auto">
                  <a:xfrm>
                    <a:off x="5420" y="3196"/>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86" name="Rectangle 262"/>
                  <p:cNvSpPr>
                    <a:spLocks noChangeArrowheads="1"/>
                  </p:cNvSpPr>
                  <p:nvPr/>
                </p:nvSpPr>
                <p:spPr bwMode="auto">
                  <a:xfrm>
                    <a:off x="5159" y="2741"/>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287" name="Rectangle 263"/>
                  <p:cNvSpPr>
                    <a:spLocks noChangeArrowheads="1"/>
                  </p:cNvSpPr>
                  <p:nvPr/>
                </p:nvSpPr>
                <p:spPr bwMode="auto">
                  <a:xfrm>
                    <a:off x="4897" y="2741"/>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288" name="Rectangle 264"/>
                  <p:cNvSpPr>
                    <a:spLocks noChangeArrowheads="1"/>
                  </p:cNvSpPr>
                  <p:nvPr/>
                </p:nvSpPr>
                <p:spPr bwMode="auto">
                  <a:xfrm>
                    <a:off x="4637" y="2741"/>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289" name="Rectangle 265"/>
                  <p:cNvSpPr>
                    <a:spLocks noChangeArrowheads="1"/>
                  </p:cNvSpPr>
                  <p:nvPr/>
                </p:nvSpPr>
                <p:spPr bwMode="auto">
                  <a:xfrm>
                    <a:off x="4375" y="2741"/>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290" name="Rectangle 266"/>
                  <p:cNvSpPr>
                    <a:spLocks noChangeArrowheads="1"/>
                  </p:cNvSpPr>
                  <p:nvPr/>
                </p:nvSpPr>
                <p:spPr bwMode="auto">
                  <a:xfrm>
                    <a:off x="4114" y="2741"/>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291" name="Rectangle 267"/>
                  <p:cNvSpPr>
                    <a:spLocks noChangeArrowheads="1"/>
                  </p:cNvSpPr>
                  <p:nvPr/>
                </p:nvSpPr>
                <p:spPr bwMode="auto">
                  <a:xfrm>
                    <a:off x="3854" y="2741"/>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292" name="Rectangle 268"/>
                  <p:cNvSpPr>
                    <a:spLocks noChangeArrowheads="1"/>
                  </p:cNvSpPr>
                  <p:nvPr/>
                </p:nvSpPr>
                <p:spPr bwMode="auto">
                  <a:xfrm>
                    <a:off x="3592" y="2741"/>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293" name="Rectangle 269"/>
                  <p:cNvSpPr>
                    <a:spLocks noChangeArrowheads="1"/>
                  </p:cNvSpPr>
                  <p:nvPr/>
                </p:nvSpPr>
                <p:spPr bwMode="auto">
                  <a:xfrm>
                    <a:off x="3331" y="2741"/>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294" name="Rectangle 270"/>
                  <p:cNvSpPr>
                    <a:spLocks noChangeArrowheads="1"/>
                  </p:cNvSpPr>
                  <p:nvPr/>
                </p:nvSpPr>
                <p:spPr bwMode="auto">
                  <a:xfrm>
                    <a:off x="3069" y="2741"/>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295" name="Rectangle 271"/>
                  <p:cNvSpPr>
                    <a:spLocks noChangeArrowheads="1"/>
                  </p:cNvSpPr>
                  <p:nvPr/>
                </p:nvSpPr>
                <p:spPr bwMode="auto">
                  <a:xfrm>
                    <a:off x="2809" y="2741"/>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296" name="Line 272"/>
                  <p:cNvSpPr>
                    <a:spLocks noChangeShapeType="1"/>
                  </p:cNvSpPr>
                  <p:nvPr/>
                </p:nvSpPr>
                <p:spPr bwMode="auto">
                  <a:xfrm>
                    <a:off x="2809" y="2741"/>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97" name="Line 273"/>
                  <p:cNvSpPr>
                    <a:spLocks noChangeShapeType="1"/>
                  </p:cNvSpPr>
                  <p:nvPr/>
                </p:nvSpPr>
                <p:spPr bwMode="auto">
                  <a:xfrm>
                    <a:off x="2809" y="2873"/>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98" name="Line 274"/>
                  <p:cNvSpPr>
                    <a:spLocks noChangeShapeType="1"/>
                  </p:cNvSpPr>
                  <p:nvPr/>
                </p:nvSpPr>
                <p:spPr bwMode="auto">
                  <a:xfrm>
                    <a:off x="2809" y="2741"/>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299" name="Line 275"/>
                  <p:cNvSpPr>
                    <a:spLocks noChangeShapeType="1"/>
                  </p:cNvSpPr>
                  <p:nvPr/>
                </p:nvSpPr>
                <p:spPr bwMode="auto">
                  <a:xfrm>
                    <a:off x="3069"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0" name="Line 276"/>
                  <p:cNvSpPr>
                    <a:spLocks noChangeShapeType="1"/>
                  </p:cNvSpPr>
                  <p:nvPr/>
                </p:nvSpPr>
                <p:spPr bwMode="auto">
                  <a:xfrm>
                    <a:off x="3331"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1" name="Line 277"/>
                  <p:cNvSpPr>
                    <a:spLocks noChangeShapeType="1"/>
                  </p:cNvSpPr>
                  <p:nvPr/>
                </p:nvSpPr>
                <p:spPr bwMode="auto">
                  <a:xfrm>
                    <a:off x="3592"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2" name="Line 278"/>
                  <p:cNvSpPr>
                    <a:spLocks noChangeShapeType="1"/>
                  </p:cNvSpPr>
                  <p:nvPr/>
                </p:nvSpPr>
                <p:spPr bwMode="auto">
                  <a:xfrm>
                    <a:off x="3854"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3" name="Line 279"/>
                  <p:cNvSpPr>
                    <a:spLocks noChangeShapeType="1"/>
                  </p:cNvSpPr>
                  <p:nvPr/>
                </p:nvSpPr>
                <p:spPr bwMode="auto">
                  <a:xfrm>
                    <a:off x="4114"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4" name="Line 280"/>
                  <p:cNvSpPr>
                    <a:spLocks noChangeShapeType="1"/>
                  </p:cNvSpPr>
                  <p:nvPr/>
                </p:nvSpPr>
                <p:spPr bwMode="auto">
                  <a:xfrm>
                    <a:off x="4375"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5" name="Line 281"/>
                  <p:cNvSpPr>
                    <a:spLocks noChangeShapeType="1"/>
                  </p:cNvSpPr>
                  <p:nvPr/>
                </p:nvSpPr>
                <p:spPr bwMode="auto">
                  <a:xfrm>
                    <a:off x="4637"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6" name="Line 282"/>
                  <p:cNvSpPr>
                    <a:spLocks noChangeShapeType="1"/>
                  </p:cNvSpPr>
                  <p:nvPr/>
                </p:nvSpPr>
                <p:spPr bwMode="auto">
                  <a:xfrm>
                    <a:off x="4897"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7" name="Line 283"/>
                  <p:cNvSpPr>
                    <a:spLocks noChangeShapeType="1"/>
                  </p:cNvSpPr>
                  <p:nvPr/>
                </p:nvSpPr>
                <p:spPr bwMode="auto">
                  <a:xfrm>
                    <a:off x="5159" y="2741"/>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08" name="Line 284"/>
                  <p:cNvSpPr>
                    <a:spLocks noChangeShapeType="1"/>
                  </p:cNvSpPr>
                  <p:nvPr/>
                </p:nvSpPr>
                <p:spPr bwMode="auto">
                  <a:xfrm>
                    <a:off x="5420" y="2741"/>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09" name="Rectangle 285"/>
                  <p:cNvSpPr>
                    <a:spLocks noChangeArrowheads="1"/>
                  </p:cNvSpPr>
                  <p:nvPr/>
                </p:nvSpPr>
                <p:spPr bwMode="auto">
                  <a:xfrm>
                    <a:off x="5159" y="3859"/>
                    <a:ext cx="261" cy="131"/>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310" name="Rectangle 286"/>
                  <p:cNvSpPr>
                    <a:spLocks noChangeArrowheads="1"/>
                  </p:cNvSpPr>
                  <p:nvPr/>
                </p:nvSpPr>
                <p:spPr bwMode="auto">
                  <a:xfrm>
                    <a:off x="4897" y="3859"/>
                    <a:ext cx="262"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311" name="Rectangle 287"/>
                  <p:cNvSpPr>
                    <a:spLocks noChangeArrowheads="1"/>
                  </p:cNvSpPr>
                  <p:nvPr/>
                </p:nvSpPr>
                <p:spPr bwMode="auto">
                  <a:xfrm>
                    <a:off x="4637" y="3859"/>
                    <a:ext cx="260"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312" name="Rectangle 288"/>
                  <p:cNvSpPr>
                    <a:spLocks noChangeArrowheads="1"/>
                  </p:cNvSpPr>
                  <p:nvPr/>
                </p:nvSpPr>
                <p:spPr bwMode="auto">
                  <a:xfrm>
                    <a:off x="4375" y="3859"/>
                    <a:ext cx="262"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313" name="Rectangle 289"/>
                  <p:cNvSpPr>
                    <a:spLocks noChangeArrowheads="1"/>
                  </p:cNvSpPr>
                  <p:nvPr/>
                </p:nvSpPr>
                <p:spPr bwMode="auto">
                  <a:xfrm>
                    <a:off x="4114" y="3859"/>
                    <a:ext cx="261"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314" name="Rectangle 290"/>
                  <p:cNvSpPr>
                    <a:spLocks noChangeArrowheads="1"/>
                  </p:cNvSpPr>
                  <p:nvPr/>
                </p:nvSpPr>
                <p:spPr bwMode="auto">
                  <a:xfrm>
                    <a:off x="3854" y="3859"/>
                    <a:ext cx="260"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315" name="Rectangle 291"/>
                  <p:cNvSpPr>
                    <a:spLocks noChangeArrowheads="1"/>
                  </p:cNvSpPr>
                  <p:nvPr/>
                </p:nvSpPr>
                <p:spPr bwMode="auto">
                  <a:xfrm>
                    <a:off x="3592" y="3859"/>
                    <a:ext cx="262"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316" name="Rectangle 292"/>
                  <p:cNvSpPr>
                    <a:spLocks noChangeArrowheads="1"/>
                  </p:cNvSpPr>
                  <p:nvPr/>
                </p:nvSpPr>
                <p:spPr bwMode="auto">
                  <a:xfrm>
                    <a:off x="3331" y="3859"/>
                    <a:ext cx="261"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317" name="Rectangle 293"/>
                  <p:cNvSpPr>
                    <a:spLocks noChangeArrowheads="1"/>
                  </p:cNvSpPr>
                  <p:nvPr/>
                </p:nvSpPr>
                <p:spPr bwMode="auto">
                  <a:xfrm>
                    <a:off x="3069" y="3859"/>
                    <a:ext cx="262"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318" name="Rectangle 294"/>
                  <p:cNvSpPr>
                    <a:spLocks noChangeArrowheads="1"/>
                  </p:cNvSpPr>
                  <p:nvPr/>
                </p:nvSpPr>
                <p:spPr bwMode="auto">
                  <a:xfrm>
                    <a:off x="2809" y="3859"/>
                    <a:ext cx="260" cy="131"/>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319" name="Line 295"/>
                  <p:cNvSpPr>
                    <a:spLocks noChangeShapeType="1"/>
                  </p:cNvSpPr>
                  <p:nvPr/>
                </p:nvSpPr>
                <p:spPr bwMode="auto">
                  <a:xfrm>
                    <a:off x="2809" y="3859"/>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20" name="Line 296"/>
                  <p:cNvSpPr>
                    <a:spLocks noChangeShapeType="1"/>
                  </p:cNvSpPr>
                  <p:nvPr/>
                </p:nvSpPr>
                <p:spPr bwMode="auto">
                  <a:xfrm>
                    <a:off x="2809" y="3990"/>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21" name="Line 297"/>
                  <p:cNvSpPr>
                    <a:spLocks noChangeShapeType="1"/>
                  </p:cNvSpPr>
                  <p:nvPr/>
                </p:nvSpPr>
                <p:spPr bwMode="auto">
                  <a:xfrm>
                    <a:off x="2809" y="3859"/>
                    <a:ext cx="0" cy="131"/>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22" name="Line 298"/>
                  <p:cNvSpPr>
                    <a:spLocks noChangeShapeType="1"/>
                  </p:cNvSpPr>
                  <p:nvPr/>
                </p:nvSpPr>
                <p:spPr bwMode="auto">
                  <a:xfrm>
                    <a:off x="3069"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3" name="Line 299"/>
                  <p:cNvSpPr>
                    <a:spLocks noChangeShapeType="1"/>
                  </p:cNvSpPr>
                  <p:nvPr/>
                </p:nvSpPr>
                <p:spPr bwMode="auto">
                  <a:xfrm>
                    <a:off x="3331"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4" name="Line 300"/>
                  <p:cNvSpPr>
                    <a:spLocks noChangeShapeType="1"/>
                  </p:cNvSpPr>
                  <p:nvPr/>
                </p:nvSpPr>
                <p:spPr bwMode="auto">
                  <a:xfrm>
                    <a:off x="3592"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5" name="Line 301"/>
                  <p:cNvSpPr>
                    <a:spLocks noChangeShapeType="1"/>
                  </p:cNvSpPr>
                  <p:nvPr/>
                </p:nvSpPr>
                <p:spPr bwMode="auto">
                  <a:xfrm>
                    <a:off x="3854"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6" name="Line 302"/>
                  <p:cNvSpPr>
                    <a:spLocks noChangeShapeType="1"/>
                  </p:cNvSpPr>
                  <p:nvPr/>
                </p:nvSpPr>
                <p:spPr bwMode="auto">
                  <a:xfrm>
                    <a:off x="4114"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7" name="Line 303"/>
                  <p:cNvSpPr>
                    <a:spLocks noChangeShapeType="1"/>
                  </p:cNvSpPr>
                  <p:nvPr/>
                </p:nvSpPr>
                <p:spPr bwMode="auto">
                  <a:xfrm>
                    <a:off x="4375"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8" name="Line 304"/>
                  <p:cNvSpPr>
                    <a:spLocks noChangeShapeType="1"/>
                  </p:cNvSpPr>
                  <p:nvPr/>
                </p:nvSpPr>
                <p:spPr bwMode="auto">
                  <a:xfrm>
                    <a:off x="4637"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29" name="Line 305"/>
                  <p:cNvSpPr>
                    <a:spLocks noChangeShapeType="1"/>
                  </p:cNvSpPr>
                  <p:nvPr/>
                </p:nvSpPr>
                <p:spPr bwMode="auto">
                  <a:xfrm>
                    <a:off x="4897"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30" name="Line 306"/>
                  <p:cNvSpPr>
                    <a:spLocks noChangeShapeType="1"/>
                  </p:cNvSpPr>
                  <p:nvPr/>
                </p:nvSpPr>
                <p:spPr bwMode="auto">
                  <a:xfrm>
                    <a:off x="5159" y="3859"/>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31" name="Line 307"/>
                  <p:cNvSpPr>
                    <a:spLocks noChangeShapeType="1"/>
                  </p:cNvSpPr>
                  <p:nvPr/>
                </p:nvSpPr>
                <p:spPr bwMode="auto">
                  <a:xfrm>
                    <a:off x="5420" y="3859"/>
                    <a:ext cx="0" cy="131"/>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32" name="Rectangle 308"/>
                  <p:cNvSpPr>
                    <a:spLocks noChangeArrowheads="1"/>
                  </p:cNvSpPr>
                  <p:nvPr/>
                </p:nvSpPr>
                <p:spPr bwMode="auto">
                  <a:xfrm>
                    <a:off x="5159" y="3693"/>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333" name="Rectangle 309"/>
                  <p:cNvSpPr>
                    <a:spLocks noChangeArrowheads="1"/>
                  </p:cNvSpPr>
                  <p:nvPr/>
                </p:nvSpPr>
                <p:spPr bwMode="auto">
                  <a:xfrm>
                    <a:off x="4897" y="369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334" name="Rectangle 310"/>
                  <p:cNvSpPr>
                    <a:spLocks noChangeArrowheads="1"/>
                  </p:cNvSpPr>
                  <p:nvPr/>
                </p:nvSpPr>
                <p:spPr bwMode="auto">
                  <a:xfrm>
                    <a:off x="4637" y="3693"/>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335" name="Rectangle 311"/>
                  <p:cNvSpPr>
                    <a:spLocks noChangeArrowheads="1"/>
                  </p:cNvSpPr>
                  <p:nvPr/>
                </p:nvSpPr>
                <p:spPr bwMode="auto">
                  <a:xfrm>
                    <a:off x="4375" y="369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336" name="Rectangle 312"/>
                  <p:cNvSpPr>
                    <a:spLocks noChangeArrowheads="1"/>
                  </p:cNvSpPr>
                  <p:nvPr/>
                </p:nvSpPr>
                <p:spPr bwMode="auto">
                  <a:xfrm>
                    <a:off x="4114" y="3693"/>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337" name="Rectangle 313"/>
                  <p:cNvSpPr>
                    <a:spLocks noChangeArrowheads="1"/>
                  </p:cNvSpPr>
                  <p:nvPr/>
                </p:nvSpPr>
                <p:spPr bwMode="auto">
                  <a:xfrm>
                    <a:off x="3854" y="3693"/>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338" name="Rectangle 314"/>
                  <p:cNvSpPr>
                    <a:spLocks noChangeArrowheads="1"/>
                  </p:cNvSpPr>
                  <p:nvPr/>
                </p:nvSpPr>
                <p:spPr bwMode="auto">
                  <a:xfrm>
                    <a:off x="3592" y="3693"/>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339" name="Rectangle 315"/>
                  <p:cNvSpPr>
                    <a:spLocks noChangeArrowheads="1"/>
                  </p:cNvSpPr>
                  <p:nvPr/>
                </p:nvSpPr>
                <p:spPr bwMode="auto">
                  <a:xfrm>
                    <a:off x="3331" y="3693"/>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340" name="Rectangle 316"/>
                  <p:cNvSpPr>
                    <a:spLocks noChangeArrowheads="1"/>
                  </p:cNvSpPr>
                  <p:nvPr/>
                </p:nvSpPr>
                <p:spPr bwMode="auto">
                  <a:xfrm>
                    <a:off x="3069" y="3693"/>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341" name="Rectangle 317"/>
                  <p:cNvSpPr>
                    <a:spLocks noChangeArrowheads="1"/>
                  </p:cNvSpPr>
                  <p:nvPr/>
                </p:nvSpPr>
                <p:spPr bwMode="auto">
                  <a:xfrm>
                    <a:off x="2809" y="3693"/>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342" name="Line 318"/>
                  <p:cNvSpPr>
                    <a:spLocks noChangeShapeType="1"/>
                  </p:cNvSpPr>
                  <p:nvPr/>
                </p:nvSpPr>
                <p:spPr bwMode="auto">
                  <a:xfrm>
                    <a:off x="2809" y="3693"/>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43" name="Line 319"/>
                  <p:cNvSpPr>
                    <a:spLocks noChangeShapeType="1"/>
                  </p:cNvSpPr>
                  <p:nvPr/>
                </p:nvSpPr>
                <p:spPr bwMode="auto">
                  <a:xfrm>
                    <a:off x="2809" y="3825"/>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44" name="Line 320"/>
                  <p:cNvSpPr>
                    <a:spLocks noChangeShapeType="1"/>
                  </p:cNvSpPr>
                  <p:nvPr/>
                </p:nvSpPr>
                <p:spPr bwMode="auto">
                  <a:xfrm>
                    <a:off x="2809" y="369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45" name="Line 321"/>
                  <p:cNvSpPr>
                    <a:spLocks noChangeShapeType="1"/>
                  </p:cNvSpPr>
                  <p:nvPr/>
                </p:nvSpPr>
                <p:spPr bwMode="auto">
                  <a:xfrm>
                    <a:off x="3069"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46" name="Line 322"/>
                  <p:cNvSpPr>
                    <a:spLocks noChangeShapeType="1"/>
                  </p:cNvSpPr>
                  <p:nvPr/>
                </p:nvSpPr>
                <p:spPr bwMode="auto">
                  <a:xfrm>
                    <a:off x="3331"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47" name="Line 323"/>
                  <p:cNvSpPr>
                    <a:spLocks noChangeShapeType="1"/>
                  </p:cNvSpPr>
                  <p:nvPr/>
                </p:nvSpPr>
                <p:spPr bwMode="auto">
                  <a:xfrm>
                    <a:off x="3592"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48" name="Line 324"/>
                  <p:cNvSpPr>
                    <a:spLocks noChangeShapeType="1"/>
                  </p:cNvSpPr>
                  <p:nvPr/>
                </p:nvSpPr>
                <p:spPr bwMode="auto">
                  <a:xfrm>
                    <a:off x="3854"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49" name="Line 325"/>
                  <p:cNvSpPr>
                    <a:spLocks noChangeShapeType="1"/>
                  </p:cNvSpPr>
                  <p:nvPr/>
                </p:nvSpPr>
                <p:spPr bwMode="auto">
                  <a:xfrm>
                    <a:off x="4114"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50" name="Line 326"/>
                  <p:cNvSpPr>
                    <a:spLocks noChangeShapeType="1"/>
                  </p:cNvSpPr>
                  <p:nvPr/>
                </p:nvSpPr>
                <p:spPr bwMode="auto">
                  <a:xfrm>
                    <a:off x="4375"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51" name="Line 327"/>
                  <p:cNvSpPr>
                    <a:spLocks noChangeShapeType="1"/>
                  </p:cNvSpPr>
                  <p:nvPr/>
                </p:nvSpPr>
                <p:spPr bwMode="auto">
                  <a:xfrm>
                    <a:off x="4637"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52" name="Line 328"/>
                  <p:cNvSpPr>
                    <a:spLocks noChangeShapeType="1"/>
                  </p:cNvSpPr>
                  <p:nvPr/>
                </p:nvSpPr>
                <p:spPr bwMode="auto">
                  <a:xfrm>
                    <a:off x="4897"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53" name="Line 329"/>
                  <p:cNvSpPr>
                    <a:spLocks noChangeShapeType="1"/>
                  </p:cNvSpPr>
                  <p:nvPr/>
                </p:nvSpPr>
                <p:spPr bwMode="auto">
                  <a:xfrm>
                    <a:off x="5159" y="3693"/>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54" name="Line 330"/>
                  <p:cNvSpPr>
                    <a:spLocks noChangeShapeType="1"/>
                  </p:cNvSpPr>
                  <p:nvPr/>
                </p:nvSpPr>
                <p:spPr bwMode="auto">
                  <a:xfrm>
                    <a:off x="5420" y="3693"/>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55" name="Rectangle 331"/>
                  <p:cNvSpPr>
                    <a:spLocks noChangeArrowheads="1"/>
                  </p:cNvSpPr>
                  <p:nvPr/>
                </p:nvSpPr>
                <p:spPr bwMode="auto">
                  <a:xfrm>
                    <a:off x="5159" y="2576"/>
                    <a:ext cx="261" cy="131"/>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356" name="Rectangle 332"/>
                  <p:cNvSpPr>
                    <a:spLocks noChangeArrowheads="1"/>
                  </p:cNvSpPr>
                  <p:nvPr/>
                </p:nvSpPr>
                <p:spPr bwMode="auto">
                  <a:xfrm>
                    <a:off x="4897" y="2576"/>
                    <a:ext cx="262"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357" name="Rectangle 333"/>
                  <p:cNvSpPr>
                    <a:spLocks noChangeArrowheads="1"/>
                  </p:cNvSpPr>
                  <p:nvPr/>
                </p:nvSpPr>
                <p:spPr bwMode="auto">
                  <a:xfrm>
                    <a:off x="4637" y="2576"/>
                    <a:ext cx="260"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358" name="Rectangle 334"/>
                  <p:cNvSpPr>
                    <a:spLocks noChangeArrowheads="1"/>
                  </p:cNvSpPr>
                  <p:nvPr/>
                </p:nvSpPr>
                <p:spPr bwMode="auto">
                  <a:xfrm>
                    <a:off x="4375" y="2576"/>
                    <a:ext cx="262"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359" name="Rectangle 335"/>
                  <p:cNvSpPr>
                    <a:spLocks noChangeArrowheads="1"/>
                  </p:cNvSpPr>
                  <p:nvPr/>
                </p:nvSpPr>
                <p:spPr bwMode="auto">
                  <a:xfrm>
                    <a:off x="4114" y="2576"/>
                    <a:ext cx="261"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360" name="Rectangle 336"/>
                  <p:cNvSpPr>
                    <a:spLocks noChangeArrowheads="1"/>
                  </p:cNvSpPr>
                  <p:nvPr/>
                </p:nvSpPr>
                <p:spPr bwMode="auto">
                  <a:xfrm>
                    <a:off x="3854" y="2576"/>
                    <a:ext cx="260"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361" name="Rectangle 337"/>
                  <p:cNvSpPr>
                    <a:spLocks noChangeArrowheads="1"/>
                  </p:cNvSpPr>
                  <p:nvPr/>
                </p:nvSpPr>
                <p:spPr bwMode="auto">
                  <a:xfrm>
                    <a:off x="3592" y="2576"/>
                    <a:ext cx="262" cy="131"/>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362" name="Rectangle 338"/>
                  <p:cNvSpPr>
                    <a:spLocks noChangeArrowheads="1"/>
                  </p:cNvSpPr>
                  <p:nvPr/>
                </p:nvSpPr>
                <p:spPr bwMode="auto">
                  <a:xfrm>
                    <a:off x="3331" y="2576"/>
                    <a:ext cx="261"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363" name="Rectangle 339"/>
                  <p:cNvSpPr>
                    <a:spLocks noChangeArrowheads="1"/>
                  </p:cNvSpPr>
                  <p:nvPr/>
                </p:nvSpPr>
                <p:spPr bwMode="auto">
                  <a:xfrm>
                    <a:off x="3069" y="2576"/>
                    <a:ext cx="262" cy="131"/>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364" name="Rectangle 340"/>
                  <p:cNvSpPr>
                    <a:spLocks noChangeArrowheads="1"/>
                  </p:cNvSpPr>
                  <p:nvPr/>
                </p:nvSpPr>
                <p:spPr bwMode="auto">
                  <a:xfrm>
                    <a:off x="2809" y="2576"/>
                    <a:ext cx="260" cy="131"/>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365" name="Line 341"/>
                  <p:cNvSpPr>
                    <a:spLocks noChangeShapeType="1"/>
                  </p:cNvSpPr>
                  <p:nvPr/>
                </p:nvSpPr>
                <p:spPr bwMode="auto">
                  <a:xfrm>
                    <a:off x="2809" y="2576"/>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66" name="Line 342"/>
                  <p:cNvSpPr>
                    <a:spLocks noChangeShapeType="1"/>
                  </p:cNvSpPr>
                  <p:nvPr/>
                </p:nvSpPr>
                <p:spPr bwMode="auto">
                  <a:xfrm>
                    <a:off x="2809" y="2707"/>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67" name="Line 343"/>
                  <p:cNvSpPr>
                    <a:spLocks noChangeShapeType="1"/>
                  </p:cNvSpPr>
                  <p:nvPr/>
                </p:nvSpPr>
                <p:spPr bwMode="auto">
                  <a:xfrm>
                    <a:off x="2809" y="2576"/>
                    <a:ext cx="0" cy="131"/>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68" name="Line 344"/>
                  <p:cNvSpPr>
                    <a:spLocks noChangeShapeType="1"/>
                  </p:cNvSpPr>
                  <p:nvPr/>
                </p:nvSpPr>
                <p:spPr bwMode="auto">
                  <a:xfrm>
                    <a:off x="3069"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69" name="Line 345"/>
                  <p:cNvSpPr>
                    <a:spLocks noChangeShapeType="1"/>
                  </p:cNvSpPr>
                  <p:nvPr/>
                </p:nvSpPr>
                <p:spPr bwMode="auto">
                  <a:xfrm>
                    <a:off x="3331"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0" name="Line 346"/>
                  <p:cNvSpPr>
                    <a:spLocks noChangeShapeType="1"/>
                  </p:cNvSpPr>
                  <p:nvPr/>
                </p:nvSpPr>
                <p:spPr bwMode="auto">
                  <a:xfrm>
                    <a:off x="3592"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1" name="Line 347"/>
                  <p:cNvSpPr>
                    <a:spLocks noChangeShapeType="1"/>
                  </p:cNvSpPr>
                  <p:nvPr/>
                </p:nvSpPr>
                <p:spPr bwMode="auto">
                  <a:xfrm>
                    <a:off x="3854"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2" name="Line 348"/>
                  <p:cNvSpPr>
                    <a:spLocks noChangeShapeType="1"/>
                  </p:cNvSpPr>
                  <p:nvPr/>
                </p:nvSpPr>
                <p:spPr bwMode="auto">
                  <a:xfrm>
                    <a:off x="4114"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3" name="Line 349"/>
                  <p:cNvSpPr>
                    <a:spLocks noChangeShapeType="1"/>
                  </p:cNvSpPr>
                  <p:nvPr/>
                </p:nvSpPr>
                <p:spPr bwMode="auto">
                  <a:xfrm>
                    <a:off x="4375"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4" name="Line 350"/>
                  <p:cNvSpPr>
                    <a:spLocks noChangeShapeType="1"/>
                  </p:cNvSpPr>
                  <p:nvPr/>
                </p:nvSpPr>
                <p:spPr bwMode="auto">
                  <a:xfrm>
                    <a:off x="4637"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5" name="Line 351"/>
                  <p:cNvSpPr>
                    <a:spLocks noChangeShapeType="1"/>
                  </p:cNvSpPr>
                  <p:nvPr/>
                </p:nvSpPr>
                <p:spPr bwMode="auto">
                  <a:xfrm>
                    <a:off x="4897"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6" name="Line 352"/>
                  <p:cNvSpPr>
                    <a:spLocks noChangeShapeType="1"/>
                  </p:cNvSpPr>
                  <p:nvPr/>
                </p:nvSpPr>
                <p:spPr bwMode="auto">
                  <a:xfrm>
                    <a:off x="5159" y="2576"/>
                    <a:ext cx="0" cy="131"/>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77" name="Line 353"/>
                  <p:cNvSpPr>
                    <a:spLocks noChangeShapeType="1"/>
                  </p:cNvSpPr>
                  <p:nvPr/>
                </p:nvSpPr>
                <p:spPr bwMode="auto">
                  <a:xfrm>
                    <a:off x="5420" y="2576"/>
                    <a:ext cx="0" cy="131"/>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78" name="Rectangle 354"/>
                  <p:cNvSpPr>
                    <a:spLocks noChangeArrowheads="1"/>
                  </p:cNvSpPr>
                  <p:nvPr/>
                </p:nvSpPr>
                <p:spPr bwMode="auto">
                  <a:xfrm>
                    <a:off x="5159" y="2410"/>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379" name="Rectangle 355"/>
                  <p:cNvSpPr>
                    <a:spLocks noChangeArrowheads="1"/>
                  </p:cNvSpPr>
                  <p:nvPr/>
                </p:nvSpPr>
                <p:spPr bwMode="auto">
                  <a:xfrm>
                    <a:off x="4897" y="2410"/>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380" name="Rectangle 356"/>
                  <p:cNvSpPr>
                    <a:spLocks noChangeArrowheads="1"/>
                  </p:cNvSpPr>
                  <p:nvPr/>
                </p:nvSpPr>
                <p:spPr bwMode="auto">
                  <a:xfrm>
                    <a:off x="4637" y="2410"/>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381" name="Rectangle 357"/>
                  <p:cNvSpPr>
                    <a:spLocks noChangeArrowheads="1"/>
                  </p:cNvSpPr>
                  <p:nvPr/>
                </p:nvSpPr>
                <p:spPr bwMode="auto">
                  <a:xfrm>
                    <a:off x="4375" y="2410"/>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382" name="Rectangle 358"/>
                  <p:cNvSpPr>
                    <a:spLocks noChangeArrowheads="1"/>
                  </p:cNvSpPr>
                  <p:nvPr/>
                </p:nvSpPr>
                <p:spPr bwMode="auto">
                  <a:xfrm>
                    <a:off x="4114" y="2410"/>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383" name="Rectangle 359"/>
                  <p:cNvSpPr>
                    <a:spLocks noChangeArrowheads="1"/>
                  </p:cNvSpPr>
                  <p:nvPr/>
                </p:nvSpPr>
                <p:spPr bwMode="auto">
                  <a:xfrm>
                    <a:off x="3854" y="2410"/>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384" name="Rectangle 360"/>
                  <p:cNvSpPr>
                    <a:spLocks noChangeArrowheads="1"/>
                  </p:cNvSpPr>
                  <p:nvPr/>
                </p:nvSpPr>
                <p:spPr bwMode="auto">
                  <a:xfrm>
                    <a:off x="3592" y="2410"/>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385" name="Rectangle 361"/>
                  <p:cNvSpPr>
                    <a:spLocks noChangeArrowheads="1"/>
                  </p:cNvSpPr>
                  <p:nvPr/>
                </p:nvSpPr>
                <p:spPr bwMode="auto">
                  <a:xfrm>
                    <a:off x="3331" y="2410"/>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386" name="Rectangle 362"/>
                  <p:cNvSpPr>
                    <a:spLocks noChangeArrowheads="1"/>
                  </p:cNvSpPr>
                  <p:nvPr/>
                </p:nvSpPr>
                <p:spPr bwMode="auto">
                  <a:xfrm>
                    <a:off x="3069" y="2410"/>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387" name="Rectangle 363"/>
                  <p:cNvSpPr>
                    <a:spLocks noChangeArrowheads="1"/>
                  </p:cNvSpPr>
                  <p:nvPr/>
                </p:nvSpPr>
                <p:spPr bwMode="auto">
                  <a:xfrm>
                    <a:off x="2809" y="2410"/>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388" name="Line 364"/>
                  <p:cNvSpPr>
                    <a:spLocks noChangeShapeType="1"/>
                  </p:cNvSpPr>
                  <p:nvPr/>
                </p:nvSpPr>
                <p:spPr bwMode="auto">
                  <a:xfrm>
                    <a:off x="2809" y="2410"/>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89" name="Line 365"/>
                  <p:cNvSpPr>
                    <a:spLocks noChangeShapeType="1"/>
                  </p:cNvSpPr>
                  <p:nvPr/>
                </p:nvSpPr>
                <p:spPr bwMode="auto">
                  <a:xfrm>
                    <a:off x="2809" y="2542"/>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90" name="Line 366"/>
                  <p:cNvSpPr>
                    <a:spLocks noChangeShapeType="1"/>
                  </p:cNvSpPr>
                  <p:nvPr/>
                </p:nvSpPr>
                <p:spPr bwMode="auto">
                  <a:xfrm>
                    <a:off x="2809" y="2410"/>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391" name="Line 367"/>
                  <p:cNvSpPr>
                    <a:spLocks noChangeShapeType="1"/>
                  </p:cNvSpPr>
                  <p:nvPr/>
                </p:nvSpPr>
                <p:spPr bwMode="auto">
                  <a:xfrm>
                    <a:off x="3069"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2" name="Line 368"/>
                  <p:cNvSpPr>
                    <a:spLocks noChangeShapeType="1"/>
                  </p:cNvSpPr>
                  <p:nvPr/>
                </p:nvSpPr>
                <p:spPr bwMode="auto">
                  <a:xfrm>
                    <a:off x="3331"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3" name="Line 369"/>
                  <p:cNvSpPr>
                    <a:spLocks noChangeShapeType="1"/>
                  </p:cNvSpPr>
                  <p:nvPr/>
                </p:nvSpPr>
                <p:spPr bwMode="auto">
                  <a:xfrm>
                    <a:off x="3592"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4" name="Line 370"/>
                  <p:cNvSpPr>
                    <a:spLocks noChangeShapeType="1"/>
                  </p:cNvSpPr>
                  <p:nvPr/>
                </p:nvSpPr>
                <p:spPr bwMode="auto">
                  <a:xfrm>
                    <a:off x="3854"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5" name="Line 371"/>
                  <p:cNvSpPr>
                    <a:spLocks noChangeShapeType="1"/>
                  </p:cNvSpPr>
                  <p:nvPr/>
                </p:nvSpPr>
                <p:spPr bwMode="auto">
                  <a:xfrm>
                    <a:off x="4114"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6" name="Line 372"/>
                  <p:cNvSpPr>
                    <a:spLocks noChangeShapeType="1"/>
                  </p:cNvSpPr>
                  <p:nvPr/>
                </p:nvSpPr>
                <p:spPr bwMode="auto">
                  <a:xfrm>
                    <a:off x="4375"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7" name="Line 373"/>
                  <p:cNvSpPr>
                    <a:spLocks noChangeShapeType="1"/>
                  </p:cNvSpPr>
                  <p:nvPr/>
                </p:nvSpPr>
                <p:spPr bwMode="auto">
                  <a:xfrm>
                    <a:off x="4637"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8" name="Line 374"/>
                  <p:cNvSpPr>
                    <a:spLocks noChangeShapeType="1"/>
                  </p:cNvSpPr>
                  <p:nvPr/>
                </p:nvSpPr>
                <p:spPr bwMode="auto">
                  <a:xfrm>
                    <a:off x="4897"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399" name="Line 375"/>
                  <p:cNvSpPr>
                    <a:spLocks noChangeShapeType="1"/>
                  </p:cNvSpPr>
                  <p:nvPr/>
                </p:nvSpPr>
                <p:spPr bwMode="auto">
                  <a:xfrm>
                    <a:off x="5159" y="2410"/>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00" name="Line 376"/>
                  <p:cNvSpPr>
                    <a:spLocks noChangeShapeType="1"/>
                  </p:cNvSpPr>
                  <p:nvPr/>
                </p:nvSpPr>
                <p:spPr bwMode="auto">
                  <a:xfrm>
                    <a:off x="5420" y="2410"/>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01" name="Rectangle 377"/>
                  <p:cNvSpPr>
                    <a:spLocks noChangeArrowheads="1"/>
                  </p:cNvSpPr>
                  <p:nvPr/>
                </p:nvSpPr>
                <p:spPr bwMode="auto">
                  <a:xfrm>
                    <a:off x="5159" y="3362"/>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402" name="Rectangle 378"/>
                  <p:cNvSpPr>
                    <a:spLocks noChangeArrowheads="1"/>
                  </p:cNvSpPr>
                  <p:nvPr/>
                </p:nvSpPr>
                <p:spPr bwMode="auto">
                  <a:xfrm>
                    <a:off x="4897" y="3362"/>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403" name="Rectangle 379"/>
                  <p:cNvSpPr>
                    <a:spLocks noChangeArrowheads="1"/>
                  </p:cNvSpPr>
                  <p:nvPr/>
                </p:nvSpPr>
                <p:spPr bwMode="auto">
                  <a:xfrm>
                    <a:off x="4637" y="3362"/>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404" name="Rectangle 380"/>
                  <p:cNvSpPr>
                    <a:spLocks noChangeArrowheads="1"/>
                  </p:cNvSpPr>
                  <p:nvPr/>
                </p:nvSpPr>
                <p:spPr bwMode="auto">
                  <a:xfrm>
                    <a:off x="4375" y="3362"/>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405" name="Rectangle 381"/>
                  <p:cNvSpPr>
                    <a:spLocks noChangeArrowheads="1"/>
                  </p:cNvSpPr>
                  <p:nvPr/>
                </p:nvSpPr>
                <p:spPr bwMode="auto">
                  <a:xfrm>
                    <a:off x="4114" y="3362"/>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406" name="Rectangle 382"/>
                  <p:cNvSpPr>
                    <a:spLocks noChangeArrowheads="1"/>
                  </p:cNvSpPr>
                  <p:nvPr/>
                </p:nvSpPr>
                <p:spPr bwMode="auto">
                  <a:xfrm>
                    <a:off x="3854" y="3362"/>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407" name="Rectangle 383"/>
                  <p:cNvSpPr>
                    <a:spLocks noChangeArrowheads="1"/>
                  </p:cNvSpPr>
                  <p:nvPr/>
                </p:nvSpPr>
                <p:spPr bwMode="auto">
                  <a:xfrm>
                    <a:off x="3592" y="3362"/>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408" name="Rectangle 384"/>
                  <p:cNvSpPr>
                    <a:spLocks noChangeArrowheads="1"/>
                  </p:cNvSpPr>
                  <p:nvPr/>
                </p:nvSpPr>
                <p:spPr bwMode="auto">
                  <a:xfrm>
                    <a:off x="3331" y="3362"/>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409" name="Rectangle 385"/>
                  <p:cNvSpPr>
                    <a:spLocks noChangeArrowheads="1"/>
                  </p:cNvSpPr>
                  <p:nvPr/>
                </p:nvSpPr>
                <p:spPr bwMode="auto">
                  <a:xfrm>
                    <a:off x="3069" y="3362"/>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410" name="Rectangle 386"/>
                  <p:cNvSpPr>
                    <a:spLocks noChangeArrowheads="1"/>
                  </p:cNvSpPr>
                  <p:nvPr/>
                </p:nvSpPr>
                <p:spPr bwMode="auto">
                  <a:xfrm>
                    <a:off x="2809" y="3362"/>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411" name="Line 387"/>
                  <p:cNvSpPr>
                    <a:spLocks noChangeShapeType="1"/>
                  </p:cNvSpPr>
                  <p:nvPr/>
                </p:nvSpPr>
                <p:spPr bwMode="auto">
                  <a:xfrm>
                    <a:off x="2809" y="3362"/>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12" name="Line 388"/>
                  <p:cNvSpPr>
                    <a:spLocks noChangeShapeType="1"/>
                  </p:cNvSpPr>
                  <p:nvPr/>
                </p:nvSpPr>
                <p:spPr bwMode="auto">
                  <a:xfrm>
                    <a:off x="2809" y="3494"/>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13" name="Line 389"/>
                  <p:cNvSpPr>
                    <a:spLocks noChangeShapeType="1"/>
                  </p:cNvSpPr>
                  <p:nvPr/>
                </p:nvSpPr>
                <p:spPr bwMode="auto">
                  <a:xfrm>
                    <a:off x="2809" y="3362"/>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14" name="Line 390"/>
                  <p:cNvSpPr>
                    <a:spLocks noChangeShapeType="1"/>
                  </p:cNvSpPr>
                  <p:nvPr/>
                </p:nvSpPr>
                <p:spPr bwMode="auto">
                  <a:xfrm>
                    <a:off x="3069"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15" name="Line 391"/>
                  <p:cNvSpPr>
                    <a:spLocks noChangeShapeType="1"/>
                  </p:cNvSpPr>
                  <p:nvPr/>
                </p:nvSpPr>
                <p:spPr bwMode="auto">
                  <a:xfrm>
                    <a:off x="3331"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16" name="Line 392"/>
                  <p:cNvSpPr>
                    <a:spLocks noChangeShapeType="1"/>
                  </p:cNvSpPr>
                  <p:nvPr/>
                </p:nvSpPr>
                <p:spPr bwMode="auto">
                  <a:xfrm>
                    <a:off x="3592"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17" name="Line 393"/>
                  <p:cNvSpPr>
                    <a:spLocks noChangeShapeType="1"/>
                  </p:cNvSpPr>
                  <p:nvPr/>
                </p:nvSpPr>
                <p:spPr bwMode="auto">
                  <a:xfrm>
                    <a:off x="3854"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18" name="Line 394"/>
                  <p:cNvSpPr>
                    <a:spLocks noChangeShapeType="1"/>
                  </p:cNvSpPr>
                  <p:nvPr/>
                </p:nvSpPr>
                <p:spPr bwMode="auto">
                  <a:xfrm>
                    <a:off x="4114"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19" name="Line 395"/>
                  <p:cNvSpPr>
                    <a:spLocks noChangeShapeType="1"/>
                  </p:cNvSpPr>
                  <p:nvPr/>
                </p:nvSpPr>
                <p:spPr bwMode="auto">
                  <a:xfrm>
                    <a:off x="4375"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20" name="Line 396"/>
                  <p:cNvSpPr>
                    <a:spLocks noChangeShapeType="1"/>
                  </p:cNvSpPr>
                  <p:nvPr/>
                </p:nvSpPr>
                <p:spPr bwMode="auto">
                  <a:xfrm>
                    <a:off x="4637"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21" name="Line 397"/>
                  <p:cNvSpPr>
                    <a:spLocks noChangeShapeType="1"/>
                  </p:cNvSpPr>
                  <p:nvPr/>
                </p:nvSpPr>
                <p:spPr bwMode="auto">
                  <a:xfrm>
                    <a:off x="4897"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22" name="Line 398"/>
                  <p:cNvSpPr>
                    <a:spLocks noChangeShapeType="1"/>
                  </p:cNvSpPr>
                  <p:nvPr/>
                </p:nvSpPr>
                <p:spPr bwMode="auto">
                  <a:xfrm>
                    <a:off x="5159" y="3362"/>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23" name="Line 399"/>
                  <p:cNvSpPr>
                    <a:spLocks noChangeShapeType="1"/>
                  </p:cNvSpPr>
                  <p:nvPr/>
                </p:nvSpPr>
                <p:spPr bwMode="auto">
                  <a:xfrm>
                    <a:off x="5420" y="3362"/>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24" name="Rectangle 400"/>
                  <p:cNvSpPr>
                    <a:spLocks noChangeArrowheads="1"/>
                  </p:cNvSpPr>
                  <p:nvPr/>
                </p:nvSpPr>
                <p:spPr bwMode="auto">
                  <a:xfrm>
                    <a:off x="5159" y="3527"/>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425" name="Rectangle 401"/>
                  <p:cNvSpPr>
                    <a:spLocks noChangeArrowheads="1"/>
                  </p:cNvSpPr>
                  <p:nvPr/>
                </p:nvSpPr>
                <p:spPr bwMode="auto">
                  <a:xfrm>
                    <a:off x="4897" y="3527"/>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426" name="Rectangle 402"/>
                  <p:cNvSpPr>
                    <a:spLocks noChangeArrowheads="1"/>
                  </p:cNvSpPr>
                  <p:nvPr/>
                </p:nvSpPr>
                <p:spPr bwMode="auto">
                  <a:xfrm>
                    <a:off x="4637" y="3527"/>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427" name="Rectangle 403"/>
                  <p:cNvSpPr>
                    <a:spLocks noChangeArrowheads="1"/>
                  </p:cNvSpPr>
                  <p:nvPr/>
                </p:nvSpPr>
                <p:spPr bwMode="auto">
                  <a:xfrm>
                    <a:off x="4375" y="3527"/>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428" name="Rectangle 404"/>
                  <p:cNvSpPr>
                    <a:spLocks noChangeArrowheads="1"/>
                  </p:cNvSpPr>
                  <p:nvPr/>
                </p:nvSpPr>
                <p:spPr bwMode="auto">
                  <a:xfrm>
                    <a:off x="4114" y="3527"/>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429" name="Rectangle 405"/>
                  <p:cNvSpPr>
                    <a:spLocks noChangeArrowheads="1"/>
                  </p:cNvSpPr>
                  <p:nvPr/>
                </p:nvSpPr>
                <p:spPr bwMode="auto">
                  <a:xfrm>
                    <a:off x="3854" y="3527"/>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430" name="Rectangle 406"/>
                  <p:cNvSpPr>
                    <a:spLocks noChangeArrowheads="1"/>
                  </p:cNvSpPr>
                  <p:nvPr/>
                </p:nvSpPr>
                <p:spPr bwMode="auto">
                  <a:xfrm>
                    <a:off x="3592" y="3527"/>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431" name="Rectangle 407"/>
                  <p:cNvSpPr>
                    <a:spLocks noChangeArrowheads="1"/>
                  </p:cNvSpPr>
                  <p:nvPr/>
                </p:nvSpPr>
                <p:spPr bwMode="auto">
                  <a:xfrm>
                    <a:off x="3331" y="3527"/>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432" name="Rectangle 408"/>
                  <p:cNvSpPr>
                    <a:spLocks noChangeArrowheads="1"/>
                  </p:cNvSpPr>
                  <p:nvPr/>
                </p:nvSpPr>
                <p:spPr bwMode="auto">
                  <a:xfrm>
                    <a:off x="3069" y="3527"/>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433" name="Rectangle 409"/>
                  <p:cNvSpPr>
                    <a:spLocks noChangeArrowheads="1"/>
                  </p:cNvSpPr>
                  <p:nvPr/>
                </p:nvSpPr>
                <p:spPr bwMode="auto">
                  <a:xfrm>
                    <a:off x="2809" y="3527"/>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434" name="Line 410"/>
                  <p:cNvSpPr>
                    <a:spLocks noChangeShapeType="1"/>
                  </p:cNvSpPr>
                  <p:nvPr/>
                </p:nvSpPr>
                <p:spPr bwMode="auto">
                  <a:xfrm>
                    <a:off x="2809" y="3527"/>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35" name="Line 411"/>
                  <p:cNvSpPr>
                    <a:spLocks noChangeShapeType="1"/>
                  </p:cNvSpPr>
                  <p:nvPr/>
                </p:nvSpPr>
                <p:spPr bwMode="auto">
                  <a:xfrm>
                    <a:off x="2809" y="3659"/>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36" name="Line 412"/>
                  <p:cNvSpPr>
                    <a:spLocks noChangeShapeType="1"/>
                  </p:cNvSpPr>
                  <p:nvPr/>
                </p:nvSpPr>
                <p:spPr bwMode="auto">
                  <a:xfrm>
                    <a:off x="2809" y="3527"/>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37" name="Line 413"/>
                  <p:cNvSpPr>
                    <a:spLocks noChangeShapeType="1"/>
                  </p:cNvSpPr>
                  <p:nvPr/>
                </p:nvSpPr>
                <p:spPr bwMode="auto">
                  <a:xfrm>
                    <a:off x="3069"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38" name="Line 414"/>
                  <p:cNvSpPr>
                    <a:spLocks noChangeShapeType="1"/>
                  </p:cNvSpPr>
                  <p:nvPr/>
                </p:nvSpPr>
                <p:spPr bwMode="auto">
                  <a:xfrm>
                    <a:off x="3331"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39" name="Line 415"/>
                  <p:cNvSpPr>
                    <a:spLocks noChangeShapeType="1"/>
                  </p:cNvSpPr>
                  <p:nvPr/>
                </p:nvSpPr>
                <p:spPr bwMode="auto">
                  <a:xfrm>
                    <a:off x="3592"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0" name="Line 416"/>
                  <p:cNvSpPr>
                    <a:spLocks noChangeShapeType="1"/>
                  </p:cNvSpPr>
                  <p:nvPr/>
                </p:nvSpPr>
                <p:spPr bwMode="auto">
                  <a:xfrm>
                    <a:off x="3854"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1" name="Line 417"/>
                  <p:cNvSpPr>
                    <a:spLocks noChangeShapeType="1"/>
                  </p:cNvSpPr>
                  <p:nvPr/>
                </p:nvSpPr>
                <p:spPr bwMode="auto">
                  <a:xfrm>
                    <a:off x="4114"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2" name="Line 418"/>
                  <p:cNvSpPr>
                    <a:spLocks noChangeShapeType="1"/>
                  </p:cNvSpPr>
                  <p:nvPr/>
                </p:nvSpPr>
                <p:spPr bwMode="auto">
                  <a:xfrm>
                    <a:off x="4375"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3" name="Line 419"/>
                  <p:cNvSpPr>
                    <a:spLocks noChangeShapeType="1"/>
                  </p:cNvSpPr>
                  <p:nvPr/>
                </p:nvSpPr>
                <p:spPr bwMode="auto">
                  <a:xfrm>
                    <a:off x="4637"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4" name="Line 420"/>
                  <p:cNvSpPr>
                    <a:spLocks noChangeShapeType="1"/>
                  </p:cNvSpPr>
                  <p:nvPr/>
                </p:nvSpPr>
                <p:spPr bwMode="auto">
                  <a:xfrm>
                    <a:off x="4897"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5" name="Line 421"/>
                  <p:cNvSpPr>
                    <a:spLocks noChangeShapeType="1"/>
                  </p:cNvSpPr>
                  <p:nvPr/>
                </p:nvSpPr>
                <p:spPr bwMode="auto">
                  <a:xfrm>
                    <a:off x="5159" y="3527"/>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46" name="Line 422"/>
                  <p:cNvSpPr>
                    <a:spLocks noChangeShapeType="1"/>
                  </p:cNvSpPr>
                  <p:nvPr/>
                </p:nvSpPr>
                <p:spPr bwMode="auto">
                  <a:xfrm>
                    <a:off x="5420" y="3527"/>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47" name="Rectangle 423"/>
                  <p:cNvSpPr>
                    <a:spLocks noChangeArrowheads="1"/>
                  </p:cNvSpPr>
                  <p:nvPr/>
                </p:nvSpPr>
                <p:spPr bwMode="auto">
                  <a:xfrm>
                    <a:off x="5159" y="4024"/>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448" name="Rectangle 424"/>
                  <p:cNvSpPr>
                    <a:spLocks noChangeArrowheads="1"/>
                  </p:cNvSpPr>
                  <p:nvPr/>
                </p:nvSpPr>
                <p:spPr bwMode="auto">
                  <a:xfrm>
                    <a:off x="4897" y="4024"/>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449" name="Rectangle 425"/>
                  <p:cNvSpPr>
                    <a:spLocks noChangeArrowheads="1"/>
                  </p:cNvSpPr>
                  <p:nvPr/>
                </p:nvSpPr>
                <p:spPr bwMode="auto">
                  <a:xfrm>
                    <a:off x="4637" y="4024"/>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450" name="Rectangle 426"/>
                  <p:cNvSpPr>
                    <a:spLocks noChangeArrowheads="1"/>
                  </p:cNvSpPr>
                  <p:nvPr/>
                </p:nvSpPr>
                <p:spPr bwMode="auto">
                  <a:xfrm>
                    <a:off x="4375" y="4024"/>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451" name="Rectangle 427"/>
                  <p:cNvSpPr>
                    <a:spLocks noChangeArrowheads="1"/>
                  </p:cNvSpPr>
                  <p:nvPr/>
                </p:nvSpPr>
                <p:spPr bwMode="auto">
                  <a:xfrm>
                    <a:off x="4114" y="4024"/>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452" name="Rectangle 428"/>
                  <p:cNvSpPr>
                    <a:spLocks noChangeArrowheads="1"/>
                  </p:cNvSpPr>
                  <p:nvPr/>
                </p:nvSpPr>
                <p:spPr bwMode="auto">
                  <a:xfrm>
                    <a:off x="3854" y="4024"/>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453" name="Rectangle 429"/>
                  <p:cNvSpPr>
                    <a:spLocks noChangeArrowheads="1"/>
                  </p:cNvSpPr>
                  <p:nvPr/>
                </p:nvSpPr>
                <p:spPr bwMode="auto">
                  <a:xfrm>
                    <a:off x="3592" y="4024"/>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454" name="Rectangle 430"/>
                  <p:cNvSpPr>
                    <a:spLocks noChangeArrowheads="1"/>
                  </p:cNvSpPr>
                  <p:nvPr/>
                </p:nvSpPr>
                <p:spPr bwMode="auto">
                  <a:xfrm>
                    <a:off x="3331" y="4024"/>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455" name="Rectangle 431"/>
                  <p:cNvSpPr>
                    <a:spLocks noChangeArrowheads="1"/>
                  </p:cNvSpPr>
                  <p:nvPr/>
                </p:nvSpPr>
                <p:spPr bwMode="auto">
                  <a:xfrm>
                    <a:off x="3069" y="4024"/>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456" name="Rectangle 432"/>
                  <p:cNvSpPr>
                    <a:spLocks noChangeArrowheads="1"/>
                  </p:cNvSpPr>
                  <p:nvPr/>
                </p:nvSpPr>
                <p:spPr bwMode="auto">
                  <a:xfrm>
                    <a:off x="2809" y="4024"/>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457" name="Line 433"/>
                  <p:cNvSpPr>
                    <a:spLocks noChangeShapeType="1"/>
                  </p:cNvSpPr>
                  <p:nvPr/>
                </p:nvSpPr>
                <p:spPr bwMode="auto">
                  <a:xfrm>
                    <a:off x="2809" y="4024"/>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58" name="Line 434"/>
                  <p:cNvSpPr>
                    <a:spLocks noChangeShapeType="1"/>
                  </p:cNvSpPr>
                  <p:nvPr/>
                </p:nvSpPr>
                <p:spPr bwMode="auto">
                  <a:xfrm>
                    <a:off x="2809" y="4156"/>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59" name="Line 435"/>
                  <p:cNvSpPr>
                    <a:spLocks noChangeShapeType="1"/>
                  </p:cNvSpPr>
                  <p:nvPr/>
                </p:nvSpPr>
                <p:spPr bwMode="auto">
                  <a:xfrm>
                    <a:off x="2809" y="4024"/>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60" name="Line 436"/>
                  <p:cNvSpPr>
                    <a:spLocks noChangeShapeType="1"/>
                  </p:cNvSpPr>
                  <p:nvPr/>
                </p:nvSpPr>
                <p:spPr bwMode="auto">
                  <a:xfrm>
                    <a:off x="3069"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1" name="Line 437"/>
                  <p:cNvSpPr>
                    <a:spLocks noChangeShapeType="1"/>
                  </p:cNvSpPr>
                  <p:nvPr/>
                </p:nvSpPr>
                <p:spPr bwMode="auto">
                  <a:xfrm>
                    <a:off x="3331"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2" name="Line 438"/>
                  <p:cNvSpPr>
                    <a:spLocks noChangeShapeType="1"/>
                  </p:cNvSpPr>
                  <p:nvPr/>
                </p:nvSpPr>
                <p:spPr bwMode="auto">
                  <a:xfrm>
                    <a:off x="3592"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3" name="Line 439"/>
                  <p:cNvSpPr>
                    <a:spLocks noChangeShapeType="1"/>
                  </p:cNvSpPr>
                  <p:nvPr/>
                </p:nvSpPr>
                <p:spPr bwMode="auto">
                  <a:xfrm>
                    <a:off x="3854"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4" name="Line 440"/>
                  <p:cNvSpPr>
                    <a:spLocks noChangeShapeType="1"/>
                  </p:cNvSpPr>
                  <p:nvPr/>
                </p:nvSpPr>
                <p:spPr bwMode="auto">
                  <a:xfrm>
                    <a:off x="4114"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5" name="Line 441"/>
                  <p:cNvSpPr>
                    <a:spLocks noChangeShapeType="1"/>
                  </p:cNvSpPr>
                  <p:nvPr/>
                </p:nvSpPr>
                <p:spPr bwMode="auto">
                  <a:xfrm>
                    <a:off x="4375"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6" name="Line 442"/>
                  <p:cNvSpPr>
                    <a:spLocks noChangeShapeType="1"/>
                  </p:cNvSpPr>
                  <p:nvPr/>
                </p:nvSpPr>
                <p:spPr bwMode="auto">
                  <a:xfrm>
                    <a:off x="4637"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7" name="Line 443"/>
                  <p:cNvSpPr>
                    <a:spLocks noChangeShapeType="1"/>
                  </p:cNvSpPr>
                  <p:nvPr/>
                </p:nvSpPr>
                <p:spPr bwMode="auto">
                  <a:xfrm>
                    <a:off x="4897"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8" name="Line 444"/>
                  <p:cNvSpPr>
                    <a:spLocks noChangeShapeType="1"/>
                  </p:cNvSpPr>
                  <p:nvPr/>
                </p:nvSpPr>
                <p:spPr bwMode="auto">
                  <a:xfrm>
                    <a:off x="5159" y="402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69" name="Line 445"/>
                  <p:cNvSpPr>
                    <a:spLocks noChangeShapeType="1"/>
                  </p:cNvSpPr>
                  <p:nvPr/>
                </p:nvSpPr>
                <p:spPr bwMode="auto">
                  <a:xfrm>
                    <a:off x="5420" y="4024"/>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70" name="Rectangle 446"/>
                  <p:cNvSpPr>
                    <a:spLocks noChangeArrowheads="1"/>
                  </p:cNvSpPr>
                  <p:nvPr/>
                </p:nvSpPr>
                <p:spPr bwMode="auto">
                  <a:xfrm>
                    <a:off x="5159" y="2244"/>
                    <a:ext cx="261"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10</a:t>
                    </a:r>
                  </a:p>
                </p:txBody>
              </p:sp>
              <p:sp>
                <p:nvSpPr>
                  <p:cNvPr id="471" name="Rectangle 447"/>
                  <p:cNvSpPr>
                    <a:spLocks noChangeArrowheads="1"/>
                  </p:cNvSpPr>
                  <p:nvPr/>
                </p:nvSpPr>
                <p:spPr bwMode="auto">
                  <a:xfrm>
                    <a:off x="4897" y="2244"/>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9</a:t>
                    </a:r>
                  </a:p>
                </p:txBody>
              </p:sp>
              <p:sp>
                <p:nvSpPr>
                  <p:cNvPr id="472" name="Rectangle 448"/>
                  <p:cNvSpPr>
                    <a:spLocks noChangeArrowheads="1"/>
                  </p:cNvSpPr>
                  <p:nvPr/>
                </p:nvSpPr>
                <p:spPr bwMode="auto">
                  <a:xfrm>
                    <a:off x="4637" y="2244"/>
                    <a:ext cx="260"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8</a:t>
                    </a:r>
                  </a:p>
                </p:txBody>
              </p:sp>
              <p:sp>
                <p:nvSpPr>
                  <p:cNvPr id="473" name="Rectangle 449"/>
                  <p:cNvSpPr>
                    <a:spLocks noChangeArrowheads="1"/>
                  </p:cNvSpPr>
                  <p:nvPr/>
                </p:nvSpPr>
                <p:spPr bwMode="auto">
                  <a:xfrm>
                    <a:off x="4375" y="2244"/>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7</a:t>
                    </a:r>
                  </a:p>
                </p:txBody>
              </p:sp>
              <p:sp>
                <p:nvSpPr>
                  <p:cNvPr id="474" name="Rectangle 450"/>
                  <p:cNvSpPr>
                    <a:spLocks noChangeArrowheads="1"/>
                  </p:cNvSpPr>
                  <p:nvPr/>
                </p:nvSpPr>
                <p:spPr bwMode="auto">
                  <a:xfrm>
                    <a:off x="4114" y="2244"/>
                    <a:ext cx="261"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6</a:t>
                    </a:r>
                  </a:p>
                </p:txBody>
              </p:sp>
              <p:sp>
                <p:nvSpPr>
                  <p:cNvPr id="475" name="Rectangle 451"/>
                  <p:cNvSpPr>
                    <a:spLocks noChangeArrowheads="1"/>
                  </p:cNvSpPr>
                  <p:nvPr/>
                </p:nvSpPr>
                <p:spPr bwMode="auto">
                  <a:xfrm>
                    <a:off x="3854" y="2244"/>
                    <a:ext cx="260"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5</a:t>
                    </a:r>
                  </a:p>
                </p:txBody>
              </p:sp>
              <p:sp>
                <p:nvSpPr>
                  <p:cNvPr id="476" name="Rectangle 452"/>
                  <p:cNvSpPr>
                    <a:spLocks noChangeArrowheads="1"/>
                  </p:cNvSpPr>
                  <p:nvPr/>
                </p:nvSpPr>
                <p:spPr bwMode="auto">
                  <a:xfrm>
                    <a:off x="3592" y="2244"/>
                    <a:ext cx="262" cy="132"/>
                  </a:xfrm>
                  <a:prstGeom prst="rect">
                    <a:avLst/>
                  </a:prstGeom>
                  <a:solidFill>
                    <a:schemeClr val="bg1">
                      <a:lumMod val="85000"/>
                    </a:schemeClr>
                  </a:solidFill>
                  <a:ln w="9525">
                    <a:noFill/>
                    <a:miter lim="800000"/>
                    <a:headEnd/>
                    <a:tailEnd/>
                  </a:ln>
                </p:spPr>
                <p:txBody>
                  <a:bodyPr anchor="ctr" anchorCtr="1"/>
                  <a:lstStyle/>
                  <a:p>
                    <a:pPr algn="ctr">
                      <a:spcBef>
                        <a:spcPct val="20000"/>
                      </a:spcBef>
                    </a:pPr>
                    <a:r>
                      <a:rPr lang="en-US" sz="1000" dirty="0">
                        <a:latin typeface="Tw Cen MT" pitchFamily="34" charset="0"/>
                      </a:rPr>
                      <a:t>4</a:t>
                    </a:r>
                  </a:p>
                </p:txBody>
              </p:sp>
              <p:sp>
                <p:nvSpPr>
                  <p:cNvPr id="477" name="Rectangle 453"/>
                  <p:cNvSpPr>
                    <a:spLocks noChangeArrowheads="1"/>
                  </p:cNvSpPr>
                  <p:nvPr/>
                </p:nvSpPr>
                <p:spPr bwMode="auto">
                  <a:xfrm>
                    <a:off x="3331" y="2244"/>
                    <a:ext cx="261"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3</a:t>
                    </a:r>
                  </a:p>
                </p:txBody>
              </p:sp>
              <p:sp>
                <p:nvSpPr>
                  <p:cNvPr id="478" name="Rectangle 454"/>
                  <p:cNvSpPr>
                    <a:spLocks noChangeArrowheads="1"/>
                  </p:cNvSpPr>
                  <p:nvPr/>
                </p:nvSpPr>
                <p:spPr bwMode="auto">
                  <a:xfrm>
                    <a:off x="3069" y="2244"/>
                    <a:ext cx="262" cy="132"/>
                  </a:xfrm>
                  <a:prstGeom prst="rect">
                    <a:avLst/>
                  </a:prstGeom>
                  <a:solidFill>
                    <a:schemeClr val="bg1"/>
                  </a:solidFill>
                  <a:ln w="9525">
                    <a:noFill/>
                    <a:miter lim="800000"/>
                    <a:headEnd/>
                    <a:tailEnd/>
                  </a:ln>
                </p:spPr>
                <p:txBody>
                  <a:bodyPr anchor="ctr" anchorCtr="1"/>
                  <a:lstStyle/>
                  <a:p>
                    <a:pPr algn="ctr">
                      <a:spcBef>
                        <a:spcPct val="20000"/>
                      </a:spcBef>
                    </a:pPr>
                    <a:r>
                      <a:rPr lang="en-US" sz="1000" dirty="0">
                        <a:latin typeface="Tw Cen MT" pitchFamily="34" charset="0"/>
                      </a:rPr>
                      <a:t>2</a:t>
                    </a:r>
                  </a:p>
                </p:txBody>
              </p:sp>
              <p:sp>
                <p:nvSpPr>
                  <p:cNvPr id="479" name="Rectangle 455"/>
                  <p:cNvSpPr>
                    <a:spLocks noChangeArrowheads="1"/>
                  </p:cNvSpPr>
                  <p:nvPr/>
                </p:nvSpPr>
                <p:spPr bwMode="auto">
                  <a:xfrm>
                    <a:off x="2809" y="2244"/>
                    <a:ext cx="260" cy="132"/>
                  </a:xfrm>
                  <a:prstGeom prst="rect">
                    <a:avLst/>
                  </a:prstGeom>
                  <a:solidFill>
                    <a:srgbClr val="BC928E"/>
                  </a:solidFill>
                  <a:ln w="9525">
                    <a:noFill/>
                    <a:miter lim="800000"/>
                    <a:headEnd/>
                    <a:tailEnd/>
                  </a:ln>
                </p:spPr>
                <p:txBody>
                  <a:bodyPr anchor="ctr" anchorCtr="1"/>
                  <a:lstStyle/>
                  <a:p>
                    <a:pPr algn="ctr">
                      <a:spcBef>
                        <a:spcPct val="20000"/>
                      </a:spcBef>
                    </a:pPr>
                    <a:r>
                      <a:rPr lang="en-US" sz="1000" dirty="0">
                        <a:latin typeface="Tw Cen MT" pitchFamily="34" charset="0"/>
                      </a:rPr>
                      <a:t>1</a:t>
                    </a:r>
                  </a:p>
                </p:txBody>
              </p:sp>
              <p:sp>
                <p:nvSpPr>
                  <p:cNvPr id="480" name="Line 456"/>
                  <p:cNvSpPr>
                    <a:spLocks noChangeShapeType="1"/>
                  </p:cNvSpPr>
                  <p:nvPr/>
                </p:nvSpPr>
                <p:spPr bwMode="auto">
                  <a:xfrm>
                    <a:off x="2809" y="2244"/>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81" name="Line 457"/>
                  <p:cNvSpPr>
                    <a:spLocks noChangeShapeType="1"/>
                  </p:cNvSpPr>
                  <p:nvPr/>
                </p:nvSpPr>
                <p:spPr bwMode="auto">
                  <a:xfrm>
                    <a:off x="2809" y="2376"/>
                    <a:ext cx="2611" cy="0"/>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82" name="Line 458"/>
                  <p:cNvSpPr>
                    <a:spLocks noChangeShapeType="1"/>
                  </p:cNvSpPr>
                  <p:nvPr/>
                </p:nvSpPr>
                <p:spPr bwMode="auto">
                  <a:xfrm>
                    <a:off x="2809" y="2244"/>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83" name="Line 459"/>
                  <p:cNvSpPr>
                    <a:spLocks noChangeShapeType="1"/>
                  </p:cNvSpPr>
                  <p:nvPr/>
                </p:nvSpPr>
                <p:spPr bwMode="auto">
                  <a:xfrm>
                    <a:off x="3069"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4" name="Line 460"/>
                  <p:cNvSpPr>
                    <a:spLocks noChangeShapeType="1"/>
                  </p:cNvSpPr>
                  <p:nvPr/>
                </p:nvSpPr>
                <p:spPr bwMode="auto">
                  <a:xfrm>
                    <a:off x="3331"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5" name="Line 461"/>
                  <p:cNvSpPr>
                    <a:spLocks noChangeShapeType="1"/>
                  </p:cNvSpPr>
                  <p:nvPr/>
                </p:nvSpPr>
                <p:spPr bwMode="auto">
                  <a:xfrm>
                    <a:off x="3592"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6" name="Line 462"/>
                  <p:cNvSpPr>
                    <a:spLocks noChangeShapeType="1"/>
                  </p:cNvSpPr>
                  <p:nvPr/>
                </p:nvSpPr>
                <p:spPr bwMode="auto">
                  <a:xfrm>
                    <a:off x="3854"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7" name="Line 463"/>
                  <p:cNvSpPr>
                    <a:spLocks noChangeShapeType="1"/>
                  </p:cNvSpPr>
                  <p:nvPr/>
                </p:nvSpPr>
                <p:spPr bwMode="auto">
                  <a:xfrm>
                    <a:off x="4114"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8" name="Line 464"/>
                  <p:cNvSpPr>
                    <a:spLocks noChangeShapeType="1"/>
                  </p:cNvSpPr>
                  <p:nvPr/>
                </p:nvSpPr>
                <p:spPr bwMode="auto">
                  <a:xfrm>
                    <a:off x="4375"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89" name="Line 465"/>
                  <p:cNvSpPr>
                    <a:spLocks noChangeShapeType="1"/>
                  </p:cNvSpPr>
                  <p:nvPr/>
                </p:nvSpPr>
                <p:spPr bwMode="auto">
                  <a:xfrm>
                    <a:off x="4637"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90" name="Line 466"/>
                  <p:cNvSpPr>
                    <a:spLocks noChangeShapeType="1"/>
                  </p:cNvSpPr>
                  <p:nvPr/>
                </p:nvSpPr>
                <p:spPr bwMode="auto">
                  <a:xfrm>
                    <a:off x="4897"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91" name="Line 467"/>
                  <p:cNvSpPr>
                    <a:spLocks noChangeShapeType="1"/>
                  </p:cNvSpPr>
                  <p:nvPr/>
                </p:nvSpPr>
                <p:spPr bwMode="auto">
                  <a:xfrm>
                    <a:off x="5159" y="2244"/>
                    <a:ext cx="0" cy="132"/>
                  </a:xfrm>
                  <a:prstGeom prst="line">
                    <a:avLst/>
                  </a:prstGeom>
                  <a:noFill/>
                  <a:ln w="12700">
                    <a:solidFill>
                      <a:schemeClr val="tx1"/>
                    </a:solidFill>
                    <a:round/>
                    <a:headEnd/>
                    <a:tailEnd/>
                  </a:ln>
                </p:spPr>
                <p:txBody>
                  <a:bodyPr anchor="ctr" anchorCtr="1"/>
                  <a:lstStyle/>
                  <a:p>
                    <a:endParaRPr lang="en-US" sz="1000" dirty="0">
                      <a:latin typeface="Tw Cen MT" pitchFamily="34" charset="0"/>
                    </a:endParaRPr>
                  </a:p>
                </p:txBody>
              </p:sp>
              <p:sp>
                <p:nvSpPr>
                  <p:cNvPr id="492" name="Line 468"/>
                  <p:cNvSpPr>
                    <a:spLocks noChangeShapeType="1"/>
                  </p:cNvSpPr>
                  <p:nvPr/>
                </p:nvSpPr>
                <p:spPr bwMode="auto">
                  <a:xfrm>
                    <a:off x="5420" y="2244"/>
                    <a:ext cx="0" cy="132"/>
                  </a:xfrm>
                  <a:prstGeom prst="line">
                    <a:avLst/>
                  </a:prstGeom>
                  <a:noFill/>
                  <a:ln w="3175" cap="sq">
                    <a:solidFill>
                      <a:schemeClr val="tx1"/>
                    </a:solidFill>
                    <a:round/>
                    <a:headEnd/>
                    <a:tailEnd/>
                  </a:ln>
                </p:spPr>
                <p:txBody>
                  <a:bodyPr anchor="ctr" anchorCtr="1"/>
                  <a:lstStyle/>
                  <a:p>
                    <a:endParaRPr lang="en-US" sz="1000" dirty="0">
                      <a:latin typeface="Tw Cen MT" pitchFamily="34" charset="0"/>
                    </a:endParaRPr>
                  </a:p>
                </p:txBody>
              </p:sp>
              <p:sp>
                <p:nvSpPr>
                  <p:cNvPr id="493" name="Text Box 469"/>
                  <p:cNvSpPr txBox="1">
                    <a:spLocks noChangeArrowheads="1"/>
                  </p:cNvSpPr>
                  <p:nvPr/>
                </p:nvSpPr>
                <p:spPr bwMode="auto">
                  <a:xfrm>
                    <a:off x="2789" y="0"/>
                    <a:ext cx="2611" cy="204"/>
                  </a:xfrm>
                  <a:prstGeom prst="rect">
                    <a:avLst/>
                  </a:prstGeom>
                  <a:noFill/>
                  <a:ln w="9525">
                    <a:noFill/>
                    <a:miter lim="800000"/>
                    <a:headEnd/>
                    <a:tailEnd/>
                  </a:ln>
                </p:spPr>
                <p:txBody>
                  <a:bodyPr>
                    <a:spAutoFit/>
                  </a:bodyPr>
                  <a:lstStyle/>
                  <a:p>
                    <a:pPr algn="ctr"/>
                    <a:r>
                      <a:rPr lang="en-US" sz="1000" dirty="0">
                        <a:latin typeface="Tw Cen MT" pitchFamily="34" charset="0"/>
                      </a:rPr>
                      <a:t>Thinking Style</a:t>
                    </a:r>
                  </a:p>
                </p:txBody>
              </p:sp>
              <p:sp>
                <p:nvSpPr>
                  <p:cNvPr id="494" name="Text Box 470"/>
                  <p:cNvSpPr txBox="1">
                    <a:spLocks noChangeArrowheads="1"/>
                  </p:cNvSpPr>
                  <p:nvPr/>
                </p:nvSpPr>
                <p:spPr bwMode="auto">
                  <a:xfrm>
                    <a:off x="2768" y="4156"/>
                    <a:ext cx="2562" cy="185"/>
                  </a:xfrm>
                  <a:prstGeom prst="rect">
                    <a:avLst/>
                  </a:prstGeom>
                  <a:noFill/>
                  <a:ln w="9525">
                    <a:noFill/>
                    <a:miter lim="800000"/>
                    <a:headEnd/>
                    <a:tailEnd/>
                  </a:ln>
                </p:spPr>
                <p:txBody>
                  <a:bodyPr>
                    <a:spAutoFit/>
                  </a:bodyPr>
                  <a:lstStyle/>
                  <a:p>
                    <a:pPr algn="ctr"/>
                    <a:r>
                      <a:rPr lang="en-US" sz="1000" dirty="0">
                        <a:latin typeface="Tw Cen MT" pitchFamily="34" charset="0"/>
                      </a:rPr>
                      <a:t>Interests</a:t>
                    </a:r>
                  </a:p>
                </p:txBody>
              </p:sp>
              <p:sp>
                <p:nvSpPr>
                  <p:cNvPr id="495" name="Text Box 471"/>
                  <p:cNvSpPr txBox="1">
                    <a:spLocks noChangeArrowheads="1"/>
                  </p:cNvSpPr>
                  <p:nvPr/>
                </p:nvSpPr>
                <p:spPr bwMode="auto">
                  <a:xfrm>
                    <a:off x="2809" y="2877"/>
                    <a:ext cx="2611" cy="204"/>
                  </a:xfrm>
                  <a:prstGeom prst="rect">
                    <a:avLst/>
                  </a:prstGeom>
                  <a:noFill/>
                  <a:ln w="9525">
                    <a:noFill/>
                    <a:miter lim="800000"/>
                    <a:headEnd/>
                    <a:tailEnd/>
                  </a:ln>
                </p:spPr>
                <p:txBody>
                  <a:bodyPr>
                    <a:spAutoFit/>
                  </a:bodyPr>
                  <a:lstStyle/>
                  <a:p>
                    <a:pPr algn="ctr"/>
                    <a:r>
                      <a:rPr lang="en-US" sz="1000" dirty="0">
                        <a:latin typeface="Tw Cen MT" pitchFamily="34" charset="0"/>
                      </a:rPr>
                      <a:t>Behavioral Traits</a:t>
                    </a:r>
                  </a:p>
                </p:txBody>
              </p:sp>
            </p:grpSp>
            <p:sp>
              <p:nvSpPr>
                <p:cNvPr id="30" name="Text Box 472"/>
                <p:cNvSpPr txBox="1">
                  <a:spLocks noChangeArrowheads="1"/>
                </p:cNvSpPr>
                <p:nvPr/>
              </p:nvSpPr>
              <p:spPr bwMode="auto">
                <a:xfrm>
                  <a:off x="2290" y="210"/>
                  <a:ext cx="1127" cy="891"/>
                </a:xfrm>
                <a:prstGeom prst="rect">
                  <a:avLst/>
                </a:prstGeom>
                <a:noFill/>
                <a:ln w="9525">
                  <a:noFill/>
                  <a:miter lim="800000"/>
                  <a:headEnd/>
                  <a:tailEnd/>
                </a:ln>
              </p:spPr>
              <p:txBody>
                <a:bodyPr>
                  <a:spAutoFit/>
                </a:bodyPr>
                <a:lstStyle/>
                <a:p>
                  <a:pPr algn="r">
                    <a:lnSpc>
                      <a:spcPct val="130000"/>
                    </a:lnSpc>
                  </a:pPr>
                  <a:r>
                    <a:rPr lang="en-US" sz="1100" b="1" dirty="0">
                      <a:latin typeface="Tw Cen MT" pitchFamily="34" charset="0"/>
                    </a:rPr>
                    <a:t>Learning Index</a:t>
                  </a:r>
                </a:p>
                <a:p>
                  <a:pPr algn="r">
                    <a:lnSpc>
                      <a:spcPct val="130000"/>
                    </a:lnSpc>
                  </a:pPr>
                  <a:r>
                    <a:rPr lang="en-US" sz="1100" b="1" dirty="0">
                      <a:latin typeface="Tw Cen MT" pitchFamily="34" charset="0"/>
                    </a:rPr>
                    <a:t>Verbal Skill</a:t>
                  </a:r>
                </a:p>
                <a:p>
                  <a:pPr algn="r">
                    <a:lnSpc>
                      <a:spcPct val="130000"/>
                    </a:lnSpc>
                  </a:pPr>
                  <a:r>
                    <a:rPr lang="en-US" sz="1100" b="1" dirty="0">
                      <a:latin typeface="Tw Cen MT" pitchFamily="34" charset="0"/>
                    </a:rPr>
                    <a:t>Verbal Reasoning</a:t>
                  </a:r>
                </a:p>
                <a:p>
                  <a:pPr algn="r">
                    <a:lnSpc>
                      <a:spcPct val="130000"/>
                    </a:lnSpc>
                  </a:pPr>
                  <a:r>
                    <a:rPr lang="en-US" sz="1100" b="1" dirty="0">
                      <a:latin typeface="Tw Cen MT" pitchFamily="34" charset="0"/>
                    </a:rPr>
                    <a:t>Numerical Ability</a:t>
                  </a:r>
                </a:p>
                <a:p>
                  <a:pPr algn="r">
                    <a:lnSpc>
                      <a:spcPct val="120000"/>
                    </a:lnSpc>
                  </a:pPr>
                  <a:r>
                    <a:rPr lang="en-US" sz="1100" b="1" dirty="0">
                      <a:latin typeface="Tw Cen MT" pitchFamily="34" charset="0"/>
                    </a:rPr>
                    <a:t>Numeric Reasoning</a:t>
                  </a:r>
                </a:p>
              </p:txBody>
            </p:sp>
            <p:sp>
              <p:nvSpPr>
                <p:cNvPr id="31" name="Text Box 473"/>
                <p:cNvSpPr txBox="1">
                  <a:spLocks noChangeArrowheads="1"/>
                </p:cNvSpPr>
                <p:nvPr/>
              </p:nvSpPr>
              <p:spPr bwMode="auto">
                <a:xfrm>
                  <a:off x="1701" y="3113"/>
                  <a:ext cx="1728" cy="1069"/>
                </a:xfrm>
                <a:prstGeom prst="rect">
                  <a:avLst/>
                </a:prstGeom>
                <a:noFill/>
                <a:ln w="9525" algn="ctr">
                  <a:noFill/>
                  <a:miter lim="800000"/>
                  <a:headEnd/>
                  <a:tailEnd/>
                </a:ln>
              </p:spPr>
              <p:txBody>
                <a:bodyPr>
                  <a:spAutoFit/>
                </a:bodyPr>
                <a:lstStyle/>
                <a:p>
                  <a:pPr algn="r">
                    <a:lnSpc>
                      <a:spcPct val="130000"/>
                    </a:lnSpc>
                  </a:pPr>
                  <a:r>
                    <a:rPr lang="en-US" sz="1100" b="1" dirty="0">
                      <a:latin typeface="Tw Cen MT" pitchFamily="34" charset="0"/>
                    </a:rPr>
                    <a:t>Enterprising</a:t>
                  </a:r>
                </a:p>
                <a:p>
                  <a:pPr algn="r">
                    <a:lnSpc>
                      <a:spcPct val="130000"/>
                    </a:lnSpc>
                  </a:pPr>
                  <a:r>
                    <a:rPr lang="en-US" sz="1100" b="1" dirty="0">
                      <a:latin typeface="Tw Cen MT" pitchFamily="34" charset="0"/>
                    </a:rPr>
                    <a:t>Financial/Admin</a:t>
                  </a:r>
                </a:p>
                <a:p>
                  <a:pPr algn="r">
                    <a:lnSpc>
                      <a:spcPct val="130000"/>
                    </a:lnSpc>
                  </a:pPr>
                  <a:r>
                    <a:rPr lang="en-US" sz="1100" b="1" dirty="0">
                      <a:latin typeface="Tw Cen MT" pitchFamily="34" charset="0"/>
                    </a:rPr>
                    <a:t>People Service</a:t>
                  </a:r>
                </a:p>
                <a:p>
                  <a:pPr algn="r">
                    <a:lnSpc>
                      <a:spcPct val="130000"/>
                    </a:lnSpc>
                  </a:pPr>
                  <a:r>
                    <a:rPr lang="en-US" sz="1100" b="1" dirty="0">
                      <a:latin typeface="Tw Cen MT" pitchFamily="34" charset="0"/>
                    </a:rPr>
                    <a:t>Technical</a:t>
                  </a:r>
                </a:p>
                <a:p>
                  <a:pPr algn="r">
                    <a:lnSpc>
                      <a:spcPct val="130000"/>
                    </a:lnSpc>
                  </a:pPr>
                  <a:r>
                    <a:rPr lang="en-US" sz="1100" b="1" dirty="0">
                      <a:latin typeface="Tw Cen MT" pitchFamily="34" charset="0"/>
                    </a:rPr>
                    <a:t>Mechanical</a:t>
                  </a:r>
                </a:p>
                <a:p>
                  <a:pPr algn="r">
                    <a:lnSpc>
                      <a:spcPct val="130000"/>
                    </a:lnSpc>
                  </a:pPr>
                  <a:r>
                    <a:rPr lang="en-US" sz="1100" b="1" dirty="0">
                      <a:latin typeface="Tw Cen MT" pitchFamily="34" charset="0"/>
                    </a:rPr>
                    <a:t>Creative</a:t>
                  </a:r>
                </a:p>
              </p:txBody>
            </p:sp>
            <p:sp>
              <p:nvSpPr>
                <p:cNvPr id="32" name="Text Box 474"/>
                <p:cNvSpPr txBox="1">
                  <a:spLocks noChangeArrowheads="1"/>
                </p:cNvSpPr>
                <p:nvPr/>
              </p:nvSpPr>
              <p:spPr bwMode="auto">
                <a:xfrm>
                  <a:off x="1882" y="1344"/>
                  <a:ext cx="1536" cy="1566"/>
                </a:xfrm>
                <a:prstGeom prst="rect">
                  <a:avLst/>
                </a:prstGeom>
                <a:noFill/>
                <a:ln w="9525" algn="ctr">
                  <a:noFill/>
                  <a:miter lim="800000"/>
                  <a:headEnd/>
                  <a:tailEnd/>
                </a:ln>
              </p:spPr>
              <p:txBody>
                <a:bodyPr>
                  <a:spAutoFit/>
                </a:bodyPr>
                <a:lstStyle/>
                <a:p>
                  <a:pPr algn="r">
                    <a:lnSpc>
                      <a:spcPct val="130000"/>
                    </a:lnSpc>
                  </a:pPr>
                  <a:r>
                    <a:rPr lang="en-US" sz="1100" b="1" dirty="0">
                      <a:latin typeface="Tw Cen MT" pitchFamily="34" charset="0"/>
                    </a:rPr>
                    <a:t>Energy Level</a:t>
                  </a:r>
                </a:p>
                <a:p>
                  <a:pPr algn="r">
                    <a:lnSpc>
                      <a:spcPct val="130000"/>
                    </a:lnSpc>
                  </a:pPr>
                  <a:r>
                    <a:rPr lang="en-US" sz="1100" b="1" dirty="0">
                      <a:latin typeface="Tw Cen MT" pitchFamily="34" charset="0"/>
                    </a:rPr>
                    <a:t>Assertiveness</a:t>
                  </a:r>
                </a:p>
                <a:p>
                  <a:pPr algn="r">
                    <a:lnSpc>
                      <a:spcPct val="130000"/>
                    </a:lnSpc>
                  </a:pPr>
                  <a:r>
                    <a:rPr lang="en-US" sz="1100" b="1" dirty="0">
                      <a:latin typeface="Tw Cen MT" pitchFamily="34" charset="0"/>
                    </a:rPr>
                    <a:t>Sociability</a:t>
                  </a:r>
                </a:p>
                <a:p>
                  <a:pPr algn="r">
                    <a:lnSpc>
                      <a:spcPct val="130000"/>
                    </a:lnSpc>
                  </a:pPr>
                  <a:r>
                    <a:rPr lang="en-US" sz="1100" b="1" dirty="0">
                      <a:latin typeface="Tw Cen MT" pitchFamily="34" charset="0"/>
                    </a:rPr>
                    <a:t>Manageability</a:t>
                  </a:r>
                </a:p>
                <a:p>
                  <a:pPr algn="r">
                    <a:lnSpc>
                      <a:spcPct val="130000"/>
                    </a:lnSpc>
                  </a:pPr>
                  <a:r>
                    <a:rPr lang="en-US" sz="1100" b="1" dirty="0">
                      <a:latin typeface="Tw Cen MT" pitchFamily="34" charset="0"/>
                    </a:rPr>
                    <a:t>Attitude</a:t>
                  </a:r>
                </a:p>
                <a:p>
                  <a:pPr algn="r">
                    <a:lnSpc>
                      <a:spcPct val="130000"/>
                    </a:lnSpc>
                  </a:pPr>
                  <a:r>
                    <a:rPr lang="en-US" sz="1100" b="1" dirty="0">
                      <a:latin typeface="Tw Cen MT" pitchFamily="34" charset="0"/>
                    </a:rPr>
                    <a:t>Decisiveness</a:t>
                  </a:r>
                </a:p>
                <a:p>
                  <a:pPr algn="r">
                    <a:lnSpc>
                      <a:spcPct val="130000"/>
                    </a:lnSpc>
                  </a:pPr>
                  <a:r>
                    <a:rPr lang="en-US" sz="1100" b="1" dirty="0">
                      <a:latin typeface="Tw Cen MT" pitchFamily="34" charset="0"/>
                    </a:rPr>
                    <a:t>Accommodating</a:t>
                  </a:r>
                </a:p>
                <a:p>
                  <a:pPr algn="r">
                    <a:lnSpc>
                      <a:spcPct val="130000"/>
                    </a:lnSpc>
                  </a:pPr>
                  <a:r>
                    <a:rPr lang="en-US" sz="1100" b="1" dirty="0">
                      <a:latin typeface="Tw Cen MT" pitchFamily="34" charset="0"/>
                    </a:rPr>
                    <a:t>Independence</a:t>
                  </a:r>
                </a:p>
                <a:p>
                  <a:pPr algn="r">
                    <a:lnSpc>
                      <a:spcPct val="130000"/>
                    </a:lnSpc>
                  </a:pPr>
                  <a:r>
                    <a:rPr lang="en-US" sz="1100" b="1" dirty="0">
                      <a:latin typeface="Tw Cen MT" pitchFamily="34" charset="0"/>
                    </a:rPr>
                    <a:t>Objective Judgment</a:t>
                  </a:r>
                </a:p>
              </p:txBody>
            </p:sp>
          </p:grpSp>
          <p:sp>
            <p:nvSpPr>
              <p:cNvPr id="28" name="Rectangle 475"/>
              <p:cNvSpPr>
                <a:spLocks noChangeArrowheads="1"/>
              </p:cNvSpPr>
              <p:nvPr/>
            </p:nvSpPr>
            <p:spPr bwMode="auto">
              <a:xfrm>
                <a:off x="2245" y="0"/>
                <a:ext cx="3402" cy="4320"/>
              </a:xfrm>
              <a:prstGeom prst="rect">
                <a:avLst/>
              </a:prstGeom>
              <a:noFill/>
              <a:ln w="38100" cmpd="dbl">
                <a:noFill/>
                <a:miter lim="800000"/>
                <a:headEnd/>
                <a:tailEnd/>
              </a:ln>
            </p:spPr>
            <p:txBody>
              <a:bodyPr wrap="none" anchor="ctr"/>
              <a:lstStyle/>
              <a:p>
                <a:endParaRPr lang="en-US" sz="1000" dirty="0">
                  <a:latin typeface="Tw Cen MT" pitchFamily="34" charset="0"/>
                </a:endParaRPr>
              </a:p>
            </p:txBody>
          </p:sp>
        </p:grpSp>
        <p:grpSp>
          <p:nvGrpSpPr>
            <p:cNvPr id="19" name="Group 18"/>
            <p:cNvGrpSpPr/>
            <p:nvPr/>
          </p:nvGrpSpPr>
          <p:grpSpPr>
            <a:xfrm>
              <a:off x="5414957" y="625235"/>
              <a:ext cx="2887615" cy="1177299"/>
              <a:chOff x="5414957" y="625235"/>
              <a:chExt cx="2887615" cy="1177299"/>
            </a:xfrm>
          </p:grpSpPr>
          <p:pic>
            <p:nvPicPr>
              <p:cNvPr id="20" name="Picture 2" descr="bell_curve"/>
              <p:cNvPicPr>
                <a:picLocks noChangeAspect="1" noChangeArrowheads="1"/>
              </p:cNvPicPr>
              <p:nvPr/>
            </p:nvPicPr>
            <p:blipFill>
              <a:blip r:embed="rId3" cstate="print"/>
              <a:stretch>
                <a:fillRect/>
              </a:stretch>
            </p:blipFill>
            <p:spPr bwMode="auto">
              <a:xfrm>
                <a:off x="5426560" y="625235"/>
                <a:ext cx="2876012" cy="1177299"/>
              </a:xfrm>
              <a:prstGeom prst="rect">
                <a:avLst/>
              </a:prstGeom>
              <a:noFill/>
              <a:ln>
                <a:noFill/>
              </a:ln>
            </p:spPr>
          </p:pic>
          <p:cxnSp>
            <p:nvCxnSpPr>
              <p:cNvPr id="21" name="Straight Arrow Connector 20"/>
              <p:cNvCxnSpPr/>
              <p:nvPr/>
            </p:nvCxnSpPr>
            <p:spPr>
              <a:xfrm>
                <a:off x="7405682" y="1038226"/>
                <a:ext cx="814399" cy="158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91263" y="1038225"/>
                <a:ext cx="1057302" cy="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14957" y="1033465"/>
                <a:ext cx="814399" cy="158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4038" y="819150"/>
                <a:ext cx="466725" cy="246221"/>
              </a:xfrm>
              <a:prstGeom prst="rect">
                <a:avLst/>
              </a:prstGeom>
              <a:noFill/>
            </p:spPr>
            <p:txBody>
              <a:bodyPr wrap="square" rtlCol="0">
                <a:spAutoFit/>
              </a:bodyPr>
              <a:lstStyle/>
              <a:p>
                <a:r>
                  <a:rPr lang="en-US" sz="1000" b="1" dirty="0">
                    <a:latin typeface="Tw Cen MT" pitchFamily="34" charset="0"/>
                  </a:rPr>
                  <a:t>16%</a:t>
                </a:r>
              </a:p>
            </p:txBody>
          </p:sp>
          <p:sp>
            <p:nvSpPr>
              <p:cNvPr id="25" name="TextBox 24"/>
              <p:cNvSpPr txBox="1"/>
              <p:nvPr/>
            </p:nvSpPr>
            <p:spPr>
              <a:xfrm>
                <a:off x="6586622" y="814371"/>
                <a:ext cx="466725" cy="246221"/>
              </a:xfrm>
              <a:prstGeom prst="rect">
                <a:avLst/>
              </a:prstGeom>
              <a:noFill/>
            </p:spPr>
            <p:txBody>
              <a:bodyPr wrap="square" rtlCol="0">
                <a:spAutoFit/>
              </a:bodyPr>
              <a:lstStyle/>
              <a:p>
                <a:r>
                  <a:rPr lang="en-US" sz="1000" b="1" dirty="0">
                    <a:latin typeface="Tw Cen MT" pitchFamily="34" charset="0"/>
                  </a:rPr>
                  <a:t>68%</a:t>
                </a:r>
              </a:p>
            </p:txBody>
          </p:sp>
          <p:sp>
            <p:nvSpPr>
              <p:cNvPr id="26" name="TextBox 25"/>
              <p:cNvSpPr txBox="1"/>
              <p:nvPr/>
            </p:nvSpPr>
            <p:spPr>
              <a:xfrm>
                <a:off x="7666669" y="819153"/>
                <a:ext cx="466725" cy="246221"/>
              </a:xfrm>
              <a:prstGeom prst="rect">
                <a:avLst/>
              </a:prstGeom>
              <a:noFill/>
            </p:spPr>
            <p:txBody>
              <a:bodyPr wrap="square" rtlCol="0">
                <a:spAutoFit/>
              </a:bodyPr>
              <a:lstStyle/>
              <a:p>
                <a:r>
                  <a:rPr lang="en-US" sz="1000" b="1" dirty="0">
                    <a:latin typeface="Tw Cen MT" pitchFamily="34" charset="0"/>
                  </a:rPr>
                  <a:t>16%</a:t>
                </a:r>
              </a:p>
            </p:txBody>
          </p:sp>
        </p:grpSp>
      </p:grpSp>
      <p:sp>
        <p:nvSpPr>
          <p:cNvPr id="496" name="Text Box 471"/>
          <p:cNvSpPr txBox="1">
            <a:spLocks noChangeArrowheads="1"/>
          </p:cNvSpPr>
          <p:nvPr/>
        </p:nvSpPr>
        <p:spPr bwMode="auto">
          <a:xfrm>
            <a:off x="5269419" y="2515615"/>
            <a:ext cx="3661322" cy="246221"/>
          </a:xfrm>
          <a:prstGeom prst="rect">
            <a:avLst/>
          </a:prstGeom>
          <a:noFill/>
          <a:ln w="9525">
            <a:noFill/>
            <a:miter lim="800000"/>
            <a:headEnd/>
            <a:tailEnd/>
          </a:ln>
        </p:spPr>
        <p:txBody>
          <a:bodyPr>
            <a:spAutoFit/>
          </a:bodyPr>
          <a:lstStyle/>
          <a:p>
            <a:pPr algn="ctr"/>
            <a:r>
              <a:rPr lang="en-US" sz="1000" dirty="0">
                <a:latin typeface="Tw Cen MT" pitchFamily="34" charset="0"/>
              </a:rPr>
              <a:t>Thinking Style</a:t>
            </a:r>
          </a:p>
        </p:txBody>
      </p:sp>
    </p:spTree>
    <p:extLst>
      <p:ext uri="{BB962C8B-B14F-4D97-AF65-F5344CB8AC3E}">
        <p14:creationId xmlns:p14="http://schemas.microsoft.com/office/powerpoint/2010/main" val="280024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5727552"/>
              </p:ext>
            </p:extLst>
          </p:nvPr>
        </p:nvGraphicFramePr>
        <p:xfrm>
          <a:off x="762000" y="1752600"/>
          <a:ext cx="7467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60561" y="5801380"/>
            <a:ext cx="6482687" cy="415498"/>
          </a:xfrm>
          <a:prstGeom prst="rect">
            <a:avLst/>
          </a:prstGeom>
          <a:noFill/>
        </p:spPr>
        <p:txBody>
          <a:bodyPr wrap="square" rtlCol="0">
            <a:spAutoFit/>
          </a:bodyPr>
          <a:lstStyle/>
          <a:p>
            <a:pPr algn="ctr"/>
            <a:r>
              <a:rPr lang="en-US" sz="2100" dirty="0">
                <a:solidFill>
                  <a:schemeClr val="accent6">
                    <a:lumMod val="50000"/>
                  </a:schemeClr>
                </a:solidFill>
                <a:cs typeface="Calibri" pitchFamily="34" charset="0"/>
              </a:rPr>
              <a:t>…or any combination of the above</a:t>
            </a:r>
          </a:p>
        </p:txBody>
      </p:sp>
      <p:sp>
        <p:nvSpPr>
          <p:cNvPr id="6" name="Title 1"/>
          <p:cNvSpPr txBox="1">
            <a:spLocks noGrp="1"/>
          </p:cNvSpPr>
          <p:nvPr>
            <p:ph type="title"/>
          </p:nvPr>
        </p:nvSpPr>
        <p:spPr>
          <a:prstGeom prst="rect">
            <a:avLst/>
          </a:prstGeom>
        </p:spPr>
        <p:txBody>
          <a:bodyPr/>
          <a:lstStyle/>
          <a:p>
            <a:pPr>
              <a:defRPr/>
            </a:pPr>
            <a:r>
              <a:rPr lang="en-US" altLang="ja-JP" sz="2800" b="1" kern="1200" dirty="0">
                <a:latin typeface="Meiryo UI" pitchFamily="50" charset="-128"/>
                <a:ea typeface="Meiryo UI" pitchFamily="50" charset="-128"/>
                <a:cs typeface="Meiryo UI" pitchFamily="50" charset="-128"/>
                <a:sym typeface="Arial"/>
              </a:rPr>
              <a:t>Defining Successful Job Characteristics</a:t>
            </a:r>
          </a:p>
          <a:p>
            <a:pPr>
              <a:defRPr/>
            </a:pPr>
            <a:r>
              <a:rPr lang="en-US" altLang="ja-JP" sz="2800" b="1" kern="1200" dirty="0">
                <a:latin typeface="Meiryo UI" pitchFamily="50" charset="-128"/>
                <a:ea typeface="Meiryo UI" pitchFamily="50" charset="-128"/>
                <a:cs typeface="Meiryo UI" pitchFamily="50" charset="-128"/>
                <a:sym typeface="Arial"/>
              </a:rPr>
              <a:t>-How ‘Performance Models’ Are Built</a:t>
            </a:r>
            <a:endParaRPr lang="en-US" sz="2800" b="1" kern="1200" dirty="0">
              <a:latin typeface="Meiryo UI" pitchFamily="50" charset="-128"/>
              <a:ea typeface="Meiryo UI" pitchFamily="50" charset="-128"/>
              <a:cs typeface="Meiryo UI" pitchFamily="50" charset="-128"/>
              <a:sym typeface="Arial"/>
            </a:endParaRPr>
          </a:p>
        </p:txBody>
      </p:sp>
    </p:spTree>
    <p:extLst>
      <p:ext uri="{BB962C8B-B14F-4D97-AF65-F5344CB8AC3E}">
        <p14:creationId xmlns:p14="http://schemas.microsoft.com/office/powerpoint/2010/main" val="21889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sz="800">
              <a:solidFill>
                <a:srgbClr val="FFFFFF"/>
              </a:solidFill>
              <a:latin typeface="Calibri" pitchFamily="34" charset="0"/>
            </a:endParaRPr>
          </a:p>
        </p:txBody>
      </p:sp>
      <p:sp>
        <p:nvSpPr>
          <p:cNvPr id="12" name="Rectangle 11"/>
          <p:cNvSpPr/>
          <p:nvPr/>
        </p:nvSpPr>
        <p:spPr>
          <a:xfrm>
            <a:off x="0" y="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FFFFFF"/>
              </a:solidFill>
              <a:latin typeface="Calibri" pitchFamily="34" charset="0"/>
            </a:endParaRPr>
          </a:p>
        </p:txBody>
      </p:sp>
      <p:sp>
        <p:nvSpPr>
          <p:cNvPr id="24" name="Title 1"/>
          <p:cNvSpPr txBox="1">
            <a:spLocks/>
          </p:cNvSpPr>
          <p:nvPr/>
        </p:nvSpPr>
        <p:spPr>
          <a:xfrm>
            <a:off x="539552" y="166131"/>
            <a:ext cx="7915762" cy="1143000"/>
          </a:xfrm>
          <a:prstGeom prst="rect">
            <a:avLst/>
          </a:prstGeom>
        </p:spPr>
        <p:txBody>
          <a:bodyPr/>
          <a:lstStyle/>
          <a:p>
            <a:pPr algn="ctr" fontAlgn="auto">
              <a:buClr>
                <a:schemeClr val="dk1"/>
              </a:buClr>
              <a:defRPr/>
            </a:pPr>
            <a:r>
              <a:rPr lang="en-US" sz="2400" b="1" kern="1200" dirty="0">
                <a:solidFill>
                  <a:schemeClr val="dk1"/>
                </a:solidFill>
                <a:latin typeface="Meiryo UI" pitchFamily="50" charset="-128"/>
                <a:ea typeface="Meiryo UI" pitchFamily="50" charset="-128"/>
                <a:cs typeface="Meiryo UI" pitchFamily="50" charset="-128"/>
                <a:sym typeface="Calibri"/>
              </a:rPr>
              <a:t>Same Position, Different Performance Models for Different Companies and Cultures</a:t>
            </a:r>
          </a:p>
        </p:txBody>
      </p:sp>
      <p:pic>
        <p:nvPicPr>
          <p:cNvPr id="18437" name="Picture 18" descr="profiles_international_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80125"/>
            <a:ext cx="2286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14400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22"/>
          <p:cNvSpPr txBox="1">
            <a:spLocks noChangeArrowheads="1"/>
          </p:cNvSpPr>
          <p:nvPr/>
        </p:nvSpPr>
        <p:spPr bwMode="auto">
          <a:xfrm>
            <a:off x="304800" y="5486400"/>
            <a:ext cx="59953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ja-JP" sz="1800" b="1" dirty="0"/>
              <a:t>Performance Models for the same job title will look different from company to company due to  company culture and job competencies required. </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278" b="20395"/>
          <a:stretch/>
        </p:blipFill>
        <p:spPr bwMode="auto">
          <a:xfrm>
            <a:off x="202018" y="1309132"/>
            <a:ext cx="4191000" cy="3284133"/>
          </a:xfrm>
          <a:prstGeom prst="rect">
            <a:avLst/>
          </a:prstGeom>
          <a:noFill/>
          <a:ln>
            <a:noFill/>
          </a:ln>
          <a:effectLst>
            <a:glow rad="127000">
              <a:schemeClr val="bg1">
                <a:lumMod val="75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5573" b="20947"/>
          <a:stretch/>
        </p:blipFill>
        <p:spPr bwMode="auto">
          <a:xfrm>
            <a:off x="4765158" y="1333849"/>
            <a:ext cx="4076691" cy="3234698"/>
          </a:xfrm>
          <a:prstGeom prst="rect">
            <a:avLst/>
          </a:prstGeom>
          <a:noFill/>
          <a:ln>
            <a:noFill/>
          </a:ln>
          <a:effectLst>
            <a:glow rad="127000">
              <a:schemeClr val="bg1">
                <a:lumMod val="75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5495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sz="800">
              <a:solidFill>
                <a:srgbClr val="FFFFFF"/>
              </a:solidFill>
              <a:latin typeface="Calibri" pitchFamily="34" charset="0"/>
            </a:endParaRPr>
          </a:p>
        </p:txBody>
      </p:sp>
      <p:sp>
        <p:nvSpPr>
          <p:cNvPr id="12" name="Rectangle 11"/>
          <p:cNvSpPr/>
          <p:nvPr/>
        </p:nvSpPr>
        <p:spPr>
          <a:xfrm>
            <a:off x="0" y="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FFFFFF"/>
              </a:solidFill>
              <a:latin typeface="Calibri" pitchFamily="34" charset="0"/>
            </a:endParaRPr>
          </a:p>
        </p:txBody>
      </p:sp>
      <p:sp>
        <p:nvSpPr>
          <p:cNvPr id="24" name="Title 1"/>
          <p:cNvSpPr txBox="1">
            <a:spLocks/>
          </p:cNvSpPr>
          <p:nvPr/>
        </p:nvSpPr>
        <p:spPr>
          <a:xfrm>
            <a:off x="0" y="71437"/>
            <a:ext cx="9144000" cy="1143000"/>
          </a:xfrm>
          <a:prstGeom prst="rect">
            <a:avLst/>
          </a:prstGeom>
        </p:spPr>
        <p:txBody>
          <a:bodyPr/>
          <a:lstStyle/>
          <a:p>
            <a:pPr algn="ctr" fontAlgn="auto">
              <a:spcBef>
                <a:spcPts val="0"/>
              </a:spcBef>
              <a:spcAft>
                <a:spcPts val="0"/>
              </a:spcAft>
              <a:defRPr/>
            </a:pPr>
            <a:r>
              <a:rPr lang="en-US" sz="2400" b="1" kern="1200" dirty="0">
                <a:solidFill>
                  <a:schemeClr val="dk1"/>
                </a:solidFill>
                <a:latin typeface="Meiryo UI" pitchFamily="50" charset="-128"/>
                <a:ea typeface="Meiryo UI" pitchFamily="50" charset="-128"/>
                <a:cs typeface="Meiryo UI" pitchFamily="50" charset="-128"/>
              </a:rPr>
              <a:t>Two Candidates Matched to the </a:t>
            </a:r>
          </a:p>
          <a:p>
            <a:pPr algn="ctr" fontAlgn="auto">
              <a:spcBef>
                <a:spcPts val="0"/>
              </a:spcBef>
              <a:spcAft>
                <a:spcPts val="0"/>
              </a:spcAft>
              <a:defRPr/>
            </a:pPr>
            <a:r>
              <a:rPr lang="en-US" sz="2400" b="1" kern="1200" dirty="0">
                <a:solidFill>
                  <a:schemeClr val="dk1"/>
                </a:solidFill>
                <a:latin typeface="Meiryo UI" pitchFamily="50" charset="-128"/>
                <a:ea typeface="Meiryo UI" pitchFamily="50" charset="-128"/>
                <a:cs typeface="Meiryo UI" pitchFamily="50" charset="-128"/>
              </a:rPr>
              <a:t>Performance Model</a:t>
            </a:r>
          </a:p>
        </p:txBody>
      </p:sp>
      <p:pic>
        <p:nvPicPr>
          <p:cNvPr id="19461" name="Picture 18" descr="profiles_international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080125"/>
            <a:ext cx="2286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05400"/>
            <a:ext cx="914400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p:cNvPicPr>
            <a:picLocks noChangeAspect="1" noChangeArrowheads="1"/>
          </p:cNvPicPr>
          <p:nvPr/>
        </p:nvPicPr>
        <p:blipFill>
          <a:blip r:embed="rId5">
            <a:extLst>
              <a:ext uri="{28A0092B-C50C-407E-A947-70E740481C1C}">
                <a14:useLocalDpi xmlns:a14="http://schemas.microsoft.com/office/drawing/2010/main" val="0"/>
              </a:ext>
            </a:extLst>
          </a:blip>
          <a:srcRect l="29935" t="24069" r="31494" b="12900"/>
          <a:stretch>
            <a:fillRect/>
          </a:stretch>
        </p:blipFill>
        <p:spPr bwMode="auto">
          <a:xfrm>
            <a:off x="304800" y="1214438"/>
            <a:ext cx="3876675"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3"/>
          <p:cNvPicPr>
            <a:picLocks noChangeAspect="1" noChangeArrowheads="1"/>
          </p:cNvPicPr>
          <p:nvPr/>
        </p:nvPicPr>
        <p:blipFill>
          <a:blip r:embed="rId6">
            <a:extLst>
              <a:ext uri="{28A0092B-C50C-407E-A947-70E740481C1C}">
                <a14:useLocalDpi xmlns:a14="http://schemas.microsoft.com/office/drawing/2010/main" val="0"/>
              </a:ext>
            </a:extLst>
          </a:blip>
          <a:srcRect l="28047" t="23334" r="30078" b="8057"/>
          <a:stretch>
            <a:fillRect/>
          </a:stretch>
        </p:blipFill>
        <p:spPr bwMode="auto">
          <a:xfrm>
            <a:off x="4829175" y="1214438"/>
            <a:ext cx="390525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9"/>
          <p:cNvSpPr/>
          <p:nvPr/>
        </p:nvSpPr>
        <p:spPr>
          <a:xfrm flipV="1">
            <a:off x="3213100" y="1214438"/>
            <a:ext cx="558800" cy="27622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C00000"/>
              </a:solidFill>
              <a:latin typeface="Calibri" pitchFamily="34" charset="0"/>
            </a:endParaRPr>
          </a:p>
        </p:txBody>
      </p:sp>
      <p:sp>
        <p:nvSpPr>
          <p:cNvPr id="11" name="Left Arrow 10"/>
          <p:cNvSpPr/>
          <p:nvPr/>
        </p:nvSpPr>
        <p:spPr>
          <a:xfrm flipV="1">
            <a:off x="7831138" y="1185863"/>
            <a:ext cx="558800" cy="27622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C00000"/>
              </a:solidFill>
              <a:latin typeface="Calibri" pitchFamily="34" charset="0"/>
            </a:endParaRPr>
          </a:p>
        </p:txBody>
      </p:sp>
      <p:sp>
        <p:nvSpPr>
          <p:cNvPr id="19467" name="TextBox 1"/>
          <p:cNvSpPr txBox="1">
            <a:spLocks noChangeArrowheads="1"/>
          </p:cNvSpPr>
          <p:nvPr/>
        </p:nvSpPr>
        <p:spPr bwMode="auto">
          <a:xfrm>
            <a:off x="2892425" y="3789363"/>
            <a:ext cx="1447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ja-JP" sz="1800">
              <a:latin typeface="Arial" panose="020B0604020202020204" pitchFamily="34" charset="0"/>
            </a:endParaRPr>
          </a:p>
        </p:txBody>
      </p:sp>
      <p:sp>
        <p:nvSpPr>
          <p:cNvPr id="19468" name="TextBox 1"/>
          <p:cNvSpPr txBox="1">
            <a:spLocks noChangeArrowheads="1"/>
          </p:cNvSpPr>
          <p:nvPr/>
        </p:nvSpPr>
        <p:spPr bwMode="auto">
          <a:xfrm>
            <a:off x="7386638" y="3605213"/>
            <a:ext cx="1447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ja-JP" sz="1800">
              <a:latin typeface="Arial" panose="020B0604020202020204" pitchFamily="34" charset="0"/>
            </a:endParaRPr>
          </a:p>
        </p:txBody>
      </p:sp>
      <p:sp>
        <p:nvSpPr>
          <p:cNvPr id="14" name="TextBox 22"/>
          <p:cNvSpPr txBox="1">
            <a:spLocks noChangeArrowheads="1"/>
          </p:cNvSpPr>
          <p:nvPr/>
        </p:nvSpPr>
        <p:spPr bwMode="auto">
          <a:xfrm>
            <a:off x="304800" y="5486400"/>
            <a:ext cx="59953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ja-JP" sz="1800" b="1" dirty="0"/>
              <a:t>Candidates take the assessment and individual results are compared to the “Performance Model” for that position. An overall Job Match Percentage is generated.</a:t>
            </a:r>
          </a:p>
        </p:txBody>
      </p:sp>
    </p:spTree>
    <p:extLst>
      <p:ext uri="{BB962C8B-B14F-4D97-AF65-F5344CB8AC3E}">
        <p14:creationId xmlns:p14="http://schemas.microsoft.com/office/powerpoint/2010/main" val="182965560"/>
      </p:ext>
    </p:extLst>
  </p:cSld>
  <p:clrMapOvr>
    <a:overrideClrMapping bg1="lt1" tx1="dk1" bg2="dk2" tx2="lt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sz="800">
              <a:solidFill>
                <a:srgbClr val="FFFFFF"/>
              </a:solidFill>
              <a:latin typeface="Calibri" pitchFamily="34" charset="0"/>
            </a:endParaRPr>
          </a:p>
        </p:txBody>
      </p:sp>
      <p:sp>
        <p:nvSpPr>
          <p:cNvPr id="57" name="Rounded Rectangle 56"/>
          <p:cNvSpPr/>
          <p:nvPr/>
        </p:nvSpPr>
        <p:spPr>
          <a:xfrm>
            <a:off x="0" y="0"/>
            <a:ext cx="9144000" cy="5181600"/>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FFFFFF"/>
              </a:solidFill>
              <a:latin typeface="Calibri" pitchFamily="34"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14400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4" descr="profiles_international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080125"/>
            <a:ext cx="2286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319881" y="140364"/>
            <a:ext cx="8229600" cy="1143000"/>
          </a:xfrm>
          <a:prstGeom prst="rect">
            <a:avLst/>
          </a:prstGeom>
        </p:spPr>
        <p:txBody>
          <a:bodyPr/>
          <a:lstStyle/>
          <a:p>
            <a:pPr fontAlgn="auto">
              <a:spcBef>
                <a:spcPts val="0"/>
              </a:spcBef>
              <a:spcAft>
                <a:spcPts val="0"/>
              </a:spcAft>
              <a:defRPr/>
            </a:pPr>
            <a:r>
              <a:rPr lang="en-US" sz="2400" b="1" kern="1200" dirty="0">
                <a:solidFill>
                  <a:schemeClr val="dk1"/>
                </a:solidFill>
                <a:latin typeface="Meiryo UI" pitchFamily="50" charset="-128"/>
                <a:ea typeface="Meiryo UI" pitchFamily="50" charset="-128"/>
                <a:cs typeface="Meiryo UI" pitchFamily="50" charset="-128"/>
              </a:rPr>
              <a:t>Individual Career Planning Report</a:t>
            </a:r>
          </a:p>
        </p:txBody>
      </p:sp>
      <p:pic>
        <p:nvPicPr>
          <p:cNvPr id="19" name="Picture 5"/>
          <p:cNvPicPr>
            <a:picLocks noChangeAspect="1" noChangeArrowheads="1"/>
          </p:cNvPicPr>
          <p:nvPr/>
        </p:nvPicPr>
        <p:blipFill>
          <a:blip r:embed="rId5"/>
          <a:srcRect/>
          <a:stretch>
            <a:fillRect/>
          </a:stretch>
        </p:blipFill>
        <p:spPr bwMode="auto">
          <a:xfrm>
            <a:off x="5486400" y="762000"/>
            <a:ext cx="3021013" cy="393223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27" name="Picture 3"/>
          <p:cNvPicPr>
            <a:picLocks noChangeAspect="1" noChangeArrowheads="1"/>
          </p:cNvPicPr>
          <p:nvPr/>
        </p:nvPicPr>
        <p:blipFill>
          <a:blip r:embed="rId6"/>
          <a:srcRect/>
          <a:stretch>
            <a:fillRect/>
          </a:stretch>
        </p:blipFill>
        <p:spPr bwMode="auto">
          <a:xfrm>
            <a:off x="5992813" y="1211263"/>
            <a:ext cx="2998787" cy="3741737"/>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22537" name="Group 24"/>
          <p:cNvGrpSpPr>
            <a:grpSpLocks/>
          </p:cNvGrpSpPr>
          <p:nvPr/>
        </p:nvGrpSpPr>
        <p:grpSpPr bwMode="auto">
          <a:xfrm>
            <a:off x="152400" y="2590800"/>
            <a:ext cx="5230813" cy="1828800"/>
            <a:chOff x="152400" y="1447800"/>
            <a:chExt cx="5230367" cy="1828800"/>
          </a:xfrm>
        </p:grpSpPr>
        <p:pic>
          <p:nvPicPr>
            <p:cNvPr id="1026" name="Picture 2"/>
            <p:cNvPicPr>
              <a:picLocks noChangeAspect="1" noChangeArrowheads="1"/>
            </p:cNvPicPr>
            <p:nvPr/>
          </p:nvPicPr>
          <p:blipFill>
            <a:blip r:embed="rId7"/>
            <a:srcRect/>
            <a:stretch>
              <a:fillRect/>
            </a:stretch>
          </p:blipFill>
          <p:spPr bwMode="auto">
            <a:xfrm>
              <a:off x="152400" y="1447800"/>
              <a:ext cx="5230367" cy="18288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2" name="Rectangle 21"/>
            <p:cNvSpPr/>
            <p:nvPr/>
          </p:nvSpPr>
          <p:spPr>
            <a:xfrm>
              <a:off x="228594" y="1524000"/>
              <a:ext cx="4723997"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FFFFFF"/>
                </a:solidFill>
                <a:latin typeface="Calibri" pitchFamily="34" charset="0"/>
              </a:endParaRPr>
            </a:p>
          </p:txBody>
        </p:sp>
        <p:sp>
          <p:nvSpPr>
            <p:cNvPr id="22543" name="TextBox 22"/>
            <p:cNvSpPr txBox="1">
              <a:spLocks noChangeArrowheads="1"/>
            </p:cNvSpPr>
            <p:nvPr/>
          </p:nvSpPr>
          <p:spPr bwMode="auto">
            <a:xfrm>
              <a:off x="381000" y="1535668"/>
              <a:ext cx="1049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ja-JP" sz="1800" b="1">
                  <a:solidFill>
                    <a:schemeClr val="bg1"/>
                  </a:solidFill>
                </a:rPr>
                <a:t>Positions</a:t>
              </a:r>
            </a:p>
          </p:txBody>
        </p:sp>
        <p:sp>
          <p:nvSpPr>
            <p:cNvPr id="22544" name="TextBox 23"/>
            <p:cNvSpPr txBox="1">
              <a:spLocks noChangeArrowheads="1"/>
            </p:cNvSpPr>
            <p:nvPr/>
          </p:nvSpPr>
          <p:spPr bwMode="auto">
            <a:xfrm>
              <a:off x="3808233" y="1447800"/>
              <a:ext cx="1144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ja-JP" sz="1600" b="1">
                  <a:solidFill>
                    <a:schemeClr val="bg1"/>
                  </a:solidFill>
                </a:rPr>
                <a:t>Her Overall</a:t>
              </a:r>
              <a:br>
                <a:rPr lang="en-US" altLang="ja-JP" sz="1600" b="1">
                  <a:solidFill>
                    <a:schemeClr val="bg1"/>
                  </a:solidFill>
                </a:rPr>
              </a:br>
              <a:r>
                <a:rPr lang="en-US" altLang="ja-JP" sz="1600" b="1">
                  <a:solidFill>
                    <a:schemeClr val="bg1"/>
                  </a:solidFill>
                </a:rPr>
                <a:t>% Match</a:t>
              </a:r>
              <a:endParaRPr lang="en-US" altLang="ja-JP" sz="1800" b="1">
                <a:solidFill>
                  <a:schemeClr val="bg1"/>
                </a:solidFill>
              </a:endParaRPr>
            </a:p>
          </p:txBody>
        </p:sp>
      </p:grpSp>
      <p:cxnSp>
        <p:nvCxnSpPr>
          <p:cNvPr id="34" name="Straight Arrow Connector 33"/>
          <p:cNvCxnSpPr/>
          <p:nvPr/>
        </p:nvCxnSpPr>
        <p:spPr>
          <a:xfrm rot="10800000" flipV="1">
            <a:off x="4953000" y="3124200"/>
            <a:ext cx="1600200" cy="457200"/>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2539"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85800"/>
            <a:ext cx="195103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2"/>
          <p:cNvSpPr txBox="1">
            <a:spLocks noChangeArrowheads="1"/>
          </p:cNvSpPr>
          <p:nvPr/>
        </p:nvSpPr>
        <p:spPr bwMode="auto">
          <a:xfrm>
            <a:off x="214699" y="5400408"/>
            <a:ext cx="59953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ja-JP" sz="1800" b="1" dirty="0"/>
              <a:t>Candidates who lack Job Fit for one position can be instantly compared to other “Performance Models” within the organization to find a match maximizing training investment and career development for retention.</a:t>
            </a:r>
          </a:p>
        </p:txBody>
      </p:sp>
    </p:spTree>
    <p:extLst>
      <p:ext uri="{BB962C8B-B14F-4D97-AF65-F5344CB8AC3E}">
        <p14:creationId xmlns:p14="http://schemas.microsoft.com/office/powerpoint/2010/main" val="1691568133"/>
      </p:ext>
    </p:extLst>
  </p:cSld>
  <p:clrMapOvr>
    <a:overrideClrMapping bg1="lt1" tx1="dk1" bg2="dk2" tx2="lt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sz="800">
              <a:solidFill>
                <a:srgbClr val="FFFFFF"/>
              </a:solidFill>
              <a:latin typeface="Calibri" pitchFamily="34" charset="0"/>
            </a:endParaRPr>
          </a:p>
        </p:txBody>
      </p:sp>
      <p:sp>
        <p:nvSpPr>
          <p:cNvPr id="57" name="Rounded Rectangle 56"/>
          <p:cNvSpPr/>
          <p:nvPr/>
        </p:nvSpPr>
        <p:spPr>
          <a:xfrm>
            <a:off x="0" y="0"/>
            <a:ext cx="9144000" cy="5181600"/>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FFFFFF"/>
              </a:solidFill>
              <a:latin typeface="Calibri" pitchFamily="34"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914400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descr="profiles_international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080125"/>
            <a:ext cx="2286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60857" y="114301"/>
            <a:ext cx="9067800" cy="1143000"/>
          </a:xfrm>
          <a:prstGeom prst="rect">
            <a:avLst/>
          </a:prstGeom>
        </p:spPr>
        <p:txBody>
          <a:bodyPr/>
          <a:lstStyle>
            <a:defPPr marR="0" algn="l" rtl="0">
              <a:lnSpc>
                <a:spcPct val="100000"/>
              </a:lnSpc>
              <a:spcBef>
                <a:spcPts val="0"/>
              </a:spcBef>
              <a:spcAft>
                <a:spcPts val="0"/>
              </a:spcAft>
            </a:defPPr>
            <a:lvl1pPr fontAlgn="auto">
              <a:defRPr sz="2800">
                <a:solidFill>
                  <a:schemeClr val="dk1"/>
                </a:solidFill>
                <a:latin typeface="Calibri"/>
                <a:ea typeface="Calibri"/>
                <a:cs typeface="Calibri"/>
              </a:defRPr>
            </a:lvl1pPr>
          </a:lstStyle>
          <a:p>
            <a:r>
              <a:rPr lang="en-US" sz="2400" b="1" kern="1200" dirty="0">
                <a:latin typeface="Meiryo UI" pitchFamily="50" charset="-128"/>
                <a:ea typeface="Meiryo UI" pitchFamily="50" charset="-128"/>
                <a:cs typeface="Meiryo UI" pitchFamily="50" charset="-128"/>
              </a:rPr>
              <a:t>Leadership &amp; Succession Planning Reports</a:t>
            </a:r>
          </a:p>
        </p:txBody>
      </p:sp>
      <p:pic>
        <p:nvPicPr>
          <p:cNvPr id="2051" name="Picture 3"/>
          <p:cNvPicPr>
            <a:picLocks noChangeAspect="1" noChangeArrowheads="1"/>
          </p:cNvPicPr>
          <p:nvPr/>
        </p:nvPicPr>
        <p:blipFill>
          <a:blip r:embed="rId4"/>
          <a:srcRect/>
          <a:stretch>
            <a:fillRect/>
          </a:stretch>
        </p:blipFill>
        <p:spPr bwMode="auto">
          <a:xfrm>
            <a:off x="5562600" y="676275"/>
            <a:ext cx="2960688" cy="383857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2" name="Picture 4"/>
          <p:cNvPicPr>
            <a:picLocks noChangeAspect="1" noChangeArrowheads="1"/>
          </p:cNvPicPr>
          <p:nvPr/>
        </p:nvPicPr>
        <p:blipFill>
          <a:blip r:embed="rId5"/>
          <a:srcRect/>
          <a:stretch>
            <a:fillRect/>
          </a:stretch>
        </p:blipFill>
        <p:spPr bwMode="auto">
          <a:xfrm>
            <a:off x="6019800" y="1209675"/>
            <a:ext cx="2935288" cy="38195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35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28194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3" name="Group 23"/>
          <p:cNvGrpSpPr>
            <a:grpSpLocks/>
          </p:cNvGrpSpPr>
          <p:nvPr/>
        </p:nvGrpSpPr>
        <p:grpSpPr bwMode="auto">
          <a:xfrm>
            <a:off x="228600" y="2743200"/>
            <a:ext cx="5181600" cy="1701800"/>
            <a:chOff x="152401" y="1219201"/>
            <a:chExt cx="5181600" cy="1701030"/>
          </a:xfrm>
        </p:grpSpPr>
        <p:pic>
          <p:nvPicPr>
            <p:cNvPr id="2050" name="Picture 2"/>
            <p:cNvPicPr>
              <a:picLocks noChangeAspect="1" noChangeArrowheads="1"/>
            </p:cNvPicPr>
            <p:nvPr/>
          </p:nvPicPr>
          <p:blipFill>
            <a:blip r:embed="rId7"/>
            <a:srcRect/>
            <a:stretch>
              <a:fillRect/>
            </a:stretch>
          </p:blipFill>
          <p:spPr bwMode="auto">
            <a:xfrm>
              <a:off x="152401" y="1219201"/>
              <a:ext cx="5181600" cy="170103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0" name="Rectangle 19"/>
            <p:cNvSpPr/>
            <p:nvPr/>
          </p:nvSpPr>
          <p:spPr>
            <a:xfrm>
              <a:off x="304801" y="1371532"/>
              <a:ext cx="4495800" cy="609324"/>
            </a:xfrm>
            <a:prstGeom prst="rect">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ja-JP" altLang="ja-JP">
                <a:solidFill>
                  <a:srgbClr val="FFFFFF"/>
                </a:solidFill>
                <a:latin typeface="Calibri" pitchFamily="34" charset="0"/>
              </a:endParaRPr>
            </a:p>
          </p:txBody>
        </p:sp>
        <p:sp>
          <p:nvSpPr>
            <p:cNvPr id="23567" name="TextBox 20"/>
            <p:cNvSpPr txBox="1">
              <a:spLocks noChangeArrowheads="1"/>
            </p:cNvSpPr>
            <p:nvPr/>
          </p:nvSpPr>
          <p:spPr bwMode="auto">
            <a:xfrm>
              <a:off x="381000" y="1459468"/>
              <a:ext cx="1242520"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ja-JP" sz="1800" b="1">
                  <a:solidFill>
                    <a:schemeClr val="bg1"/>
                  </a:solidFill>
                </a:rPr>
                <a:t>Candidates</a:t>
              </a:r>
            </a:p>
          </p:txBody>
        </p:sp>
        <p:sp>
          <p:nvSpPr>
            <p:cNvPr id="23568" name="TextBox 21"/>
            <p:cNvSpPr txBox="1">
              <a:spLocks noChangeArrowheads="1"/>
            </p:cNvSpPr>
            <p:nvPr/>
          </p:nvSpPr>
          <p:spPr bwMode="auto">
            <a:xfrm>
              <a:off x="1800827" y="1371600"/>
              <a:ext cx="2996269" cy="6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ja-JP" sz="1800" b="1">
                  <a:solidFill>
                    <a:schemeClr val="bg1"/>
                  </a:solidFill>
                </a:rPr>
                <a:t>Manager Performance Model</a:t>
              </a:r>
            </a:p>
            <a:p>
              <a:pPr algn="r" eaLnBrk="1" hangingPunct="1">
                <a:spcBef>
                  <a:spcPct val="0"/>
                </a:spcBef>
                <a:buFontTx/>
                <a:buNone/>
              </a:pPr>
              <a:r>
                <a:rPr lang="en-US" altLang="ja-JP" sz="1800" b="1">
                  <a:solidFill>
                    <a:schemeClr val="bg1"/>
                  </a:solidFill>
                </a:rPr>
                <a:t>% Match</a:t>
              </a:r>
            </a:p>
          </p:txBody>
        </p:sp>
      </p:grpSp>
      <p:cxnSp>
        <p:nvCxnSpPr>
          <p:cNvPr id="34" name="Straight Arrow Connector 33"/>
          <p:cNvCxnSpPr/>
          <p:nvPr/>
        </p:nvCxnSpPr>
        <p:spPr>
          <a:xfrm rot="10800000" flipV="1">
            <a:off x="5029200" y="2971800"/>
            <a:ext cx="1524000" cy="762000"/>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22"/>
          <p:cNvSpPr txBox="1">
            <a:spLocks noChangeArrowheads="1"/>
          </p:cNvSpPr>
          <p:nvPr/>
        </p:nvSpPr>
        <p:spPr bwMode="auto">
          <a:xfrm>
            <a:off x="273627" y="5689600"/>
            <a:ext cx="59953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ja-JP" sz="1800" b="1" dirty="0"/>
              <a:t>The Succession Planning Report helps clients quickly and objectively identify potential top performers for any position.</a:t>
            </a:r>
          </a:p>
        </p:txBody>
      </p:sp>
    </p:spTree>
    <p:extLst>
      <p:ext uri="{BB962C8B-B14F-4D97-AF65-F5344CB8AC3E}">
        <p14:creationId xmlns:p14="http://schemas.microsoft.com/office/powerpoint/2010/main" val="22584373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type="body" idx="1"/>
          </p:nvPr>
        </p:nvSpPr>
        <p:spPr>
          <a:xfrm>
            <a:off x="619724" y="580257"/>
            <a:ext cx="8001000" cy="1192559"/>
          </a:xfrm>
          <a:prstGeom prst="rect">
            <a:avLst/>
          </a:prstGeom>
          <a:noFill/>
          <a:ln>
            <a:noFill/>
          </a:ln>
        </p:spPr>
        <p:txBody>
          <a:bodyPr lIns="91425" tIns="45700" rIns="91425" bIns="45700" anchor="t" anchorCtr="0">
            <a:noAutofit/>
          </a:bodyPr>
          <a:lstStyle/>
          <a:p>
            <a:pPr marL="0" indent="0">
              <a:spcBef>
                <a:spcPts val="0"/>
              </a:spcBef>
              <a:buClr>
                <a:srgbClr val="348E96"/>
              </a:buClr>
              <a:buSzPct val="100000"/>
              <a:buNone/>
            </a:pPr>
            <a:r>
              <a:rPr lang="en-US" altLang="ja-JP" sz="4000" b="1" dirty="0">
                <a:solidFill>
                  <a:srgbClr val="3BA3AB"/>
                </a:solidFill>
                <a:latin typeface="Calibri" panose="020F0502020204030204" pitchFamily="34" charset="0"/>
                <a:ea typeface="Meiryo UI" panose="020B0604030504040204" pitchFamily="50" charset="-128"/>
                <a:cs typeface="Meiryo UI" panose="020B0604030504040204" pitchFamily="50" charset="-128"/>
              </a:rPr>
              <a:t>Agenda</a:t>
            </a:r>
            <a:r>
              <a:rPr lang="ja-JP" altLang="en-US" sz="2800" b="1" dirty="0">
                <a:solidFill>
                  <a:srgbClr val="3BA3AB"/>
                </a:solidFill>
                <a:latin typeface="Calibri" panose="020F0502020204030204" pitchFamily="34" charset="0"/>
                <a:ea typeface="Meiryo UI" panose="020B0604030504040204" pitchFamily="50" charset="-128"/>
                <a:cs typeface="Meiryo UI" panose="020B0604030504040204" pitchFamily="50" charset="-128"/>
              </a:rPr>
              <a:t>　</a:t>
            </a:r>
            <a:endParaRPr lang="en-US" altLang="ja-JP" sz="2800" b="1" dirty="0">
              <a:solidFill>
                <a:srgbClr val="595959"/>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9" name="TextBox 16"/>
          <p:cNvSpPr txBox="1">
            <a:spLocks noChangeArrowheads="1"/>
          </p:cNvSpPr>
          <p:nvPr/>
        </p:nvSpPr>
        <p:spPr bwMode="auto">
          <a:xfrm>
            <a:off x="611560" y="1772816"/>
            <a:ext cx="84249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eaLnBrk="1" hangingPunct="1">
              <a:spcBef>
                <a:spcPct val="0"/>
              </a:spcBef>
              <a:buNone/>
            </a:pPr>
            <a:endParaRPr lang="en-US" altLang="ja-JP" sz="2400" b="1" dirty="0">
              <a:solidFill>
                <a:srgbClr val="000000"/>
              </a:solidFill>
              <a:latin typeface="Meiryo UI" pitchFamily="50" charset="-128"/>
              <a:ea typeface="Meiryo UI" pitchFamily="50" charset="-128"/>
              <a:cs typeface="Meiryo UI" pitchFamily="50" charset="-128"/>
            </a:endParaRPr>
          </a:p>
          <a:p>
            <a:pPr marL="457200" indent="-457200">
              <a:spcBef>
                <a:spcPct val="0"/>
              </a:spcBef>
              <a:buFont typeface="+mj-lt"/>
              <a:buAutoNum type="arabicPeriod"/>
            </a:pPr>
            <a:r>
              <a:rPr lang="en-US" altLang="ja-JP" sz="2400" b="1" dirty="0">
                <a:solidFill>
                  <a:srgbClr val="000000"/>
                </a:solidFill>
                <a:latin typeface="Meiryo UI" pitchFamily="50" charset="-128"/>
                <a:ea typeface="Meiryo UI" pitchFamily="50" charset="-128"/>
                <a:cs typeface="Meiryo UI" pitchFamily="50" charset="-128"/>
              </a:rPr>
              <a:t>Background</a:t>
            </a:r>
            <a:r>
              <a:rPr lang="ja-JP" altLang="en-US" sz="2400" b="1" dirty="0">
                <a:solidFill>
                  <a:srgbClr val="000000"/>
                </a:solidFill>
                <a:latin typeface="Meiryo UI" pitchFamily="50" charset="-128"/>
                <a:ea typeface="Meiryo UI" pitchFamily="50" charset="-128"/>
                <a:cs typeface="Meiryo UI" pitchFamily="50" charset="-128"/>
              </a:rPr>
              <a:t>：</a:t>
            </a:r>
            <a:r>
              <a:rPr lang="en-US" altLang="ja-JP" sz="2400" b="1" dirty="0">
                <a:solidFill>
                  <a:srgbClr val="000000"/>
                </a:solidFill>
                <a:latin typeface="Meiryo UI" pitchFamily="50" charset="-128"/>
                <a:ea typeface="Meiryo UI" pitchFamily="50" charset="-128"/>
                <a:cs typeface="Meiryo UI" pitchFamily="50" charset="-128"/>
              </a:rPr>
              <a:t>Why Talent Assessment Tools</a:t>
            </a:r>
          </a:p>
          <a:p>
            <a:pPr marL="457200" indent="-457200">
              <a:spcBef>
                <a:spcPct val="0"/>
              </a:spcBef>
              <a:buFont typeface="+mj-lt"/>
              <a:buAutoNum type="arabicPeriod"/>
            </a:pPr>
            <a:endParaRPr lang="en-US" altLang="ja-JP" sz="2400" b="1" dirty="0">
              <a:solidFill>
                <a:srgbClr val="000000"/>
              </a:solidFill>
              <a:latin typeface="Meiryo UI" pitchFamily="50" charset="-128"/>
              <a:ea typeface="Meiryo UI" pitchFamily="50" charset="-128"/>
              <a:cs typeface="Meiryo UI" pitchFamily="50" charset="-128"/>
            </a:endParaRPr>
          </a:p>
          <a:p>
            <a:pPr marL="457200" indent="-457200">
              <a:spcBef>
                <a:spcPct val="0"/>
              </a:spcBef>
              <a:buFont typeface="+mj-lt"/>
              <a:buAutoNum type="arabicPeriod"/>
            </a:pPr>
            <a:r>
              <a:rPr lang="en-US" altLang="ja-JP" sz="2400" b="1" dirty="0">
                <a:solidFill>
                  <a:srgbClr val="000000"/>
                </a:solidFill>
                <a:latin typeface="Meiryo UI" pitchFamily="50" charset="-128"/>
                <a:ea typeface="Meiryo UI" pitchFamily="50" charset="-128"/>
                <a:cs typeface="Meiryo UI" pitchFamily="50" charset="-128"/>
              </a:rPr>
              <a:t>Our Solution</a:t>
            </a:r>
            <a:r>
              <a:rPr lang="ja-JP" altLang="en-US" sz="2400" b="1" dirty="0">
                <a:solidFill>
                  <a:srgbClr val="000000"/>
                </a:solidFill>
                <a:latin typeface="Meiryo UI" pitchFamily="50" charset="-128"/>
                <a:ea typeface="Meiryo UI" pitchFamily="50" charset="-128"/>
                <a:cs typeface="Meiryo UI" pitchFamily="50" charset="-128"/>
              </a:rPr>
              <a:t>：</a:t>
            </a:r>
            <a:r>
              <a:rPr lang="en-US" altLang="ja-JP" sz="2400" b="1" dirty="0" err="1">
                <a:solidFill>
                  <a:srgbClr val="000000"/>
                </a:solidFill>
                <a:latin typeface="Meiryo UI" pitchFamily="50" charset="-128"/>
                <a:ea typeface="Meiryo UI" pitchFamily="50" charset="-128"/>
                <a:cs typeface="Meiryo UI" pitchFamily="50" charset="-128"/>
              </a:rPr>
              <a:t>ProfileXT</a:t>
            </a:r>
            <a:r>
              <a:rPr lang="en-US" altLang="ja-JP" sz="2400" b="1" dirty="0">
                <a:solidFill>
                  <a:srgbClr val="000000"/>
                </a:solidFill>
                <a:latin typeface="Meiryo UI" pitchFamily="50" charset="-128"/>
                <a:ea typeface="Meiryo UI" pitchFamily="50" charset="-128"/>
                <a:cs typeface="Meiryo UI" pitchFamily="50" charset="-128"/>
              </a:rPr>
              <a:t>®</a:t>
            </a:r>
          </a:p>
          <a:p>
            <a:pPr marL="457200" indent="-457200">
              <a:spcBef>
                <a:spcPct val="0"/>
              </a:spcBef>
              <a:buFont typeface="+mj-lt"/>
              <a:buAutoNum type="arabicPeriod"/>
            </a:pPr>
            <a:endParaRPr lang="en-US" altLang="ja-JP" sz="2400" b="1" dirty="0">
              <a:solidFill>
                <a:srgbClr val="000000"/>
              </a:solidFill>
              <a:latin typeface="Meiryo UI" pitchFamily="50" charset="-128"/>
              <a:ea typeface="Meiryo UI" pitchFamily="50" charset="-128"/>
              <a:cs typeface="Meiryo UI" pitchFamily="50" charset="-128"/>
            </a:endParaRPr>
          </a:p>
          <a:p>
            <a:pPr marL="457200" indent="-457200">
              <a:spcBef>
                <a:spcPct val="0"/>
              </a:spcBef>
              <a:buFont typeface="+mj-lt"/>
              <a:buAutoNum type="arabicPeriod"/>
            </a:pPr>
            <a:r>
              <a:rPr lang="en-US" altLang="ja-JP" sz="2400" b="1" dirty="0">
                <a:solidFill>
                  <a:srgbClr val="000000"/>
                </a:solidFill>
                <a:latin typeface="Meiryo UI" pitchFamily="50" charset="-128"/>
                <a:ea typeface="Meiryo UI" pitchFamily="50" charset="-128"/>
                <a:cs typeface="Meiryo UI" pitchFamily="50" charset="-128"/>
              </a:rPr>
              <a:t>Client Case Study</a:t>
            </a:r>
          </a:p>
          <a:p>
            <a:pPr marL="457200" indent="-457200">
              <a:spcBef>
                <a:spcPct val="0"/>
              </a:spcBef>
              <a:buFont typeface="+mj-lt"/>
              <a:buAutoNum type="arabicPeriod"/>
            </a:pPr>
            <a:endParaRPr lang="en-US" altLang="ja-JP" sz="2400" b="1" dirty="0">
              <a:solidFill>
                <a:srgbClr val="000000"/>
              </a:solidFill>
              <a:latin typeface="Meiryo UI" pitchFamily="50" charset="-128"/>
              <a:ea typeface="Meiryo UI" pitchFamily="50" charset="-128"/>
              <a:cs typeface="Meiryo UI" pitchFamily="50" charset="-128"/>
            </a:endParaRPr>
          </a:p>
          <a:p>
            <a:pPr marL="457200" indent="-457200">
              <a:spcBef>
                <a:spcPct val="0"/>
              </a:spcBef>
              <a:buFont typeface="+mj-lt"/>
              <a:buAutoNum type="arabicPeriod"/>
            </a:pPr>
            <a:r>
              <a:rPr lang="en-US" altLang="ja-JP" sz="2400" b="1" dirty="0">
                <a:solidFill>
                  <a:srgbClr val="000000"/>
                </a:solidFill>
                <a:latin typeface="Meiryo UI" pitchFamily="50" charset="-128"/>
                <a:ea typeface="Meiryo UI" pitchFamily="50" charset="-128"/>
                <a:cs typeface="Meiryo UI" pitchFamily="50" charset="-128"/>
              </a:rPr>
              <a:t>Implementation Process</a:t>
            </a:r>
          </a:p>
          <a:p>
            <a:pPr>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a:p>
            <a:pPr eaLnBrk="1" hangingPunct="1">
              <a:spcBef>
                <a:spcPct val="0"/>
              </a:spcBef>
              <a:buNone/>
            </a:pPr>
            <a:r>
              <a:rPr lang="ja-JP" altLang="en-US" sz="2400" b="1" dirty="0">
                <a:solidFill>
                  <a:srgbClr val="000000"/>
                </a:solidFill>
                <a:latin typeface="Meiryo UI" pitchFamily="50" charset="-128"/>
                <a:ea typeface="Meiryo UI" pitchFamily="50" charset="-128"/>
                <a:cs typeface="Meiryo UI" pitchFamily="50" charset="-128"/>
              </a:rPr>
              <a:t>　</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659358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436813" y="1941290"/>
            <a:ext cx="3757612" cy="2881312"/>
          </a:xfrm>
          <a:prstGeom prst="cloud">
            <a:avLst/>
          </a:prstGeom>
          <a:solidFill>
            <a:srgbClr val="FFC000"/>
          </a:solidFill>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a:p>
        </p:txBody>
      </p:sp>
      <p:grpSp>
        <p:nvGrpSpPr>
          <p:cNvPr id="263173" name="グループ化 16"/>
          <p:cNvGrpSpPr>
            <a:grpSpLocks/>
          </p:cNvGrpSpPr>
          <p:nvPr/>
        </p:nvGrpSpPr>
        <p:grpSpPr bwMode="auto">
          <a:xfrm>
            <a:off x="3511550" y="2841402"/>
            <a:ext cx="725488" cy="731838"/>
            <a:chOff x="7007709" y="3251837"/>
            <a:chExt cx="726132" cy="731317"/>
          </a:xfrm>
        </p:grpSpPr>
        <p:sp>
          <p:nvSpPr>
            <p:cNvPr id="7" name="円柱 6"/>
            <p:cNvSpPr/>
            <p:nvPr/>
          </p:nvSpPr>
          <p:spPr>
            <a:xfrm>
              <a:off x="7007709" y="3251837"/>
              <a:ext cx="716599" cy="731317"/>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テキスト ボックス 7"/>
            <p:cNvSpPr txBox="1"/>
            <p:nvPr/>
          </p:nvSpPr>
          <p:spPr>
            <a:xfrm>
              <a:off x="7104049" y="3516519"/>
              <a:ext cx="629792" cy="307777"/>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ja-JP" sz="1400" b="1" dirty="0">
                  <a:ln/>
                  <a:solidFill>
                    <a:srgbClr val="C00000"/>
                  </a:solidFill>
                  <a:effectLst>
                    <a:outerShdw blurRad="38100" dist="38100" dir="2700000" algn="tl">
                      <a:srgbClr val="000000">
                        <a:alpha val="43137"/>
                      </a:srgbClr>
                    </a:outerShdw>
                  </a:effectLst>
                </a:rPr>
                <a:t>PAC</a:t>
              </a:r>
              <a:endParaRPr lang="ja-JP" altLang="en-US" sz="1400" b="1" dirty="0">
                <a:ln/>
                <a:solidFill>
                  <a:srgbClr val="C00000"/>
                </a:solidFill>
                <a:effectLst>
                  <a:outerShdw blurRad="38100" dist="38100" dir="2700000" algn="tl">
                    <a:srgbClr val="000000">
                      <a:alpha val="43137"/>
                    </a:srgbClr>
                  </a:outerShdw>
                </a:effectLst>
              </a:endParaRPr>
            </a:p>
          </p:txBody>
        </p:sp>
      </p:grpSp>
      <p:grpSp>
        <p:nvGrpSpPr>
          <p:cNvPr id="9" name="グループ化 8"/>
          <p:cNvGrpSpPr/>
          <p:nvPr/>
        </p:nvGrpSpPr>
        <p:grpSpPr>
          <a:xfrm>
            <a:off x="3971201" y="4961761"/>
            <a:ext cx="897211" cy="392699"/>
            <a:chOff x="7137510" y="1265989"/>
            <a:chExt cx="1549290" cy="601932"/>
          </a:xfrm>
          <a:solidFill>
            <a:srgbClr val="C00000"/>
          </a:solidFill>
        </p:grpSpPr>
        <p:grpSp>
          <p:nvGrpSpPr>
            <p:cNvPr id="10" name="グループ化 9"/>
            <p:cNvGrpSpPr/>
            <p:nvPr/>
          </p:nvGrpSpPr>
          <p:grpSpPr>
            <a:xfrm>
              <a:off x="7137510" y="1269605"/>
              <a:ext cx="504451" cy="598316"/>
              <a:chOff x="3124200" y="2133600"/>
              <a:chExt cx="1371600" cy="2286000"/>
            </a:xfrm>
            <a:grpFill/>
          </p:grpSpPr>
          <p:sp>
            <p:nvSpPr>
              <p:cNvPr id="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 name="グループ化 10"/>
            <p:cNvGrpSpPr/>
            <p:nvPr/>
          </p:nvGrpSpPr>
          <p:grpSpPr>
            <a:xfrm>
              <a:off x="7652547" y="1266935"/>
              <a:ext cx="504451" cy="598316"/>
              <a:chOff x="3124200" y="2133600"/>
              <a:chExt cx="1371600" cy="2286000"/>
            </a:xfrm>
            <a:grpFill/>
          </p:grpSpPr>
          <p:sp>
            <p:nvSpPr>
              <p:cNvPr id="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2" name="グループ化 11"/>
            <p:cNvGrpSpPr/>
            <p:nvPr/>
          </p:nvGrpSpPr>
          <p:grpSpPr>
            <a:xfrm>
              <a:off x="8182349" y="1265989"/>
              <a:ext cx="504451" cy="598316"/>
              <a:chOff x="3124200" y="2133600"/>
              <a:chExt cx="1371600" cy="2286000"/>
            </a:xfrm>
            <a:grpFill/>
          </p:grpSpPr>
          <p:sp>
            <p:nvSpPr>
              <p:cNvPr id="1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50" name="グループ化 49"/>
          <p:cNvGrpSpPr/>
          <p:nvPr/>
        </p:nvGrpSpPr>
        <p:grpSpPr>
          <a:xfrm>
            <a:off x="3887046" y="1487828"/>
            <a:ext cx="908444" cy="442859"/>
            <a:chOff x="7137510" y="1265989"/>
            <a:chExt cx="1549290" cy="601932"/>
          </a:xfrm>
          <a:solidFill>
            <a:srgbClr val="00B050"/>
          </a:solidFill>
        </p:grpSpPr>
        <p:grpSp>
          <p:nvGrpSpPr>
            <p:cNvPr id="51" name="グループ化 50"/>
            <p:cNvGrpSpPr/>
            <p:nvPr/>
          </p:nvGrpSpPr>
          <p:grpSpPr>
            <a:xfrm>
              <a:off x="7137510" y="1269605"/>
              <a:ext cx="504451" cy="598316"/>
              <a:chOff x="3124200" y="2133600"/>
              <a:chExt cx="1371600" cy="2286000"/>
            </a:xfrm>
            <a:grpFill/>
          </p:grpSpPr>
          <p:sp>
            <p:nvSpPr>
              <p:cNvPr id="6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52" name="グループ化 51"/>
            <p:cNvGrpSpPr/>
            <p:nvPr/>
          </p:nvGrpSpPr>
          <p:grpSpPr>
            <a:xfrm>
              <a:off x="7652547" y="1266935"/>
              <a:ext cx="504451" cy="598316"/>
              <a:chOff x="3124200" y="2133600"/>
              <a:chExt cx="1371600" cy="2286000"/>
            </a:xfrm>
            <a:grpFill/>
          </p:grpSpPr>
          <p:sp>
            <p:nvSpPr>
              <p:cNvPr id="59"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1"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53" name="グループ化 52"/>
            <p:cNvGrpSpPr/>
            <p:nvPr/>
          </p:nvGrpSpPr>
          <p:grpSpPr>
            <a:xfrm>
              <a:off x="8182349" y="1265989"/>
              <a:ext cx="504451" cy="598316"/>
              <a:chOff x="3124200" y="2133600"/>
              <a:chExt cx="1371600" cy="2286000"/>
            </a:xfrm>
            <a:grpFill/>
          </p:grpSpPr>
          <p:sp>
            <p:nvSpPr>
              <p:cNvPr id="54"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5"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6"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3" name="下矢印 2"/>
          <p:cNvSpPr/>
          <p:nvPr/>
        </p:nvSpPr>
        <p:spPr>
          <a:xfrm>
            <a:off x="4168775" y="2020665"/>
            <a:ext cx="350838" cy="3032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78" name="正方形/長方形 4"/>
          <p:cNvSpPr>
            <a:spLocks noChangeArrowheads="1"/>
          </p:cNvSpPr>
          <p:nvPr/>
        </p:nvSpPr>
        <p:spPr bwMode="auto">
          <a:xfrm>
            <a:off x="3887518" y="5400530"/>
            <a:ext cx="1090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dirty="0"/>
              <a:t>Candidates</a:t>
            </a:r>
            <a:endParaRPr lang="ja-JP" altLang="en-US" dirty="0"/>
          </a:p>
        </p:txBody>
      </p:sp>
      <p:sp>
        <p:nvSpPr>
          <p:cNvPr id="263179" name="正方形/長方形 68"/>
          <p:cNvSpPr>
            <a:spLocks noChangeArrowheads="1"/>
          </p:cNvSpPr>
          <p:nvPr/>
        </p:nvSpPr>
        <p:spPr bwMode="auto">
          <a:xfrm>
            <a:off x="3711266" y="1163463"/>
            <a:ext cx="1329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dirty="0"/>
              <a:t>Administrators</a:t>
            </a:r>
            <a:endParaRPr lang="ja-JP" altLang="en-US" dirty="0"/>
          </a:p>
        </p:txBody>
      </p:sp>
      <p:grpSp>
        <p:nvGrpSpPr>
          <p:cNvPr id="151" name="グループ化 150"/>
          <p:cNvGrpSpPr/>
          <p:nvPr/>
        </p:nvGrpSpPr>
        <p:grpSpPr>
          <a:xfrm>
            <a:off x="3693648" y="3651820"/>
            <a:ext cx="1677062" cy="827100"/>
            <a:chOff x="2030442" y="3697992"/>
            <a:chExt cx="2248610" cy="1118703"/>
          </a:xfrm>
          <a:solidFill>
            <a:srgbClr val="C00000"/>
          </a:solidFill>
        </p:grpSpPr>
        <p:grpSp>
          <p:nvGrpSpPr>
            <p:cNvPr id="74" name="グループ化 73"/>
            <p:cNvGrpSpPr/>
            <p:nvPr/>
          </p:nvGrpSpPr>
          <p:grpSpPr>
            <a:xfrm>
              <a:off x="2277805" y="3978811"/>
              <a:ext cx="797139" cy="350617"/>
              <a:chOff x="7137510" y="1265989"/>
              <a:chExt cx="1549290" cy="601932"/>
            </a:xfrm>
            <a:grpFill/>
          </p:grpSpPr>
          <p:grpSp>
            <p:nvGrpSpPr>
              <p:cNvPr id="75" name="グループ化 74"/>
              <p:cNvGrpSpPr/>
              <p:nvPr/>
            </p:nvGrpSpPr>
            <p:grpSpPr>
              <a:xfrm>
                <a:off x="7137510" y="1269605"/>
                <a:ext cx="504451" cy="598316"/>
                <a:chOff x="3124200" y="2133600"/>
                <a:chExt cx="1371600" cy="2286000"/>
              </a:xfrm>
              <a:grpFill/>
            </p:grpSpPr>
            <p:sp>
              <p:nvSpPr>
                <p:cNvPr id="8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9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76" name="グループ化 75"/>
              <p:cNvGrpSpPr/>
              <p:nvPr/>
            </p:nvGrpSpPr>
            <p:grpSpPr>
              <a:xfrm>
                <a:off x="7652547" y="1266935"/>
                <a:ext cx="504451" cy="598316"/>
                <a:chOff x="3124200" y="2133600"/>
                <a:chExt cx="1371600" cy="2286000"/>
              </a:xfrm>
              <a:grpFill/>
            </p:grpSpPr>
            <p:sp>
              <p:nvSpPr>
                <p:cNvPr id="8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4"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5"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6"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7"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77" name="グループ化 76"/>
              <p:cNvGrpSpPr/>
              <p:nvPr/>
            </p:nvGrpSpPr>
            <p:grpSpPr>
              <a:xfrm>
                <a:off x="8182349" y="1265989"/>
                <a:ext cx="504451" cy="598316"/>
                <a:chOff x="3124200" y="2133600"/>
                <a:chExt cx="1371600" cy="2286000"/>
              </a:xfrm>
              <a:grpFill/>
            </p:grpSpPr>
            <p:sp>
              <p:nvSpPr>
                <p:cNvPr id="78"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9"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0"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1"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2"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93" name="グループ化 92"/>
            <p:cNvGrpSpPr/>
            <p:nvPr/>
          </p:nvGrpSpPr>
          <p:grpSpPr>
            <a:xfrm>
              <a:off x="2156689" y="3710662"/>
              <a:ext cx="797139" cy="350617"/>
              <a:chOff x="7137510" y="1265989"/>
              <a:chExt cx="1549290" cy="601932"/>
            </a:xfrm>
            <a:grpFill/>
          </p:grpSpPr>
          <p:grpSp>
            <p:nvGrpSpPr>
              <p:cNvPr id="94" name="グループ化 93"/>
              <p:cNvGrpSpPr/>
              <p:nvPr/>
            </p:nvGrpSpPr>
            <p:grpSpPr>
              <a:xfrm>
                <a:off x="7137510" y="1269605"/>
                <a:ext cx="504451" cy="598316"/>
                <a:chOff x="3124200" y="2133600"/>
                <a:chExt cx="1371600" cy="2286000"/>
              </a:xfrm>
              <a:grpFill/>
            </p:grpSpPr>
            <p:sp>
              <p:nvSpPr>
                <p:cNvPr id="10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1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5" name="グループ化 94"/>
              <p:cNvGrpSpPr/>
              <p:nvPr/>
            </p:nvGrpSpPr>
            <p:grpSpPr>
              <a:xfrm>
                <a:off x="7652547" y="1266935"/>
                <a:ext cx="504451" cy="598316"/>
                <a:chOff x="3124200" y="2133600"/>
                <a:chExt cx="1371600" cy="2286000"/>
              </a:xfrm>
              <a:grpFill/>
            </p:grpSpPr>
            <p:sp>
              <p:nvSpPr>
                <p:cNvPr id="10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96" name="グループ化 95"/>
              <p:cNvGrpSpPr/>
              <p:nvPr/>
            </p:nvGrpSpPr>
            <p:grpSpPr>
              <a:xfrm>
                <a:off x="8182349" y="1265989"/>
                <a:ext cx="504451" cy="598316"/>
                <a:chOff x="3124200" y="2133600"/>
                <a:chExt cx="1371600" cy="2286000"/>
              </a:xfrm>
              <a:grpFill/>
            </p:grpSpPr>
            <p:sp>
              <p:nvSpPr>
                <p:cNvPr id="9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9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0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0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112" name="グループ化 111"/>
            <p:cNvGrpSpPr/>
            <p:nvPr/>
          </p:nvGrpSpPr>
          <p:grpSpPr>
            <a:xfrm>
              <a:off x="2926792" y="3697992"/>
              <a:ext cx="797139" cy="350617"/>
              <a:chOff x="7137510" y="1265989"/>
              <a:chExt cx="1549290" cy="601932"/>
            </a:xfrm>
            <a:grpFill/>
          </p:grpSpPr>
          <p:grpSp>
            <p:nvGrpSpPr>
              <p:cNvPr id="113" name="グループ化 112"/>
              <p:cNvGrpSpPr/>
              <p:nvPr/>
            </p:nvGrpSpPr>
            <p:grpSpPr>
              <a:xfrm>
                <a:off x="7137510" y="1269605"/>
                <a:ext cx="504451" cy="598316"/>
                <a:chOff x="3124200" y="2133600"/>
                <a:chExt cx="1371600" cy="2286000"/>
              </a:xfrm>
              <a:grpFill/>
            </p:grpSpPr>
            <p:sp>
              <p:nvSpPr>
                <p:cNvPr id="12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4" name="グループ化 113"/>
              <p:cNvGrpSpPr/>
              <p:nvPr/>
            </p:nvGrpSpPr>
            <p:grpSpPr>
              <a:xfrm>
                <a:off x="7652547" y="1266935"/>
                <a:ext cx="504451" cy="598316"/>
                <a:chOff x="3124200" y="2133600"/>
                <a:chExt cx="1371600" cy="2286000"/>
              </a:xfrm>
              <a:grpFill/>
            </p:grpSpPr>
            <p:sp>
              <p:nvSpPr>
                <p:cNvPr id="12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2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2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15" name="グループ化 114"/>
              <p:cNvGrpSpPr/>
              <p:nvPr/>
            </p:nvGrpSpPr>
            <p:grpSpPr>
              <a:xfrm>
                <a:off x="8182349" y="1265989"/>
                <a:ext cx="504451" cy="598316"/>
                <a:chOff x="3124200" y="2133600"/>
                <a:chExt cx="1371600" cy="2286000"/>
              </a:xfrm>
              <a:grpFill/>
            </p:grpSpPr>
            <p:sp>
              <p:nvSpPr>
                <p:cNvPr id="11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1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2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grpSp>
          <p:nvGrpSpPr>
            <p:cNvPr id="131" name="グループ化 130"/>
            <p:cNvGrpSpPr/>
            <p:nvPr/>
          </p:nvGrpSpPr>
          <p:grpSpPr>
            <a:xfrm>
              <a:off x="3109862" y="3959828"/>
              <a:ext cx="797139" cy="350617"/>
              <a:chOff x="7137510" y="1265989"/>
              <a:chExt cx="1549290" cy="601932"/>
            </a:xfrm>
            <a:grpFill/>
          </p:grpSpPr>
          <p:grpSp>
            <p:nvGrpSpPr>
              <p:cNvPr id="132" name="グループ化 131"/>
              <p:cNvGrpSpPr/>
              <p:nvPr/>
            </p:nvGrpSpPr>
            <p:grpSpPr>
              <a:xfrm>
                <a:off x="7137510" y="1269605"/>
                <a:ext cx="504451" cy="598316"/>
                <a:chOff x="3124200" y="2133600"/>
                <a:chExt cx="1371600" cy="2286000"/>
              </a:xfrm>
              <a:grpFill/>
            </p:grpSpPr>
            <p:sp>
              <p:nvSpPr>
                <p:cNvPr id="14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33" name="グループ化 132"/>
              <p:cNvGrpSpPr/>
              <p:nvPr/>
            </p:nvGrpSpPr>
            <p:grpSpPr>
              <a:xfrm>
                <a:off x="7652547" y="1266935"/>
                <a:ext cx="504451" cy="598316"/>
                <a:chOff x="3124200" y="2133600"/>
                <a:chExt cx="1371600" cy="2286000"/>
              </a:xfrm>
              <a:grpFill/>
            </p:grpSpPr>
            <p:sp>
              <p:nvSpPr>
                <p:cNvPr id="14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4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4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34" name="グループ化 133"/>
              <p:cNvGrpSpPr/>
              <p:nvPr/>
            </p:nvGrpSpPr>
            <p:grpSpPr>
              <a:xfrm>
                <a:off x="8182349" y="1265989"/>
                <a:ext cx="504451" cy="598316"/>
                <a:chOff x="3124200" y="2133600"/>
                <a:chExt cx="1371600" cy="2286000"/>
              </a:xfrm>
              <a:grpFill/>
            </p:grpSpPr>
            <p:sp>
              <p:nvSpPr>
                <p:cNvPr id="13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13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13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150" name="正方形/長方形 149"/>
            <p:cNvSpPr/>
            <p:nvPr/>
          </p:nvSpPr>
          <p:spPr>
            <a:xfrm>
              <a:off x="2030442" y="4442037"/>
              <a:ext cx="2248610" cy="374658"/>
            </a:xfrm>
            <a:prstGeom prst="rect">
              <a:avLst/>
            </a:prstGeom>
            <a:solidFill>
              <a:schemeClr val="bg1"/>
            </a:solidFill>
          </p:spPr>
          <p:txBody>
            <a:bodyPr wrap="none">
              <a:spAutoFit/>
            </a:bodyPr>
            <a:lstStyle/>
            <a:p>
              <a:pPr>
                <a:defRPr/>
              </a:pPr>
              <a:r>
                <a:rPr lang="en-US" altLang="ja-JP" sz="1200" dirty="0"/>
                <a:t>Employee Information</a:t>
              </a:r>
              <a:endParaRPr lang="ja-JP" altLang="en-US" sz="1200" dirty="0"/>
            </a:p>
          </p:txBody>
        </p:sp>
      </p:grpSp>
      <p:grpSp>
        <p:nvGrpSpPr>
          <p:cNvPr id="16" name="グループ化 15"/>
          <p:cNvGrpSpPr/>
          <p:nvPr/>
        </p:nvGrpSpPr>
        <p:grpSpPr>
          <a:xfrm>
            <a:off x="4576279" y="2855761"/>
            <a:ext cx="716096" cy="731317"/>
            <a:chOff x="7837809" y="3258057"/>
            <a:chExt cx="716096" cy="731317"/>
          </a:xfrm>
          <a:solidFill>
            <a:srgbClr val="CCFF99"/>
          </a:solidFill>
        </p:grpSpPr>
        <p:sp>
          <p:nvSpPr>
            <p:cNvPr id="152" name="円柱 151"/>
            <p:cNvSpPr/>
            <p:nvPr/>
          </p:nvSpPr>
          <p:spPr>
            <a:xfrm>
              <a:off x="7837809" y="3258057"/>
              <a:ext cx="716096" cy="731317"/>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 name="テキスト ボックス 152"/>
            <p:cNvSpPr txBox="1"/>
            <p:nvPr/>
          </p:nvSpPr>
          <p:spPr>
            <a:xfrm>
              <a:off x="7932302" y="3534598"/>
              <a:ext cx="618776" cy="307777"/>
            </a:xfrm>
            <a:prstGeom prst="rect">
              <a:avLst/>
            </a:prstGeom>
            <a:grp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ja-JP" sz="1400" b="1" dirty="0">
                  <a:ln/>
                  <a:solidFill>
                    <a:srgbClr val="C00000"/>
                  </a:solidFill>
                  <a:effectLst>
                    <a:outerShdw blurRad="38100" dist="38100" dir="2700000" algn="tl">
                      <a:srgbClr val="000000">
                        <a:alpha val="43137"/>
                      </a:srgbClr>
                    </a:outerShdw>
                  </a:effectLst>
                </a:rPr>
                <a:t>PSC</a:t>
              </a:r>
              <a:endParaRPr lang="ja-JP" altLang="en-US" sz="1400" b="1" dirty="0">
                <a:ln/>
                <a:solidFill>
                  <a:srgbClr val="C00000"/>
                </a:solidFill>
                <a:effectLst>
                  <a:outerShdw blurRad="38100" dist="38100" dir="2700000" algn="tl">
                    <a:srgbClr val="000000">
                      <a:alpha val="43137"/>
                    </a:srgbClr>
                  </a:outerShdw>
                </a:effectLst>
              </a:endParaRPr>
            </a:p>
          </p:txBody>
        </p:sp>
      </p:grpSp>
      <p:sp>
        <p:nvSpPr>
          <p:cNvPr id="154" name="テキスト ボックス 153"/>
          <p:cNvSpPr txBox="1"/>
          <p:nvPr/>
        </p:nvSpPr>
        <p:spPr>
          <a:xfrm>
            <a:off x="1610575" y="2194047"/>
            <a:ext cx="5543507"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ja-JP" sz="2000" b="1" dirty="0">
                <a:ln/>
                <a:solidFill>
                  <a:srgbClr val="C00000"/>
                </a:solidFill>
                <a:effectLst>
                  <a:outerShdw blurRad="38100" dist="38100" dir="2700000" algn="tl">
                    <a:srgbClr val="000000">
                      <a:alpha val="43137"/>
                    </a:srgbClr>
                  </a:outerShdw>
                </a:effectLst>
              </a:rPr>
              <a:t>Global Assessment Center</a:t>
            </a:r>
          </a:p>
          <a:p>
            <a:pPr algn="ctr">
              <a:defRPr/>
            </a:pPr>
            <a:r>
              <a:rPr lang="en-US" altLang="ja-JP" sz="2000" b="1" dirty="0">
                <a:ln/>
                <a:solidFill>
                  <a:srgbClr val="C00000"/>
                </a:solidFill>
                <a:effectLst>
                  <a:outerShdw blurRad="38100" dist="38100" dir="2700000" algn="tl">
                    <a:srgbClr val="000000">
                      <a:alpha val="43137"/>
                    </a:srgbClr>
                  </a:outerShdw>
                </a:effectLst>
              </a:rPr>
              <a:t>(GAC)</a:t>
            </a:r>
            <a:endParaRPr lang="ja-JP" altLang="en-US" sz="2000" b="1" dirty="0">
              <a:ln/>
              <a:solidFill>
                <a:srgbClr val="C00000"/>
              </a:solidFill>
              <a:effectLst>
                <a:outerShdw blurRad="38100" dist="38100" dir="2700000" algn="tl">
                  <a:srgbClr val="000000">
                    <a:alpha val="43137"/>
                  </a:srgbClr>
                </a:outerShdw>
              </a:effectLst>
            </a:endParaRPr>
          </a:p>
        </p:txBody>
      </p:sp>
      <p:sp>
        <p:nvSpPr>
          <p:cNvPr id="72" name="U ターン矢印 71"/>
          <p:cNvSpPr/>
          <p:nvPr/>
        </p:nvSpPr>
        <p:spPr>
          <a:xfrm rot="5400000">
            <a:off x="4918075" y="3949477"/>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5" name="U ターン矢印 154"/>
          <p:cNvSpPr/>
          <p:nvPr/>
        </p:nvSpPr>
        <p:spPr>
          <a:xfrm rot="16200000">
            <a:off x="2416175" y="3822477"/>
            <a:ext cx="1552575" cy="1069975"/>
          </a:xfrm>
          <a:prstGeom prst="uturnArrow">
            <a:avLst>
              <a:gd name="adj1" fmla="val 16795"/>
              <a:gd name="adj2" fmla="val 25000"/>
              <a:gd name="adj3" fmla="val 30747"/>
              <a:gd name="adj4" fmla="val 44253"/>
              <a:gd name="adj5" fmla="val 969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4" name="グループ化 3"/>
          <p:cNvGrpSpPr/>
          <p:nvPr/>
        </p:nvGrpSpPr>
        <p:grpSpPr>
          <a:xfrm>
            <a:off x="6298312" y="1487828"/>
            <a:ext cx="2150363" cy="1695450"/>
            <a:chOff x="6298312" y="2361176"/>
            <a:chExt cx="2150363" cy="1695450"/>
          </a:xfrm>
        </p:grpSpPr>
        <p:pic>
          <p:nvPicPr>
            <p:cNvPr id="263181" name="図 7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5" y="2378075"/>
              <a:ext cx="9128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87" name="正方形/長方形 155"/>
            <p:cNvSpPr>
              <a:spLocks noChangeArrowheads="1"/>
            </p:cNvSpPr>
            <p:nvPr/>
          </p:nvSpPr>
          <p:spPr bwMode="auto">
            <a:xfrm>
              <a:off x="6298312" y="3349625"/>
              <a:ext cx="21503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dirty="0"/>
                <a:t>Multiple Reports in 33 Languages</a:t>
              </a:r>
              <a:endParaRPr lang="ja-JP" altLang="en-US" sz="1600" dirty="0"/>
            </a:p>
          </p:txBody>
        </p:sp>
        <p:sp>
          <p:nvSpPr>
            <p:cNvPr id="162" name="四角形吹き出し 161"/>
            <p:cNvSpPr/>
            <p:nvPr/>
          </p:nvSpPr>
          <p:spPr>
            <a:xfrm>
              <a:off x="6298312" y="2361176"/>
              <a:ext cx="2143125" cy="1695450"/>
            </a:xfrm>
            <a:prstGeom prst="wedgeRectCallout">
              <a:avLst>
                <a:gd name="adj1" fmla="val -83839"/>
                <a:gd name="adj2" fmla="val 4430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5" name="グループ化 4"/>
          <p:cNvGrpSpPr/>
          <p:nvPr/>
        </p:nvGrpSpPr>
        <p:grpSpPr>
          <a:xfrm>
            <a:off x="568471" y="1391131"/>
            <a:ext cx="2143125" cy="1695450"/>
            <a:chOff x="568471" y="2264479"/>
            <a:chExt cx="2143125" cy="1695450"/>
          </a:xfrm>
        </p:grpSpPr>
        <p:pic>
          <p:nvPicPr>
            <p:cNvPr id="2631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3" y="2468563"/>
              <a:ext cx="15795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92" name="正方形/長方形 160"/>
            <p:cNvSpPr>
              <a:spLocks noChangeArrowheads="1"/>
            </p:cNvSpPr>
            <p:nvPr/>
          </p:nvSpPr>
          <p:spPr bwMode="auto">
            <a:xfrm>
              <a:off x="853971" y="3576013"/>
              <a:ext cx="1619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dirty="0"/>
                <a:t>Job Fit Analysis</a:t>
              </a:r>
              <a:endParaRPr lang="ja-JP" altLang="en-US" sz="1600" dirty="0"/>
            </a:p>
          </p:txBody>
        </p:sp>
        <p:sp>
          <p:nvSpPr>
            <p:cNvPr id="163" name="四角形吹き出し 162"/>
            <p:cNvSpPr/>
            <p:nvPr/>
          </p:nvSpPr>
          <p:spPr>
            <a:xfrm>
              <a:off x="568471" y="2264479"/>
              <a:ext cx="2143125" cy="1695450"/>
            </a:xfrm>
            <a:prstGeom prst="wedgeRectCallout">
              <a:avLst>
                <a:gd name="adj1" fmla="val 71356"/>
                <a:gd name="adj2" fmla="val 46905"/>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6" name="グループ化 5"/>
          <p:cNvGrpSpPr/>
          <p:nvPr/>
        </p:nvGrpSpPr>
        <p:grpSpPr>
          <a:xfrm>
            <a:off x="638797" y="3280652"/>
            <a:ext cx="2143125" cy="1882250"/>
            <a:chOff x="638797" y="4154000"/>
            <a:chExt cx="2143125" cy="1882250"/>
          </a:xfrm>
        </p:grpSpPr>
        <p:sp>
          <p:nvSpPr>
            <p:cNvPr id="263177" name="正方形/長方形 3"/>
            <p:cNvSpPr>
              <a:spLocks noChangeArrowheads="1"/>
            </p:cNvSpPr>
            <p:nvPr/>
          </p:nvSpPr>
          <p:spPr bwMode="auto">
            <a:xfrm>
              <a:off x="827088" y="5451475"/>
              <a:ext cx="1830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dirty="0"/>
                <a:t>Performance Model Creation</a:t>
              </a:r>
              <a:endParaRPr lang="ja-JP" altLang="en-US" sz="1600" dirty="0"/>
            </a:p>
          </p:txBody>
        </p:sp>
        <p:pic>
          <p:nvPicPr>
            <p:cNvPr id="263188" name="Picture 11" descr="C:\Users\mizutani\AppData\Local\Temp\SNAGHTML4d6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4329113"/>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3189" name="Picture 11" descr="C:\Users\mizutani\AppData\Local\Temp\SNAGHTML4d6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25" y="4448175"/>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3190" name="Picture 11" descr="C:\Users\mizutani\AppData\Local\Temp\SNAGHTML4d6ff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610100"/>
              <a:ext cx="773112"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 name="四角形吹き出し 163"/>
            <p:cNvSpPr/>
            <p:nvPr/>
          </p:nvSpPr>
          <p:spPr>
            <a:xfrm>
              <a:off x="638797" y="4154000"/>
              <a:ext cx="2143125" cy="1879600"/>
            </a:xfrm>
            <a:prstGeom prst="wedgeRectCallout">
              <a:avLst>
                <a:gd name="adj1" fmla="val 75467"/>
                <a:gd name="adj2" fmla="val -4276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grpSp>
        <p:nvGrpSpPr>
          <p:cNvPr id="2" name="グループ化 1"/>
          <p:cNvGrpSpPr/>
          <p:nvPr/>
        </p:nvGrpSpPr>
        <p:grpSpPr>
          <a:xfrm>
            <a:off x="6303963" y="3373215"/>
            <a:ext cx="2144712" cy="1695450"/>
            <a:chOff x="6303963" y="4246563"/>
            <a:chExt cx="2144712" cy="1695450"/>
          </a:xfrm>
        </p:grpSpPr>
        <p:sp>
          <p:nvSpPr>
            <p:cNvPr id="165" name="四角形吹き出し 164"/>
            <p:cNvSpPr/>
            <p:nvPr/>
          </p:nvSpPr>
          <p:spPr>
            <a:xfrm>
              <a:off x="6303963" y="4246563"/>
              <a:ext cx="2144712" cy="1695450"/>
            </a:xfrm>
            <a:prstGeom prst="wedgeRectCallout">
              <a:avLst>
                <a:gd name="adj1" fmla="val -81211"/>
                <a:gd name="adj2" fmla="val -47469"/>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180" name="正方形/長方形 70"/>
            <p:cNvSpPr>
              <a:spLocks noChangeArrowheads="1"/>
            </p:cNvSpPr>
            <p:nvPr/>
          </p:nvSpPr>
          <p:spPr bwMode="auto">
            <a:xfrm>
              <a:off x="6355390" y="5341413"/>
              <a:ext cx="1966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dirty="0"/>
                <a:t>Assessment Generation</a:t>
              </a:r>
              <a:endParaRPr lang="ja-JP" altLang="en-US" sz="1600" dirty="0"/>
            </a:p>
          </p:txBody>
        </p:sp>
        <p:pic>
          <p:nvPicPr>
            <p:cNvPr id="263197" name="Picture 2" descr="https://encrypted-tbn3.gstatic.com/images?q=tbn:ANd9GcReWLdgj1qR6Ldtgk5bSy4Qb4786WzTPKRqrgT1OQbTYFGIjhSYSashh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13" y="4694238"/>
              <a:ext cx="8461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 name="Title 1"/>
          <p:cNvSpPr txBox="1">
            <a:spLocks/>
          </p:cNvSpPr>
          <p:nvPr/>
        </p:nvSpPr>
        <p:spPr>
          <a:xfrm>
            <a:off x="136872" y="178835"/>
            <a:ext cx="9067800" cy="1143000"/>
          </a:xfrm>
          <a:prstGeom prst="rect">
            <a:avLst/>
          </a:prstGeom>
        </p:spPr>
        <p:txBody>
          <a:bodyPr/>
          <a:lstStyle/>
          <a:p>
            <a:pPr>
              <a:defRPr/>
            </a:pPr>
            <a:r>
              <a:rPr lang="en-US" altLang="ja-JP" sz="2400" b="1" kern="1200" dirty="0">
                <a:solidFill>
                  <a:schemeClr val="dk1"/>
                </a:solidFill>
                <a:latin typeface="Meiryo UI" pitchFamily="50" charset="-128"/>
                <a:ea typeface="Meiryo UI" pitchFamily="50" charset="-128"/>
                <a:cs typeface="Meiryo UI" pitchFamily="50" charset="-128"/>
              </a:rPr>
              <a:t>Technology - The Job Fit System </a:t>
            </a:r>
          </a:p>
        </p:txBody>
      </p:sp>
      <p:grpSp>
        <p:nvGrpSpPr>
          <p:cNvPr id="157" name="グループ化 156"/>
          <p:cNvGrpSpPr/>
          <p:nvPr/>
        </p:nvGrpSpPr>
        <p:grpSpPr>
          <a:xfrm>
            <a:off x="-14080" y="5794393"/>
            <a:ext cx="9180512" cy="859262"/>
            <a:chOff x="-197138" y="5279876"/>
            <a:chExt cx="9180512" cy="1008112"/>
          </a:xfrm>
        </p:grpSpPr>
        <p:sp>
          <p:nvSpPr>
            <p:cNvPr id="158"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9" name="Shape 189"/>
            <p:cNvSpPr txBox="1"/>
            <p:nvPr/>
          </p:nvSpPr>
          <p:spPr>
            <a:xfrm>
              <a:off x="385412" y="5342740"/>
              <a:ext cx="8473261" cy="533398"/>
            </a:xfrm>
            <a:prstGeom prst="rect">
              <a:avLst/>
            </a:prstGeom>
            <a:noFill/>
            <a:ln>
              <a:noFill/>
            </a:ln>
          </p:spPr>
          <p:txBody>
            <a:bodyPr lIns="91425" tIns="45700" rIns="91425" bIns="45700" anchor="t" anchorCtr="0">
              <a:noAutofit/>
            </a:bodyPr>
            <a:lstStyle/>
            <a:p>
              <a:pPr algn="ctr">
                <a:spcBef>
                  <a:spcPct val="0"/>
                </a:spcBef>
              </a:pPr>
              <a:r>
                <a:rPr lang="en-US" altLang="ja-JP" sz="2200" b="1" dirty="0">
                  <a:solidFill>
                    <a:schemeClr val="lt1"/>
                  </a:solidFill>
                  <a:latin typeface="Calibri"/>
                  <a:ea typeface="Calibri"/>
                  <a:cs typeface="Calibri"/>
                  <a:sym typeface="Calibri"/>
                </a:rPr>
                <a:t>GAC is a cloud system that can be administered and managed by the client to improve internal PDCA cycle in talent management. </a:t>
              </a:r>
            </a:p>
          </p:txBody>
        </p:sp>
      </p:grpSp>
    </p:spTree>
    <p:extLst>
      <p:ext uri="{BB962C8B-B14F-4D97-AF65-F5344CB8AC3E}">
        <p14:creationId xmlns:p14="http://schemas.microsoft.com/office/powerpoint/2010/main" val="102502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par>
                                <p:cTn id="19" presetID="10" presetClass="entr" presetSubtype="0"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500"/>
                                        <p:tgtEl>
                                          <p:spTgt spid="1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180528" y="2838127"/>
            <a:ext cx="9105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None/>
            </a:pPr>
            <a:r>
              <a:rPr lang="en-US" altLang="ja-JP" sz="2400" b="1" dirty="0">
                <a:solidFill>
                  <a:srgbClr val="000000"/>
                </a:solidFill>
                <a:latin typeface="Meiryo UI" pitchFamily="50" charset="-128"/>
                <a:ea typeface="Meiryo UI" pitchFamily="50" charset="-128"/>
                <a:cs typeface="Meiryo UI" pitchFamily="50" charset="-128"/>
              </a:rPr>
              <a:t>Client Case Study</a:t>
            </a: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21</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5336412"/>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グループ化 2"/>
          <p:cNvGrpSpPr>
            <a:grpSpLocks/>
          </p:cNvGrpSpPr>
          <p:nvPr/>
        </p:nvGrpSpPr>
        <p:grpSpPr bwMode="auto">
          <a:xfrm>
            <a:off x="76200" y="4800597"/>
            <a:ext cx="2743199" cy="1906007"/>
            <a:chOff x="534843" y="4499268"/>
            <a:chExt cx="3509248" cy="2180259"/>
          </a:xfrm>
        </p:grpSpPr>
        <p:sp>
          <p:nvSpPr>
            <p:cNvPr id="65608" name="Shape 330"/>
            <p:cNvSpPr>
              <a:spLocks noChangeArrowheads="1"/>
            </p:cNvSpPr>
            <p:nvPr/>
          </p:nvSpPr>
          <p:spPr bwMode="auto">
            <a:xfrm>
              <a:off x="541526" y="4926927"/>
              <a:ext cx="3502322"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a:buClr>
                  <a:schemeClr val="tx1"/>
                </a:buClr>
                <a:buFont typeface="Arial" panose="020B0604020202020204" pitchFamily="34" charset="0"/>
                <a:buChar char="•"/>
              </a:pPr>
              <a:r>
                <a:rPr lang="en-US" altLang="ja-JP" sz="1600" dirty="0">
                  <a:latin typeface="+mn-lt"/>
                  <a:ea typeface="Calibri"/>
                  <a:cs typeface="Calibri"/>
                  <a:sym typeface="Calibri"/>
                </a:rPr>
                <a:t>Identify top performers</a:t>
              </a:r>
            </a:p>
            <a:p>
              <a:pPr marL="285750" indent="-285750">
                <a:buClr>
                  <a:schemeClr val="tx1"/>
                </a:buClr>
                <a:buFont typeface="Arial" panose="020B0604020202020204" pitchFamily="34" charset="0"/>
                <a:buChar char="•"/>
              </a:pPr>
              <a:r>
                <a:rPr lang="en-US" altLang="ja-JP" sz="1600" dirty="0">
                  <a:latin typeface="+mn-lt"/>
                  <a:ea typeface="Calibri"/>
                  <a:cs typeface="Calibri"/>
                  <a:sym typeface="Calibri"/>
                </a:rPr>
                <a:t>Improve selection process</a:t>
              </a:r>
            </a:p>
            <a:p>
              <a:pPr marL="285750" indent="-285750">
                <a:buClr>
                  <a:schemeClr val="tx1"/>
                </a:buClr>
                <a:buFont typeface="Arial" panose="020B0604020202020204" pitchFamily="34" charset="0"/>
                <a:buChar char="•"/>
              </a:pPr>
              <a:r>
                <a:rPr lang="en-US" altLang="ja-JP" sz="1600" dirty="0">
                  <a:latin typeface="+mn-lt"/>
                  <a:ea typeface="Calibri"/>
                  <a:cs typeface="Calibri"/>
                  <a:sym typeface="Calibri"/>
                </a:rPr>
                <a:t>Sustain a turnover rate below industry average</a:t>
              </a:r>
              <a:endParaRPr kumimoji="0" lang="ja-JP" altLang="ja-JP" sz="1600" dirty="0">
                <a:latin typeface="+mn-lt"/>
                <a:sym typeface="Calibri" pitchFamily="34" charset="0"/>
              </a:endParaRPr>
            </a:p>
          </p:txBody>
        </p:sp>
        <p:sp>
          <p:nvSpPr>
            <p:cNvPr id="65609" name="Shape 137"/>
            <p:cNvSpPr txBox="1">
              <a:spLocks noChangeArrowheads="1"/>
            </p:cNvSpPr>
            <p:nvPr/>
          </p:nvSpPr>
          <p:spPr bwMode="auto">
            <a:xfrm>
              <a:off x="534843" y="4499268"/>
              <a:ext cx="3509248" cy="450113"/>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en-US" altLang="ja-JP" sz="1800" b="1" dirty="0">
                  <a:solidFill>
                    <a:srgbClr val="FFFFFF"/>
                  </a:solidFill>
                  <a:latin typeface="Calibri" pitchFamily="34" charset="0"/>
                  <a:sym typeface="Calibri" pitchFamily="34" charset="0"/>
                </a:rPr>
                <a:t>Challenges</a:t>
              </a:r>
            </a:p>
          </p:txBody>
        </p:sp>
      </p:grpSp>
      <p:grpSp>
        <p:nvGrpSpPr>
          <p:cNvPr id="65541" name="グループ化 3"/>
          <p:cNvGrpSpPr>
            <a:grpSpLocks/>
          </p:cNvGrpSpPr>
          <p:nvPr/>
        </p:nvGrpSpPr>
        <p:grpSpPr bwMode="auto">
          <a:xfrm>
            <a:off x="6096000" y="4800600"/>
            <a:ext cx="2971800" cy="1914525"/>
            <a:chOff x="4434011" y="4506851"/>
            <a:chExt cx="3502321" cy="2177892"/>
          </a:xfrm>
        </p:grpSpPr>
        <p:sp>
          <p:nvSpPr>
            <p:cNvPr id="10" name="Shape 337"/>
            <p:cNvSpPr/>
            <p:nvPr/>
          </p:nvSpPr>
          <p:spPr>
            <a:xfrm>
              <a:off x="4434011" y="4933039"/>
              <a:ext cx="3502321" cy="1751704"/>
            </a:xfrm>
            <a:prstGeom prst="rect">
              <a:avLst/>
            </a:prstGeom>
            <a:solidFill>
              <a:schemeClr val="lt1"/>
            </a:solidFill>
            <a:ln w="12700" cap="flat" cmpd="sng">
              <a:solidFill>
                <a:srgbClr val="4CB8C1"/>
              </a:solidFill>
              <a:prstDash val="solid"/>
              <a:round/>
              <a:headEnd type="none" w="med" len="med"/>
              <a:tailEnd type="none" w="med" len="me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en-US" altLang="ja-JP" dirty="0">
                <a:solidFill>
                  <a:srgbClr val="000000"/>
                </a:solidFill>
                <a:latin typeface="メイリオ" panose="020B0604030504040204" pitchFamily="50" charset="-128"/>
                <a:ea typeface="メイリオ" panose="020B0604030504040204" pitchFamily="50" charset="-128"/>
              </a:endParaRPr>
            </a:p>
            <a:p>
              <a:pPr>
                <a:defRPr/>
              </a:pPr>
              <a:endParaRPr lang="en-US" altLang="ja-JP" dirty="0">
                <a:solidFill>
                  <a:srgbClr val="000000"/>
                </a:solidFill>
                <a:latin typeface="メイリオ" panose="020B0604030504040204" pitchFamily="50" charset="-128"/>
                <a:ea typeface="メイリオ" panose="020B0604030504040204" pitchFamily="50" charset="-128"/>
              </a:endParaRPr>
            </a:p>
            <a:p>
              <a:pPr>
                <a:defRPr/>
              </a:pPr>
              <a:endParaRPr lang="ja-JP" altLang="en-US" dirty="0">
                <a:solidFill>
                  <a:srgbClr val="000000"/>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defRPr/>
              </a:pPr>
              <a:endParaRPr kumimoji="0" lang="ja-JP" altLang="ja-JP" dirty="0">
                <a:solidFill>
                  <a:srgbClr val="000000"/>
                </a:solidFill>
                <a:latin typeface="Calibri" panose="020F0502020204030204" pitchFamily="34" charset="0"/>
                <a:sym typeface="Calibri" panose="020F0502020204030204" pitchFamily="34" charset="0"/>
              </a:endParaRPr>
            </a:p>
          </p:txBody>
        </p:sp>
        <p:sp>
          <p:nvSpPr>
            <p:cNvPr id="65607"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en-US" altLang="ja-JP" sz="1800" b="1" dirty="0">
                  <a:solidFill>
                    <a:srgbClr val="FFFFFF"/>
                  </a:solidFill>
                  <a:latin typeface="Calibri" pitchFamily="34" charset="0"/>
                  <a:sym typeface="Calibri" pitchFamily="34" charset="0"/>
                </a:rPr>
                <a:t>Results</a:t>
              </a:r>
            </a:p>
          </p:txBody>
        </p:sp>
      </p:grpSp>
      <p:grpSp>
        <p:nvGrpSpPr>
          <p:cNvPr id="65542" name="グループ化 12"/>
          <p:cNvGrpSpPr>
            <a:grpSpLocks/>
          </p:cNvGrpSpPr>
          <p:nvPr/>
        </p:nvGrpSpPr>
        <p:grpSpPr bwMode="auto">
          <a:xfrm>
            <a:off x="2971800" y="4800600"/>
            <a:ext cx="2971800" cy="1914525"/>
            <a:chOff x="4434011" y="4506851"/>
            <a:chExt cx="3502321" cy="2177891"/>
          </a:xfrm>
        </p:grpSpPr>
        <p:sp>
          <p:nvSpPr>
            <p:cNvPr id="65604" name="Shape 337"/>
            <p:cNvSpPr>
              <a:spLocks noChangeArrowheads="1"/>
            </p:cNvSpPr>
            <p:nvPr/>
          </p:nvSpPr>
          <p:spPr bwMode="auto">
            <a:xfrm>
              <a:off x="4434011"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endParaRPr lang="en-US" altLang="ja-JP" dirty="0">
                <a:solidFill>
                  <a:srgbClr val="000000"/>
                </a:solidFill>
                <a:latin typeface="メイリオ" pitchFamily="50" charset="-128"/>
                <a:ea typeface="メイリオ" pitchFamily="50" charset="-128"/>
                <a:cs typeface="メイリオ" pitchFamily="50" charset="-128"/>
              </a:endParaRPr>
            </a:p>
            <a:p>
              <a:endParaRPr lang="en-US" altLang="ja-JP" dirty="0">
                <a:solidFill>
                  <a:srgbClr val="000000"/>
                </a:solidFill>
                <a:latin typeface="メイリオ" pitchFamily="50" charset="-128"/>
                <a:ea typeface="メイリオ" pitchFamily="50" charset="-128"/>
                <a:cs typeface="メイリオ" pitchFamily="50" charset="-128"/>
              </a:endParaRPr>
            </a:p>
            <a:p>
              <a:endParaRPr lang="ja-JP" altLang="en-US" dirty="0">
                <a:solidFill>
                  <a:srgbClr val="000000"/>
                </a:solidFill>
                <a:latin typeface="メイリオ" pitchFamily="50" charset="-128"/>
                <a:ea typeface="メイリオ" pitchFamily="50" charset="-128"/>
                <a:cs typeface="メイリオ" pitchFamily="50" charset="-128"/>
              </a:endParaRPr>
            </a:p>
            <a:p>
              <a:endParaRPr kumimoji="0" lang="ja-JP" altLang="ja-JP" dirty="0">
                <a:solidFill>
                  <a:srgbClr val="000000"/>
                </a:solidFill>
                <a:latin typeface="Calibri" pitchFamily="34" charset="0"/>
                <a:sym typeface="Calibri" pitchFamily="34" charset="0"/>
              </a:endParaRPr>
            </a:p>
          </p:txBody>
        </p:sp>
        <p:sp>
          <p:nvSpPr>
            <p:cNvPr id="65605"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hangingPunct="0">
                <a:buSzPct val="25000"/>
              </a:pPr>
              <a:r>
                <a:rPr lang="en-US" altLang="ja-JP" sz="1800" b="1" dirty="0">
                  <a:solidFill>
                    <a:srgbClr val="FFFFFF"/>
                  </a:solidFill>
                  <a:latin typeface="Calibri" pitchFamily="34" charset="0"/>
                  <a:sym typeface="Calibri" pitchFamily="34" charset="0"/>
                </a:rPr>
                <a:t>Solutions</a:t>
              </a:r>
            </a:p>
          </p:txBody>
        </p:sp>
      </p:grpSp>
      <p:sp>
        <p:nvSpPr>
          <p:cNvPr id="65553" name="Shape 219"/>
          <p:cNvSpPr txBox="1">
            <a:spLocks noChangeArrowheads="1"/>
          </p:cNvSpPr>
          <p:nvPr/>
        </p:nvSpPr>
        <p:spPr bwMode="auto">
          <a:xfrm>
            <a:off x="1372672" y="273426"/>
            <a:ext cx="4540290" cy="1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r>
              <a:rPr lang="en-US" altLang="ja-JP" sz="2000" b="1" kern="1200" dirty="0">
                <a:solidFill>
                  <a:schemeClr val="dk1"/>
                </a:solidFill>
                <a:latin typeface="Meiryo UI" pitchFamily="50" charset="-128"/>
                <a:ea typeface="Meiryo UI" pitchFamily="50" charset="-128"/>
                <a:cs typeface="Meiryo UI" pitchFamily="50" charset="-128"/>
                <a:sym typeface="Calibri" pitchFamily="34" charset="0"/>
              </a:rPr>
              <a:t>Improving mid-career selection practices to reduce turnover. </a:t>
            </a:r>
            <a:endParaRPr lang="ja-JP" altLang="en-US" sz="2000" b="1" kern="1200" dirty="0">
              <a:solidFill>
                <a:schemeClr val="dk1"/>
              </a:solidFill>
              <a:latin typeface="Meiryo UI" pitchFamily="50" charset="-128"/>
              <a:ea typeface="Meiryo UI" pitchFamily="50" charset="-128"/>
              <a:cs typeface="Meiryo UI" pitchFamily="50" charset="-128"/>
              <a:sym typeface="Calibri" pitchFamily="34" charset="0"/>
            </a:endParaRPr>
          </a:p>
        </p:txBody>
      </p:sp>
      <p:sp>
        <p:nvSpPr>
          <p:cNvPr id="326" name="Shape 343"/>
          <p:cNvSpPr txBox="1"/>
          <p:nvPr/>
        </p:nvSpPr>
        <p:spPr>
          <a:xfrm>
            <a:off x="5943600" y="519271"/>
            <a:ext cx="3124200" cy="688295"/>
          </a:xfrm>
          <a:prstGeom prst="rect">
            <a:avLst/>
          </a:prstGeom>
          <a:noFill/>
          <a:ln>
            <a:noFill/>
          </a:ln>
        </p:spPr>
        <p:txBody>
          <a:bodyPr lIns="91425" tIns="45700" rIns="91425" bIns="45700" anchor="t" anchorCtr="0">
            <a:noAutofit/>
          </a:bodyPr>
          <a:lstStyle/>
          <a:p>
            <a:pPr>
              <a:buSzPct val="25000"/>
            </a:pPr>
            <a:r>
              <a:rPr lang="en-US" altLang="ja-JP" sz="1600" dirty="0">
                <a:solidFill>
                  <a:prstClr val="white">
                    <a:lumMod val="50000"/>
                  </a:prstClr>
                </a:solidFill>
                <a:latin typeface="Calibri"/>
              </a:rPr>
              <a:t>Industry</a:t>
            </a:r>
            <a:r>
              <a:rPr lang="ja-JP" altLang="en-US" sz="1600" dirty="0">
                <a:solidFill>
                  <a:prstClr val="white">
                    <a:lumMod val="50000"/>
                  </a:prstClr>
                </a:solidFill>
                <a:latin typeface="Calibri"/>
              </a:rPr>
              <a:t>：</a:t>
            </a:r>
            <a:r>
              <a:rPr lang="en-US" altLang="ja-JP" sz="1600" dirty="0">
                <a:solidFill>
                  <a:prstClr val="white">
                    <a:lumMod val="50000"/>
                  </a:prstClr>
                </a:solidFill>
                <a:latin typeface="Calibri"/>
              </a:rPr>
              <a:t>Consulting Services</a:t>
            </a:r>
          </a:p>
          <a:p>
            <a:pPr>
              <a:buSzPct val="25000"/>
            </a:pPr>
            <a:r>
              <a:rPr lang="en-US" altLang="ja-JP" sz="1600" dirty="0">
                <a:solidFill>
                  <a:prstClr val="white">
                    <a:lumMod val="50000"/>
                  </a:prstClr>
                </a:solidFill>
                <a:latin typeface="Calibri"/>
              </a:rPr>
              <a:t>Participants</a:t>
            </a:r>
            <a:r>
              <a:rPr lang="ja-JP" altLang="en-US" sz="1600" dirty="0">
                <a:solidFill>
                  <a:prstClr val="white">
                    <a:lumMod val="50000"/>
                  </a:prstClr>
                </a:solidFill>
                <a:latin typeface="Calibri"/>
              </a:rPr>
              <a:t>：</a:t>
            </a:r>
            <a:r>
              <a:rPr lang="en-US" altLang="ja-JP" sz="1600" dirty="0">
                <a:solidFill>
                  <a:prstClr val="white">
                    <a:lumMod val="50000"/>
                  </a:prstClr>
                </a:solidFill>
                <a:latin typeface="Calibri"/>
              </a:rPr>
              <a:t>Over 100 candidates</a:t>
            </a:r>
          </a:p>
        </p:txBody>
      </p:sp>
      <p:sp>
        <p:nvSpPr>
          <p:cNvPr id="328" name="Shape 309"/>
          <p:cNvSpPr txBox="1"/>
          <p:nvPr/>
        </p:nvSpPr>
        <p:spPr>
          <a:xfrm>
            <a:off x="3001143" y="5336734"/>
            <a:ext cx="2971800" cy="1019616"/>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kumimoji="1" lang="en-US" altLang="ja-JP" sz="1600" dirty="0">
                <a:solidFill>
                  <a:schemeClr val="tx1"/>
                </a:solidFill>
                <a:latin typeface="+mn-lt"/>
                <a:ea typeface="Calibri"/>
                <a:cs typeface="Calibri"/>
                <a:sym typeface="Calibri"/>
              </a:rPr>
              <a:t>Built a Job Match pattern based on top performers’ PXT results</a:t>
            </a:r>
          </a:p>
          <a:p>
            <a:pPr marL="285750" indent="-285750">
              <a:buFont typeface="Arial" panose="020B0604020202020204" pitchFamily="34" charset="0"/>
              <a:buChar char="•"/>
            </a:pPr>
            <a:r>
              <a:rPr kumimoji="1" lang="en-US" altLang="ja-JP" sz="1600" dirty="0">
                <a:solidFill>
                  <a:schemeClr val="tx1"/>
                </a:solidFill>
                <a:latin typeface="+mn-lt"/>
                <a:ea typeface="Calibri"/>
                <a:cs typeface="Calibri"/>
                <a:sym typeface="Calibri"/>
              </a:rPr>
              <a:t>Use PXT as part of the pre-hire screening process</a:t>
            </a:r>
          </a:p>
        </p:txBody>
      </p:sp>
      <p:sp>
        <p:nvSpPr>
          <p:cNvPr id="329" name="Shape 304"/>
          <p:cNvSpPr txBox="1"/>
          <p:nvPr/>
        </p:nvSpPr>
        <p:spPr>
          <a:xfrm>
            <a:off x="6096000" y="5297754"/>
            <a:ext cx="2971800" cy="887045"/>
          </a:xfrm>
          <a:prstGeom prst="rect">
            <a:avLst/>
          </a:prstGeom>
          <a:noFill/>
          <a:ln>
            <a:noFill/>
          </a:ln>
        </p:spPr>
        <p:txBody>
          <a:bodyPr lIns="91425" tIns="45700" rIns="91425" bIns="45700" anchor="t" anchorCtr="0">
            <a:noAutofit/>
          </a:bodyPr>
          <a:lstStyle/>
          <a:p>
            <a:pPr marL="285750" indent="-285750">
              <a:buClr>
                <a:schemeClr val="tx1"/>
              </a:buClr>
              <a:buFont typeface="Arial" panose="020B0604020202020204" pitchFamily="34" charset="0"/>
              <a:buChar char="•"/>
            </a:pPr>
            <a:r>
              <a:rPr kumimoji="1" lang="en-US" altLang="ja-JP" sz="1600" dirty="0">
                <a:solidFill>
                  <a:schemeClr val="tx1"/>
                </a:solidFill>
                <a:latin typeface="+mn-lt"/>
                <a:ea typeface="Calibri"/>
                <a:cs typeface="Calibri"/>
              </a:rPr>
              <a:t>Turnover rate is down by 25%</a:t>
            </a:r>
          </a:p>
          <a:p>
            <a:pPr marL="285750" indent="-285750">
              <a:buClr>
                <a:schemeClr val="tx1"/>
              </a:buClr>
              <a:buFont typeface="Arial" panose="020B0604020202020204" pitchFamily="34" charset="0"/>
              <a:buChar char="•"/>
            </a:pPr>
            <a:r>
              <a:rPr kumimoji="1" lang="en-US" altLang="ja-JP" sz="1600" dirty="0">
                <a:solidFill>
                  <a:schemeClr val="tx1"/>
                </a:solidFill>
                <a:latin typeface="+mn-lt"/>
                <a:ea typeface="Calibri"/>
                <a:cs typeface="Calibri"/>
                <a:sym typeface="Calibri"/>
              </a:rPr>
              <a:t>15 millions saved in turnover costs</a:t>
            </a:r>
          </a:p>
          <a:p>
            <a:pPr marL="285750" indent="-285750">
              <a:buClr>
                <a:schemeClr val="tx1"/>
              </a:buClr>
              <a:buFont typeface="Arial" panose="020B0604020202020204" pitchFamily="34" charset="0"/>
              <a:buChar char="•"/>
            </a:pPr>
            <a:r>
              <a:rPr kumimoji="1" lang="en-US" altLang="ja-JP" sz="1600" dirty="0">
                <a:solidFill>
                  <a:schemeClr val="tx1"/>
                </a:solidFill>
                <a:latin typeface="+mn-lt"/>
                <a:ea typeface="Calibri"/>
                <a:cs typeface="Calibri"/>
                <a:sym typeface="Calibri"/>
              </a:rPr>
              <a:t>Improved selection process</a:t>
            </a:r>
          </a:p>
          <a:p>
            <a:pPr>
              <a:buClr>
                <a:schemeClr val="tx1"/>
              </a:buClr>
            </a:pP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nvGrpSpPr>
          <p:cNvPr id="23" name="グループ化 22"/>
          <p:cNvGrpSpPr/>
          <p:nvPr/>
        </p:nvGrpSpPr>
        <p:grpSpPr>
          <a:xfrm>
            <a:off x="561156" y="1617141"/>
            <a:ext cx="8115300" cy="2747963"/>
            <a:chOff x="746125" y="1778000"/>
            <a:chExt cx="8115300" cy="2747963"/>
          </a:xfrm>
        </p:grpSpPr>
        <p:sp>
          <p:nvSpPr>
            <p:cNvPr id="24" name="フローチャート: 処理 23"/>
            <p:cNvSpPr/>
            <p:nvPr/>
          </p:nvSpPr>
          <p:spPr>
            <a:xfrm>
              <a:off x="874713" y="2427288"/>
              <a:ext cx="7986712" cy="2098675"/>
            </a:xfrm>
            <a:prstGeom prst="flowChartProcess">
              <a:avLst/>
            </a:prstGeom>
            <a:solidFill>
              <a:srgbClr val="00B05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26" name="AutoShape 61"/>
            <p:cNvSpPr>
              <a:spLocks noChangeArrowheads="1"/>
            </p:cNvSpPr>
            <p:nvPr/>
          </p:nvSpPr>
          <p:spPr bwMode="gray">
            <a:xfrm>
              <a:off x="839788" y="1778000"/>
              <a:ext cx="3503612" cy="528638"/>
            </a:xfrm>
            <a:prstGeom prst="chevron">
              <a:avLst>
                <a:gd name="adj" fmla="val 22541"/>
              </a:avLst>
            </a:prstGeom>
            <a:solidFill>
              <a:srgbClr val="003399"/>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2014</a:t>
              </a:r>
            </a:p>
          </p:txBody>
        </p:sp>
        <p:sp>
          <p:nvSpPr>
            <p:cNvPr id="27" name="TextBox 93"/>
            <p:cNvSpPr txBox="1"/>
            <p:nvPr/>
          </p:nvSpPr>
          <p:spPr>
            <a:xfrm>
              <a:off x="6730283" y="3369641"/>
              <a:ext cx="1830387" cy="738664"/>
            </a:xfrm>
            <a:prstGeom prst="rect">
              <a:avLst/>
            </a:prstGeom>
            <a:noFill/>
          </p:spPr>
          <p:txBody>
            <a:bodyPr>
              <a:spAutoFit/>
            </a:bodyPr>
            <a:lstStyle/>
            <a:p>
              <a:pPr algn="ctr">
                <a:buClr>
                  <a:srgbClr val="F0AB00"/>
                </a:buClr>
                <a:buSzPct val="80000"/>
                <a:defRPr/>
              </a:pPr>
              <a:r>
                <a:rPr lang="en-US" altLang="ja-JP" b="1" kern="0" dirty="0">
                  <a:solidFill>
                    <a:prstClr val="black"/>
                  </a:solidFill>
                  <a:latin typeface="Meiryo UI" pitchFamily="50" charset="-128"/>
                  <a:ea typeface="Meiryo UI" pitchFamily="50" charset="-128"/>
                  <a:cs typeface="Meiryo UI" pitchFamily="50" charset="-128"/>
                </a:rPr>
                <a:t>Adding New High Performers</a:t>
              </a:r>
            </a:p>
            <a:p>
              <a:pPr algn="ctr">
                <a:buClr>
                  <a:srgbClr val="F0AB00"/>
                </a:buClr>
                <a:buSzPct val="80000"/>
                <a:defRPr/>
              </a:pPr>
              <a:endParaRPr lang="en-US" altLang="ja-JP" b="1" kern="0" dirty="0">
                <a:solidFill>
                  <a:prstClr val="black"/>
                </a:solidFill>
                <a:latin typeface="Meiryo UI" pitchFamily="50" charset="-128"/>
                <a:ea typeface="Meiryo UI" pitchFamily="50" charset="-128"/>
                <a:cs typeface="Meiryo UI" pitchFamily="50" charset="-128"/>
              </a:endParaRPr>
            </a:p>
          </p:txBody>
        </p:sp>
        <p:sp>
          <p:nvSpPr>
            <p:cNvPr id="28" name="AutoShape 61"/>
            <p:cNvSpPr>
              <a:spLocks noChangeArrowheads="1"/>
            </p:cNvSpPr>
            <p:nvPr/>
          </p:nvSpPr>
          <p:spPr bwMode="gray">
            <a:xfrm>
              <a:off x="4267200" y="1779588"/>
              <a:ext cx="4559300" cy="528637"/>
            </a:xfrm>
            <a:prstGeom prst="chevron">
              <a:avLst>
                <a:gd name="adj" fmla="val 22541"/>
              </a:avLst>
            </a:prstGeom>
            <a:solidFill>
              <a:schemeClr val="tx2">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none" lIns="72000" tIns="72000" rIns="72000" bIns="72000" anchor="ctr" anchorCtr="1"/>
            <a:lstStyle/>
            <a:p>
              <a:pPr algn="ctr">
                <a:defRPr/>
              </a:pP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2015</a:t>
              </a:r>
            </a:p>
          </p:txBody>
        </p:sp>
        <p:sp>
          <p:nvSpPr>
            <p:cNvPr id="29" name="ホームベース 28"/>
            <p:cNvSpPr/>
            <p:nvPr/>
          </p:nvSpPr>
          <p:spPr>
            <a:xfrm>
              <a:off x="1012553" y="2552700"/>
              <a:ext cx="1656184" cy="762000"/>
            </a:xfrm>
            <a:prstGeom prst="homePlate">
              <a:avLst>
                <a:gd name="adj" fmla="val 3330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prstClr val="white"/>
                  </a:solidFill>
                  <a:latin typeface="Meiryo UI" panose="020B0604030504040204" pitchFamily="50" charset="-128"/>
                  <a:ea typeface="Meiryo UI" panose="020B0604030504040204" pitchFamily="50" charset="-128"/>
                </a:rPr>
                <a:t>Performance Model Creation</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6816725" y="2547938"/>
              <a:ext cx="1756668" cy="798512"/>
            </a:xfrm>
            <a:prstGeom prst="homePlate">
              <a:avLst>
                <a:gd name="adj" fmla="val 3330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prstClr val="white"/>
                  </a:solidFill>
                  <a:latin typeface="Meiryo UI" panose="020B0604030504040204" pitchFamily="50" charset="-128"/>
                  <a:ea typeface="Meiryo UI" panose="020B0604030504040204" pitchFamily="50" charset="-128"/>
                </a:rPr>
                <a:t>Performance Model Validation</a:t>
              </a:r>
              <a:endParaRPr lang="ja-JP" altLang="en-US" b="1" dirty="0">
                <a:solidFill>
                  <a:prstClr val="white"/>
                </a:solidFill>
                <a:latin typeface="Meiryo UI" panose="020B0604030504040204" pitchFamily="50" charset="-128"/>
                <a:ea typeface="Meiryo UI" panose="020B0604030504040204" pitchFamily="50" charset="-128"/>
              </a:endParaRPr>
            </a:p>
          </p:txBody>
        </p:sp>
        <p:sp>
          <p:nvSpPr>
            <p:cNvPr id="31" name="TextBox 93"/>
            <p:cNvSpPr txBox="1"/>
            <p:nvPr/>
          </p:nvSpPr>
          <p:spPr>
            <a:xfrm>
              <a:off x="746125" y="3314700"/>
              <a:ext cx="2090738" cy="523220"/>
            </a:xfrm>
            <a:prstGeom prst="rect">
              <a:avLst/>
            </a:prstGeom>
            <a:noFill/>
          </p:spPr>
          <p:txBody>
            <a:bodyPr>
              <a:spAutoFit/>
            </a:bodyPr>
            <a:lstStyle/>
            <a:p>
              <a:pPr algn="ctr">
                <a:buClr>
                  <a:srgbClr val="F0AB00"/>
                </a:buClr>
                <a:buSzPct val="80000"/>
                <a:defRPr/>
              </a:pPr>
              <a:r>
                <a:rPr lang="en-US" altLang="ja-JP" sz="1400" b="1" kern="0" dirty="0">
                  <a:solidFill>
                    <a:prstClr val="black"/>
                  </a:solidFill>
                  <a:latin typeface="Meiryo UI" pitchFamily="50" charset="-128"/>
                  <a:ea typeface="Meiryo UI" pitchFamily="50" charset="-128"/>
                  <a:cs typeface="Meiryo UI" pitchFamily="50" charset="-128"/>
                </a:rPr>
                <a:t>High Performers Concurrent Study</a:t>
              </a:r>
            </a:p>
          </p:txBody>
        </p:sp>
        <p:sp>
          <p:nvSpPr>
            <p:cNvPr id="32" name="TextBox 93"/>
            <p:cNvSpPr txBox="1"/>
            <p:nvPr/>
          </p:nvSpPr>
          <p:spPr>
            <a:xfrm>
              <a:off x="7133233" y="4111625"/>
              <a:ext cx="973138" cy="307975"/>
            </a:xfrm>
            <a:prstGeom prst="rect">
              <a:avLst/>
            </a:prstGeom>
            <a:noFill/>
          </p:spPr>
          <p:txBody>
            <a:bodyPr>
              <a:spAutoFit/>
            </a:bodyPr>
            <a:lstStyle/>
            <a:p>
              <a:pPr algn="ctr">
                <a:buClr>
                  <a:srgbClr val="F0AB00"/>
                </a:buClr>
                <a:buSzPct val="80000"/>
                <a:defRPr/>
              </a:pPr>
              <a:r>
                <a:rPr lang="en-US" altLang="ja-JP" sz="1400" b="1" kern="0" dirty="0">
                  <a:solidFill>
                    <a:prstClr val="black"/>
                  </a:solidFill>
                  <a:latin typeface="Meiryo UI" pitchFamily="50" charset="-128"/>
                  <a:ea typeface="Meiryo UI" pitchFamily="50" charset="-128"/>
                  <a:cs typeface="Meiryo UI" pitchFamily="50" charset="-128"/>
                </a:rPr>
                <a:t>October</a:t>
              </a:r>
            </a:p>
          </p:txBody>
        </p:sp>
        <p:sp>
          <p:nvSpPr>
            <p:cNvPr id="33" name="Isosceles Triangle 134"/>
            <p:cNvSpPr/>
            <p:nvPr/>
          </p:nvSpPr>
          <p:spPr bwMode="gray">
            <a:xfrm>
              <a:off x="7430319" y="3868598"/>
              <a:ext cx="336550" cy="330200"/>
            </a:xfrm>
            <a:prstGeom prst="triangle">
              <a:avLst/>
            </a:prstGeom>
            <a:solidFill>
              <a:srgbClr val="FF0000"/>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endParaRPr kumimoji="0" lang="ja-JP" altLang="en-US" sz="1400" kern="0" dirty="0">
                <a:solidFill>
                  <a:prstClr val="black"/>
                </a:solidFill>
                <a:ea typeface="Arial Unicode MS" pitchFamily="34" charset="-128"/>
                <a:cs typeface="Arial Unicode MS" pitchFamily="34" charset="-128"/>
              </a:endParaRPr>
            </a:p>
          </p:txBody>
        </p:sp>
        <p:sp>
          <p:nvSpPr>
            <p:cNvPr id="34" name="Right Arrow 41"/>
            <p:cNvSpPr/>
            <p:nvPr/>
          </p:nvSpPr>
          <p:spPr bwMode="gray">
            <a:xfrm>
              <a:off x="2794000" y="2728913"/>
              <a:ext cx="3756025" cy="327025"/>
            </a:xfrm>
            <a:prstGeom prst="rightArrow">
              <a:avLst/>
            </a:prstGeom>
            <a:solidFill>
              <a:srgbClr val="00B050"/>
            </a:solidFill>
            <a:ln w="6350" algn="ctr">
              <a:noFill/>
              <a:miter lim="800000"/>
              <a:headEnd/>
              <a:tailEnd/>
            </a:ln>
          </p:spPr>
          <p:txBody>
            <a:bodyPr lIns="90000" tIns="72000" rIns="90000" bIns="72000" anchor="ctr"/>
            <a:lstStyle/>
            <a:p>
              <a:pPr algn="ctr" eaLnBrk="1" hangingPunct="1">
                <a:spcBef>
                  <a:spcPct val="50000"/>
                </a:spcBef>
                <a:buClr>
                  <a:srgbClr val="F0AB00"/>
                </a:buClr>
                <a:buSzPct val="80000"/>
                <a:defRPr/>
              </a:pPr>
              <a:endParaRPr lang="en-US" altLang="ja-JP" sz="1600" kern="0" dirty="0">
                <a:solidFill>
                  <a:prstClr val="black"/>
                </a:solidFill>
                <a:latin typeface="Meiryo UI" pitchFamily="50" charset="-128"/>
                <a:ea typeface="Meiryo UI" pitchFamily="50" charset="-128"/>
                <a:cs typeface="Meiryo UI" pitchFamily="50" charset="-128"/>
              </a:endParaRPr>
            </a:p>
          </p:txBody>
        </p:sp>
        <p:sp>
          <p:nvSpPr>
            <p:cNvPr id="35" name="TextBox 93"/>
            <p:cNvSpPr txBox="1"/>
            <p:nvPr/>
          </p:nvSpPr>
          <p:spPr>
            <a:xfrm>
              <a:off x="1146199" y="4112209"/>
              <a:ext cx="973137" cy="307975"/>
            </a:xfrm>
            <a:prstGeom prst="rect">
              <a:avLst/>
            </a:prstGeom>
            <a:noFill/>
          </p:spPr>
          <p:txBody>
            <a:bodyPr>
              <a:spAutoFit/>
            </a:bodyPr>
            <a:lstStyle/>
            <a:p>
              <a:pPr algn="ctr">
                <a:buClr>
                  <a:srgbClr val="F0AB00"/>
                </a:buClr>
                <a:buSzPct val="80000"/>
                <a:defRPr/>
              </a:pPr>
              <a:r>
                <a:rPr lang="en-US" altLang="ja-JP" sz="1400" b="1" kern="0" dirty="0">
                  <a:solidFill>
                    <a:prstClr val="black"/>
                  </a:solidFill>
                  <a:latin typeface="Meiryo UI" pitchFamily="50" charset="-128"/>
                  <a:ea typeface="Meiryo UI" pitchFamily="50" charset="-128"/>
                  <a:cs typeface="Meiryo UI" pitchFamily="50" charset="-128"/>
                </a:rPr>
                <a:t>July</a:t>
              </a:r>
            </a:p>
          </p:txBody>
        </p:sp>
      </p:grpSp>
      <p:sp>
        <p:nvSpPr>
          <p:cNvPr id="2" name="ホームベース 1"/>
          <p:cNvSpPr/>
          <p:nvPr/>
        </p:nvSpPr>
        <p:spPr>
          <a:xfrm>
            <a:off x="90380" y="147957"/>
            <a:ext cx="1199380" cy="553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Hiring</a:t>
            </a:r>
          </a:p>
        </p:txBody>
      </p:sp>
    </p:spTree>
    <p:extLst>
      <p:ext uri="{BB962C8B-B14F-4D97-AF65-F5344CB8AC3E}">
        <p14:creationId xmlns:p14="http://schemas.microsoft.com/office/powerpoint/2010/main" val="4033153248"/>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0" y="2838127"/>
            <a:ext cx="9105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en-US" altLang="ja-JP" sz="2400" b="1" dirty="0">
                <a:solidFill>
                  <a:srgbClr val="000000"/>
                </a:solidFill>
                <a:latin typeface="Meiryo UI" pitchFamily="50" charset="-128"/>
                <a:ea typeface="Meiryo UI" pitchFamily="50" charset="-128"/>
                <a:cs typeface="Meiryo UI" pitchFamily="50" charset="-128"/>
              </a:rPr>
              <a:t>Implementation Process</a:t>
            </a: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23</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8059319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タイトル 1"/>
          <p:cNvSpPr>
            <a:spLocks noGrp="1"/>
          </p:cNvSpPr>
          <p:nvPr>
            <p:ph type="title"/>
          </p:nvPr>
        </p:nvSpPr>
        <p:spPr>
          <a:xfrm>
            <a:off x="312580" y="225598"/>
            <a:ext cx="8229600" cy="904528"/>
          </a:xfrm>
        </p:spPr>
        <p:txBody>
          <a:bodyPr/>
          <a:lstStyle/>
          <a:p>
            <a:r>
              <a:rPr lang="en-US" altLang="ja-JP" sz="2400" b="1" kern="1200" dirty="0">
                <a:latin typeface="Meiryo UI" pitchFamily="50" charset="-128"/>
                <a:ea typeface="Meiryo UI" pitchFamily="50" charset="-128"/>
                <a:cs typeface="Meiryo UI" pitchFamily="50" charset="-128"/>
                <a:sym typeface="Arial"/>
              </a:rPr>
              <a:t>Implementation Process Overview</a:t>
            </a:r>
          </a:p>
        </p:txBody>
      </p:sp>
      <p:sp>
        <p:nvSpPr>
          <p:cNvPr id="6" name="角丸四角形 5"/>
          <p:cNvSpPr/>
          <p:nvPr/>
        </p:nvSpPr>
        <p:spPr>
          <a:xfrm>
            <a:off x="33338" y="1535832"/>
            <a:ext cx="5224462"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altLang="ja-JP" dirty="0"/>
              <a:t>Phase I</a:t>
            </a:r>
            <a:endParaRPr lang="ja-JP" altLang="en-US" dirty="0"/>
          </a:p>
        </p:txBody>
      </p:sp>
      <p:sp>
        <p:nvSpPr>
          <p:cNvPr id="7" name="角丸四角形 6"/>
          <p:cNvSpPr/>
          <p:nvPr/>
        </p:nvSpPr>
        <p:spPr>
          <a:xfrm>
            <a:off x="5257800" y="1535832"/>
            <a:ext cx="2438400"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altLang="ja-JP" dirty="0"/>
              <a:t>Phase II</a:t>
            </a:r>
            <a:endParaRPr lang="ja-JP" altLang="en-US" dirty="0"/>
          </a:p>
        </p:txBody>
      </p:sp>
      <p:sp>
        <p:nvSpPr>
          <p:cNvPr id="8" name="角丸四角形 7"/>
          <p:cNvSpPr/>
          <p:nvPr/>
        </p:nvSpPr>
        <p:spPr>
          <a:xfrm>
            <a:off x="7696200" y="1535832"/>
            <a:ext cx="1447800"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US" altLang="ja-JP" dirty="0"/>
              <a:t>Phase III</a:t>
            </a:r>
            <a:endParaRPr lang="ja-JP" altLang="en-US" dirty="0"/>
          </a:p>
        </p:txBody>
      </p:sp>
      <p:sp>
        <p:nvSpPr>
          <p:cNvPr id="9" name="右矢印 8"/>
          <p:cNvSpPr/>
          <p:nvPr/>
        </p:nvSpPr>
        <p:spPr>
          <a:xfrm>
            <a:off x="33338" y="1905000"/>
            <a:ext cx="9110662" cy="4572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 name="正方形/長方形 19"/>
          <p:cNvSpPr/>
          <p:nvPr/>
        </p:nvSpPr>
        <p:spPr>
          <a:xfrm>
            <a:off x="5324475" y="3092450"/>
            <a:ext cx="1344613" cy="1647825"/>
          </a:xfrm>
          <a:prstGeom prst="rect">
            <a:avLst/>
          </a:prstGeom>
          <a:ln>
            <a:solidFill>
              <a:srgbClr val="92D05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altLang="ja-JP" b="1" dirty="0">
                <a:solidFill>
                  <a:schemeClr val="tx2">
                    <a:lumMod val="50000"/>
                  </a:schemeClr>
                </a:solidFill>
              </a:rPr>
              <a:t>Executive Interview</a:t>
            </a:r>
          </a:p>
          <a:p>
            <a:pPr algn="ctr" eaLnBrk="1" hangingPunct="1">
              <a:defRPr/>
            </a:pPr>
            <a:endParaRPr lang="en-US" altLang="ja-JP" b="1" dirty="0">
              <a:solidFill>
                <a:schemeClr val="tx2">
                  <a:lumMod val="50000"/>
                </a:schemeClr>
              </a:solidFill>
            </a:endParaRPr>
          </a:p>
        </p:txBody>
      </p:sp>
      <p:sp>
        <p:nvSpPr>
          <p:cNvPr id="21" name="ホームベース 20"/>
          <p:cNvSpPr/>
          <p:nvPr/>
        </p:nvSpPr>
        <p:spPr>
          <a:xfrm>
            <a:off x="1530350" y="2317750"/>
            <a:ext cx="1619250" cy="425450"/>
          </a:xfrm>
          <a:prstGeom prst="homePlat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Determine Candidates </a:t>
            </a:r>
          </a:p>
        </p:txBody>
      </p:sp>
      <p:sp>
        <p:nvSpPr>
          <p:cNvPr id="23" name="正方形/長方形 22"/>
          <p:cNvSpPr/>
          <p:nvPr/>
        </p:nvSpPr>
        <p:spPr>
          <a:xfrm>
            <a:off x="2273300" y="2860675"/>
            <a:ext cx="1273175" cy="628650"/>
          </a:xfrm>
          <a:prstGeom prst="rect">
            <a:avLst/>
          </a:prstGeom>
          <a:ln>
            <a:solidFill>
              <a:srgbClr val="92D050"/>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en-US" altLang="ja-JP" b="1" dirty="0">
                <a:solidFill>
                  <a:schemeClr val="tx2">
                    <a:lumMod val="50000"/>
                  </a:schemeClr>
                </a:solidFill>
              </a:rPr>
              <a:t>PXT Orientation</a:t>
            </a:r>
            <a:endParaRPr lang="ja-JP" altLang="en-US" b="1" dirty="0">
              <a:solidFill>
                <a:schemeClr val="tx2">
                  <a:lumMod val="50000"/>
                </a:schemeClr>
              </a:solidFill>
            </a:endParaRPr>
          </a:p>
        </p:txBody>
      </p:sp>
      <p:cxnSp>
        <p:nvCxnSpPr>
          <p:cNvPr id="22" name="直線コネクタ 21"/>
          <p:cNvCxnSpPr/>
          <p:nvPr/>
        </p:nvCxnSpPr>
        <p:spPr>
          <a:xfrm>
            <a:off x="3373438" y="2168525"/>
            <a:ext cx="9525" cy="676275"/>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14" name="ホームベース 13"/>
          <p:cNvSpPr/>
          <p:nvPr/>
        </p:nvSpPr>
        <p:spPr>
          <a:xfrm>
            <a:off x="2475863" y="4948419"/>
            <a:ext cx="4805363" cy="685800"/>
          </a:xfrm>
          <a:prstGeom prst="homePlate">
            <a:avLst/>
          </a:prstGeom>
          <a:solidFill>
            <a:srgbClr val="0033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Build Performance Model</a:t>
            </a:r>
            <a:endParaRPr lang="ja-JP" altLang="en-US" dirty="0"/>
          </a:p>
        </p:txBody>
      </p:sp>
      <p:sp>
        <p:nvSpPr>
          <p:cNvPr id="25" name="ホームベース 24"/>
          <p:cNvSpPr/>
          <p:nvPr/>
        </p:nvSpPr>
        <p:spPr>
          <a:xfrm>
            <a:off x="3409950" y="2343150"/>
            <a:ext cx="1803400" cy="431800"/>
          </a:xfrm>
          <a:prstGeom prst="homePlat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Complete PXT Assessment</a:t>
            </a:r>
            <a:endParaRPr lang="ja-JP" altLang="en-US" dirty="0"/>
          </a:p>
        </p:txBody>
      </p:sp>
      <p:sp>
        <p:nvSpPr>
          <p:cNvPr id="27" name="ホームベース 26"/>
          <p:cNvSpPr/>
          <p:nvPr/>
        </p:nvSpPr>
        <p:spPr>
          <a:xfrm>
            <a:off x="1363505" y="6138863"/>
            <a:ext cx="2562225" cy="549275"/>
          </a:xfrm>
          <a:prstGeom prst="homePlate">
            <a:avLst/>
          </a:prstGeom>
          <a:solidFill>
            <a:srgbClr val="0033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Set up GAC </a:t>
            </a:r>
            <a:r>
              <a:rPr lang="ja-JP" altLang="en-US" dirty="0"/>
              <a:t>・</a:t>
            </a:r>
            <a:r>
              <a:rPr lang="en-US" altLang="ja-JP" dirty="0"/>
              <a:t> Launch PXT  </a:t>
            </a:r>
            <a:endParaRPr lang="ja-JP" altLang="en-US" dirty="0"/>
          </a:p>
        </p:txBody>
      </p:sp>
      <p:cxnSp>
        <p:nvCxnSpPr>
          <p:cNvPr id="28" name="直線コネクタ 27"/>
          <p:cNvCxnSpPr/>
          <p:nvPr/>
        </p:nvCxnSpPr>
        <p:spPr>
          <a:xfrm>
            <a:off x="7696200" y="2209800"/>
            <a:ext cx="46038" cy="220980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32" name="ホームベース 31"/>
          <p:cNvSpPr/>
          <p:nvPr/>
        </p:nvSpPr>
        <p:spPr>
          <a:xfrm>
            <a:off x="7884368" y="5184775"/>
            <a:ext cx="1259632" cy="1597025"/>
          </a:xfrm>
          <a:prstGeom prst="homePlate">
            <a:avLst>
              <a:gd name="adj" fmla="val 49182"/>
            </a:avLst>
          </a:prstGeom>
          <a:solidFill>
            <a:srgbClr val="0033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200" dirty="0"/>
              <a:t>Performance Model Validation</a:t>
            </a:r>
            <a:endParaRPr lang="ja-JP" altLang="en-US" sz="1200" dirty="0"/>
          </a:p>
        </p:txBody>
      </p:sp>
      <p:sp>
        <p:nvSpPr>
          <p:cNvPr id="33" name="ホームベース 32"/>
          <p:cNvSpPr/>
          <p:nvPr/>
        </p:nvSpPr>
        <p:spPr>
          <a:xfrm>
            <a:off x="7753350" y="2559050"/>
            <a:ext cx="1355726" cy="1606550"/>
          </a:xfrm>
          <a:prstGeom prst="homePlate">
            <a:avLst>
              <a:gd name="adj" fmla="val 30886"/>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400" dirty="0"/>
              <a:t>Place Candidates</a:t>
            </a:r>
            <a:endParaRPr lang="ja-JP" altLang="en-US" sz="1400" dirty="0"/>
          </a:p>
        </p:txBody>
      </p:sp>
      <p:sp>
        <p:nvSpPr>
          <p:cNvPr id="34" name="ホームベース 33"/>
          <p:cNvSpPr/>
          <p:nvPr/>
        </p:nvSpPr>
        <p:spPr>
          <a:xfrm>
            <a:off x="4191000" y="6138863"/>
            <a:ext cx="3287713" cy="549275"/>
          </a:xfrm>
          <a:prstGeom prst="homePlate">
            <a:avLst/>
          </a:prstGeom>
          <a:solidFill>
            <a:srgbClr val="0033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Analyze Results</a:t>
            </a:r>
            <a:r>
              <a:rPr lang="ja-JP" altLang="en-US" dirty="0"/>
              <a:t>　・</a:t>
            </a:r>
            <a:r>
              <a:rPr lang="en-US" altLang="ja-JP" dirty="0"/>
              <a:t> Create Report</a:t>
            </a:r>
            <a:endParaRPr lang="ja-JP" altLang="en-US" dirty="0"/>
          </a:p>
        </p:txBody>
      </p:sp>
      <p:sp>
        <p:nvSpPr>
          <p:cNvPr id="37" name="ホームベース 36"/>
          <p:cNvSpPr/>
          <p:nvPr/>
        </p:nvSpPr>
        <p:spPr>
          <a:xfrm>
            <a:off x="2549525" y="3568700"/>
            <a:ext cx="2622550" cy="431800"/>
          </a:xfrm>
          <a:prstGeom prst="homePlat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Complete Job Analysis Survey</a:t>
            </a:r>
            <a:endParaRPr lang="ja-JP" altLang="en-US" dirty="0"/>
          </a:p>
        </p:txBody>
      </p:sp>
      <p:sp>
        <p:nvSpPr>
          <p:cNvPr id="38" name="角丸四角形 37"/>
          <p:cNvSpPr/>
          <p:nvPr/>
        </p:nvSpPr>
        <p:spPr>
          <a:xfrm>
            <a:off x="47625" y="5049838"/>
            <a:ext cx="1171575" cy="1731962"/>
          </a:xfrm>
          <a:prstGeom prst="roundRect">
            <a:avLst/>
          </a:prstGeom>
          <a:solidFill>
            <a:srgbClr val="003366"/>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chemeClr val="bg1"/>
                </a:solidFill>
                <a:latin typeface="メイリオ" panose="020B0604030504040204" pitchFamily="50" charset="-128"/>
                <a:ea typeface="メイリオ" panose="020B0604030504040204" pitchFamily="50" charset="-128"/>
              </a:rPr>
              <a:t>Profiles</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33338" y="2667000"/>
            <a:ext cx="1185862" cy="2057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solidFill>
                  <a:schemeClr val="bg1"/>
                </a:solidFill>
                <a:latin typeface="メイリオ" panose="020B0604030504040204" pitchFamily="50" charset="-128"/>
                <a:ea typeface="メイリオ" panose="020B0604030504040204" pitchFamily="50" charset="-128"/>
              </a:rPr>
              <a:t>Client</a:t>
            </a:r>
          </a:p>
        </p:txBody>
      </p:sp>
      <p:sp>
        <p:nvSpPr>
          <p:cNvPr id="26" name="ホームベース 25"/>
          <p:cNvSpPr/>
          <p:nvPr/>
        </p:nvSpPr>
        <p:spPr>
          <a:xfrm>
            <a:off x="1260475" y="4233863"/>
            <a:ext cx="1144588" cy="739775"/>
          </a:xfrm>
          <a:prstGeom prst="homePlat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400" b="1" dirty="0"/>
              <a:t>Kick-Off</a:t>
            </a:r>
          </a:p>
        </p:txBody>
      </p:sp>
      <p:sp>
        <p:nvSpPr>
          <p:cNvPr id="30" name="ホームベース 29"/>
          <p:cNvSpPr/>
          <p:nvPr/>
        </p:nvSpPr>
        <p:spPr>
          <a:xfrm>
            <a:off x="7391399" y="4284663"/>
            <a:ext cx="1295399" cy="765175"/>
          </a:xfrm>
          <a:prstGeom prst="homePlat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400" b="1" dirty="0"/>
              <a:t>Reporting</a:t>
            </a:r>
          </a:p>
        </p:txBody>
      </p:sp>
      <p:cxnSp>
        <p:nvCxnSpPr>
          <p:cNvPr id="31" name="直線コネクタ 30"/>
          <p:cNvCxnSpPr>
            <a:endCxn id="20" idx="0"/>
          </p:cNvCxnSpPr>
          <p:nvPr/>
        </p:nvCxnSpPr>
        <p:spPr>
          <a:xfrm>
            <a:off x="5986463" y="2252663"/>
            <a:ext cx="9525" cy="839787"/>
          </a:xfrm>
          <a:prstGeom prst="line">
            <a:avLst/>
          </a:prstGeom>
          <a:ln>
            <a:solidFill>
              <a:schemeClr val="bg1">
                <a:lumMod val="85000"/>
              </a:schemeClr>
            </a:solidFill>
            <a:prstDash val="sysDot"/>
          </a:ln>
        </p:spPr>
        <p:style>
          <a:lnRef idx="2">
            <a:schemeClr val="accent6"/>
          </a:lnRef>
          <a:fillRef idx="0">
            <a:schemeClr val="accent6"/>
          </a:fillRef>
          <a:effectRef idx="1">
            <a:schemeClr val="accent6"/>
          </a:effectRef>
          <a:fontRef idx="minor">
            <a:schemeClr val="tx1"/>
          </a:fontRef>
        </p:style>
      </p:cxn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chemeClr val="bg1"/>
                </a:solidFill>
                <a:latin typeface="Calibri"/>
                <a:ea typeface="Calibri"/>
                <a:cs typeface="Calibri"/>
                <a:sym typeface="Calibri"/>
              </a:rPr>
              <a:pPr algn="r">
                <a:buSzPct val="25000"/>
              </a:pPr>
              <a:t>24</a:t>
            </a:fld>
            <a:endParaRPr lang="en-US" sz="12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79320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467544" y="2838127"/>
            <a:ext cx="8496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None/>
            </a:pPr>
            <a:r>
              <a:rPr lang="en-US" altLang="ja-JP" sz="2400" b="1" dirty="0">
                <a:solidFill>
                  <a:srgbClr val="000000"/>
                </a:solidFill>
                <a:latin typeface="Meiryo UI" pitchFamily="50" charset="-128"/>
                <a:ea typeface="Meiryo UI" pitchFamily="50" charset="-128"/>
                <a:cs typeface="Meiryo UI" pitchFamily="50" charset="-128"/>
              </a:rPr>
              <a:t>Background</a:t>
            </a:r>
            <a:r>
              <a:rPr lang="ja-JP" altLang="en-US" sz="2400" b="1" dirty="0">
                <a:solidFill>
                  <a:srgbClr val="000000"/>
                </a:solidFill>
                <a:latin typeface="Meiryo UI" pitchFamily="50" charset="-128"/>
                <a:ea typeface="Meiryo UI" pitchFamily="50" charset="-128"/>
                <a:cs typeface="Meiryo UI" pitchFamily="50" charset="-128"/>
              </a:rPr>
              <a:t>：</a:t>
            </a:r>
            <a:r>
              <a:rPr lang="en-US" altLang="ja-JP" sz="2400" b="1" dirty="0">
                <a:solidFill>
                  <a:srgbClr val="000000"/>
                </a:solidFill>
                <a:latin typeface="Meiryo UI" pitchFamily="50" charset="-128"/>
                <a:ea typeface="Meiryo UI" pitchFamily="50" charset="-128"/>
                <a:cs typeface="Meiryo UI" pitchFamily="50" charset="-128"/>
              </a:rPr>
              <a:t>Why Talent Assessment Tools</a:t>
            </a: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3</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6176727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73"/>
          <p:cNvSpPr/>
          <p:nvPr/>
        </p:nvSpPr>
        <p:spPr>
          <a:xfrm>
            <a:off x="-18158" y="1392160"/>
            <a:ext cx="9144000" cy="4269088"/>
          </a:xfrm>
          <a:prstGeom prst="rect">
            <a:avLst/>
          </a:prstGeom>
          <a:solidFill>
            <a:srgbClr val="F2F2F2"/>
          </a:solidFill>
          <a:ln>
            <a:noFill/>
          </a:ln>
        </p:spPr>
        <p:txBody>
          <a:bodyPr lIns="91425" tIns="45700" rIns="91425" bIns="45700" anchor="ctr"/>
          <a:lstStyle/>
          <a:p>
            <a:pPr>
              <a:spcBef>
                <a:spcPct val="0"/>
              </a:spcBef>
              <a:defRPr/>
            </a:pPr>
            <a:endParaRPr lang="en-US" altLang="ja-JP" sz="1800" dirty="0">
              <a:latin typeface="MS UI Gothic" pitchFamily="50" charset="-128"/>
              <a:ea typeface="MS UI Gothic" pitchFamily="50" charset="-128"/>
            </a:endParaRPr>
          </a:p>
        </p:txBody>
      </p:sp>
      <p:sp>
        <p:nvSpPr>
          <p:cNvPr id="7" name="Shape 187"/>
          <p:cNvSpPr>
            <a:spLocks noChangeArrowheads="1"/>
          </p:cNvSpPr>
          <p:nvPr/>
        </p:nvSpPr>
        <p:spPr bwMode="auto">
          <a:xfrm>
            <a:off x="0" y="5798824"/>
            <a:ext cx="9144000" cy="94254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pPr>
            <a:endParaRPr kumimoji="0" lang="ja-JP" altLang="ja-JP" sz="1800" kern="1200">
              <a:solidFill>
                <a:srgbClr val="FFFFFF"/>
              </a:solidFill>
              <a:latin typeface="+mn-ea"/>
              <a:ea typeface="+mn-ea"/>
              <a:cs typeface="+mn-cs"/>
              <a:sym typeface="Calibri" panose="020F0502020204030204" pitchFamily="34" charset="0"/>
            </a:endParaRPr>
          </a:p>
        </p:txBody>
      </p:sp>
      <p:sp>
        <p:nvSpPr>
          <p:cNvPr id="8" name="Shape 425"/>
          <p:cNvSpPr txBox="1"/>
          <p:nvPr/>
        </p:nvSpPr>
        <p:spPr>
          <a:xfrm>
            <a:off x="0" y="5867178"/>
            <a:ext cx="9104339" cy="67710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altLang="ja-JP" sz="2400" b="1" dirty="0">
                <a:solidFill>
                  <a:schemeClr val="bg1"/>
                </a:solidFill>
                <a:latin typeface="+mn-ea"/>
                <a:ea typeface="+mn-ea"/>
                <a:cs typeface="Calibri"/>
                <a:sym typeface="Calibri"/>
              </a:rPr>
              <a:t>Does your organization have an effective way to identify/measure your talent?</a:t>
            </a:r>
            <a:endParaRPr lang="en-US" sz="2400" b="1" dirty="0">
              <a:solidFill>
                <a:schemeClr val="bg1"/>
              </a:solidFill>
              <a:latin typeface="+mn-ea"/>
              <a:ea typeface="+mn-ea"/>
              <a:cs typeface="Calibri"/>
              <a:sym typeface="Calibri"/>
            </a:endParaRPr>
          </a:p>
        </p:txBody>
      </p:sp>
      <p:sp>
        <p:nvSpPr>
          <p:cNvPr id="6" name="正方形/長方形 5"/>
          <p:cNvSpPr/>
          <p:nvPr/>
        </p:nvSpPr>
        <p:spPr>
          <a:xfrm>
            <a:off x="395536" y="476672"/>
            <a:ext cx="8352928" cy="984885"/>
          </a:xfrm>
          <a:prstGeom prst="rect">
            <a:avLst/>
          </a:prstGeom>
        </p:spPr>
        <p:txBody>
          <a:bodyPr wrap="square">
            <a:spAutoFit/>
          </a:bodyPr>
          <a:lstStyle/>
          <a:p>
            <a:r>
              <a:rPr lang="en-US" altLang="ja-JP" sz="2000" b="1" dirty="0">
                <a:latin typeface="+mn-lt"/>
                <a:ea typeface="+mn-ea"/>
              </a:rPr>
              <a:t>Decreasing working population in Japan</a:t>
            </a:r>
          </a:p>
          <a:p>
            <a:r>
              <a:rPr lang="ja-JP" altLang="en-US" sz="2000" b="1" dirty="0">
                <a:latin typeface="+mn-lt"/>
                <a:ea typeface="+mn-ea"/>
              </a:rPr>
              <a:t>（</a:t>
            </a:r>
            <a:r>
              <a:rPr lang="en-US" altLang="ja-JP" sz="2000" b="1" dirty="0">
                <a:latin typeface="+mn-lt"/>
                <a:ea typeface="+mn-ea"/>
              </a:rPr>
              <a:t>Current</a:t>
            </a:r>
            <a:r>
              <a:rPr lang="ja-JP" altLang="en-US" sz="2000" b="1" dirty="0">
                <a:latin typeface="+mn-lt"/>
                <a:ea typeface="+mn-ea"/>
              </a:rPr>
              <a:t>：</a:t>
            </a:r>
            <a:r>
              <a:rPr lang="en-US" altLang="ja-JP" sz="2000" b="1" dirty="0">
                <a:latin typeface="+mn-lt"/>
                <a:ea typeface="+mn-ea"/>
              </a:rPr>
              <a:t>76 million</a:t>
            </a:r>
            <a:r>
              <a:rPr lang="ja-JP" altLang="en-US" sz="2000" b="1" dirty="0">
                <a:latin typeface="+mn-lt"/>
                <a:ea typeface="+mn-ea"/>
              </a:rPr>
              <a:t>　</a:t>
            </a:r>
            <a:r>
              <a:rPr lang="en-US" altLang="ja-JP" sz="2000" b="1" dirty="0">
                <a:latin typeface="+mn-lt"/>
                <a:ea typeface="+mn-ea"/>
              </a:rPr>
              <a:t>2030</a:t>
            </a:r>
            <a:r>
              <a:rPr lang="ja-JP" altLang="en-US" sz="2000" b="1" dirty="0">
                <a:latin typeface="+mn-lt"/>
                <a:ea typeface="+mn-ea"/>
              </a:rPr>
              <a:t>：</a:t>
            </a:r>
            <a:r>
              <a:rPr lang="en-US" altLang="ja-JP" sz="2000" b="1" dirty="0">
                <a:latin typeface="+mn-lt"/>
                <a:ea typeface="+mn-ea"/>
              </a:rPr>
              <a:t>67 million</a:t>
            </a:r>
            <a:r>
              <a:rPr lang="ja-JP" altLang="en-US" sz="2000" b="1" dirty="0">
                <a:latin typeface="+mn-lt"/>
                <a:ea typeface="+mn-ea"/>
              </a:rPr>
              <a:t>　</a:t>
            </a:r>
            <a:r>
              <a:rPr lang="en-US" altLang="ja-JP" sz="2000" b="1" dirty="0">
                <a:latin typeface="+mn-lt"/>
                <a:ea typeface="+mn-ea"/>
              </a:rPr>
              <a:t>2040</a:t>
            </a:r>
            <a:r>
              <a:rPr lang="ja-JP" altLang="en-US" sz="2000" b="1" dirty="0">
                <a:latin typeface="+mn-lt"/>
                <a:ea typeface="+mn-ea"/>
              </a:rPr>
              <a:t>：</a:t>
            </a:r>
            <a:r>
              <a:rPr lang="en-US" altLang="ja-JP" sz="2000" b="1" dirty="0">
                <a:latin typeface="+mn-lt"/>
                <a:ea typeface="+mn-ea"/>
              </a:rPr>
              <a:t>57 million</a:t>
            </a:r>
            <a:r>
              <a:rPr lang="ja-JP" altLang="en-US" sz="2000" b="1" dirty="0">
                <a:latin typeface="+mn-lt"/>
                <a:ea typeface="+mn-ea"/>
              </a:rPr>
              <a:t>）</a:t>
            </a:r>
            <a:endParaRPr lang="en-US" altLang="ja-JP" sz="2000" b="1" dirty="0">
              <a:latin typeface="+mn-lt"/>
              <a:ea typeface="+mn-ea"/>
            </a:endParaRPr>
          </a:p>
          <a:p>
            <a:endParaRPr lang="ja-JP" altLang="en-US" sz="1800" b="1" dirty="0">
              <a:latin typeface="+mn-lt"/>
              <a:ea typeface="+mn-ea"/>
            </a:endParaRPr>
          </a:p>
        </p:txBody>
      </p:sp>
      <p:sp>
        <p:nvSpPr>
          <p:cNvPr id="3" name="角丸四角形 2"/>
          <p:cNvSpPr/>
          <p:nvPr/>
        </p:nvSpPr>
        <p:spPr>
          <a:xfrm>
            <a:off x="21503" y="3162378"/>
            <a:ext cx="1742185" cy="11307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1800" dirty="0"/>
              <a:t>Organization does not have enough talent? </a:t>
            </a:r>
          </a:p>
        </p:txBody>
      </p:sp>
      <p:sp>
        <p:nvSpPr>
          <p:cNvPr id="11" name="角丸四角形 10"/>
          <p:cNvSpPr/>
          <p:nvPr/>
        </p:nvSpPr>
        <p:spPr>
          <a:xfrm>
            <a:off x="3579259" y="4005064"/>
            <a:ext cx="1925378" cy="10548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1600" dirty="0"/>
              <a:t>High potential talent actually exists and needs development</a:t>
            </a:r>
          </a:p>
        </p:txBody>
      </p:sp>
      <p:sp>
        <p:nvSpPr>
          <p:cNvPr id="12" name="角丸四角形 11"/>
          <p:cNvSpPr/>
          <p:nvPr/>
        </p:nvSpPr>
        <p:spPr>
          <a:xfrm>
            <a:off x="3579259" y="2276872"/>
            <a:ext cx="1865923" cy="10548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1800" dirty="0"/>
              <a:t>Yes, new hires are necessary </a:t>
            </a:r>
          </a:p>
        </p:txBody>
      </p:sp>
      <p:sp>
        <p:nvSpPr>
          <p:cNvPr id="4" name="右矢印 3"/>
          <p:cNvSpPr/>
          <p:nvPr/>
        </p:nvSpPr>
        <p:spPr>
          <a:xfrm rot="20341580">
            <a:off x="1832742" y="3056622"/>
            <a:ext cx="1584176" cy="457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805413">
            <a:off x="1885996" y="3966673"/>
            <a:ext cx="1584176" cy="457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5536" y="1412776"/>
            <a:ext cx="8352928" cy="830997"/>
          </a:xfrm>
          <a:prstGeom prst="rect">
            <a:avLst/>
          </a:prstGeom>
        </p:spPr>
        <p:txBody>
          <a:bodyPr wrap="square">
            <a:spAutoFit/>
          </a:bodyPr>
          <a:lstStyle/>
          <a:p>
            <a:pPr algn="ctr"/>
            <a:r>
              <a:rPr lang="en-US" altLang="ja-JP" sz="2400" b="1" dirty="0">
                <a:latin typeface="+mn-lt"/>
                <a:ea typeface="+mn-ea"/>
              </a:rPr>
              <a:t>Business initiatives and growth will not be achieved without sufficient and proper talent</a:t>
            </a:r>
            <a:endParaRPr lang="ja-JP" altLang="en-US" sz="2400" b="1" dirty="0">
              <a:latin typeface="+mn-lt"/>
              <a:ea typeface="+mn-ea"/>
            </a:endParaRPr>
          </a:p>
        </p:txBody>
      </p:sp>
      <p:sp>
        <p:nvSpPr>
          <p:cNvPr id="18" name="右矢印 17"/>
          <p:cNvSpPr/>
          <p:nvPr/>
        </p:nvSpPr>
        <p:spPr>
          <a:xfrm rot="20341580">
            <a:off x="5478710" y="3999311"/>
            <a:ext cx="1584176" cy="457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805413">
            <a:off x="5476643" y="3009923"/>
            <a:ext cx="1584176" cy="457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138625" y="3059816"/>
            <a:ext cx="1854026" cy="11704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chemeClr val="tx1"/>
                </a:solidFill>
              </a:rPr>
              <a:t>Either way, how to identify talent is essential</a:t>
            </a:r>
            <a:endParaRPr kumimoji="1" lang="ja-JP" altLang="en-US" sz="1800" b="1" dirty="0">
              <a:solidFill>
                <a:schemeClr val="tx1"/>
              </a:solidFill>
            </a:endParaRPr>
          </a:p>
        </p:txBody>
      </p:sp>
      <p:sp>
        <p:nvSpPr>
          <p:cNvPr id="20" name="Shape 219"/>
          <p:cNvSpPr txBox="1"/>
          <p:nvPr/>
        </p:nvSpPr>
        <p:spPr>
          <a:xfrm>
            <a:off x="251520" y="124231"/>
            <a:ext cx="7958268" cy="533038"/>
          </a:xfrm>
          <a:prstGeom prst="rect">
            <a:avLst/>
          </a:prstGeom>
          <a:noFill/>
          <a:ln>
            <a:noFill/>
          </a:ln>
        </p:spPr>
        <p:txBody>
          <a:bodyPr lIns="91425" tIns="45700" rIns="91425" bIns="45700" anchor="t" anchorCtr="0">
            <a:noAutofit/>
          </a:bodyPr>
          <a:lstStyle/>
          <a:p>
            <a:pPr>
              <a:buSzPct val="25000"/>
            </a:pPr>
            <a:r>
              <a:rPr lang="ja-JP" altLang="en-US" sz="1800" b="1" dirty="0">
                <a:solidFill>
                  <a:schemeClr val="tx1">
                    <a:lumMod val="50000"/>
                    <a:lumOff val="50000"/>
                  </a:schemeClr>
                </a:solidFill>
                <a:latin typeface="Calibri"/>
                <a:ea typeface="Calibri"/>
                <a:cs typeface="Calibri"/>
                <a:sym typeface="Calibri"/>
              </a:rPr>
              <a:t>○ </a:t>
            </a:r>
            <a:r>
              <a:rPr lang="en-US" altLang="ja-JP" sz="1800" dirty="0">
                <a:solidFill>
                  <a:schemeClr val="tx1">
                    <a:lumMod val="50000"/>
                    <a:lumOff val="50000"/>
                  </a:schemeClr>
                </a:solidFill>
                <a:latin typeface="Meiryo UI" panose="020B0604030504040204" pitchFamily="50" charset="-128"/>
                <a:ea typeface="Meiryo UI" panose="020B0604030504040204" pitchFamily="50" charset="-128"/>
                <a:cs typeface="Calibri"/>
                <a:sym typeface="Calibri"/>
              </a:rPr>
              <a:t>Foreseeable challenge to business</a:t>
            </a:r>
            <a:endParaRPr lang="en-US" altLang="ja-JP" sz="18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buSzPct val="25000"/>
            </a:pPr>
            <a:endParaRPr lang="en-US" sz="2000" b="1" dirty="0">
              <a:solidFill>
                <a:srgbClr val="595959"/>
              </a:solidFill>
              <a:latin typeface="Calibri"/>
              <a:ea typeface="Calibri"/>
              <a:cs typeface="Calibri"/>
              <a:sym typeface="Calibri"/>
            </a:endParaRPr>
          </a:p>
        </p:txBody>
      </p:sp>
      <p:sp>
        <p:nvSpPr>
          <p:cNvPr id="21" name="Shape 201"/>
          <p:cNvSpPr txBox="1">
            <a:spLocks/>
          </p:cNvSpPr>
          <p:nvPr/>
        </p:nvSpPr>
        <p:spPr>
          <a:xfrm>
            <a:off x="3309408" y="3525355"/>
            <a:ext cx="2452379" cy="432048"/>
          </a:xfrm>
          <a:prstGeom prst="rect">
            <a:avLst/>
          </a:prstGeom>
          <a:noFill/>
          <a:ln>
            <a:noFill/>
          </a:ln>
        </p:spPr>
        <p:txBody>
          <a:bodyPr lIns="91425" tIns="45700" rIns="91425" bIns="45700"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Calibri"/>
              <a:buNone/>
              <a:defRPr sz="2000" b="1"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ctr">
              <a:lnSpc>
                <a:spcPct val="126000"/>
              </a:lnSpc>
              <a:spcBef>
                <a:spcPct val="0"/>
              </a:spcBef>
              <a:buClr>
                <a:srgbClr val="4CB8C1"/>
              </a:buClr>
              <a:buSzPct val="25000"/>
            </a:pPr>
            <a:endParaRPr lang="ja-JP" altLang="en-US" sz="1400" b="0" dirty="0">
              <a:solidFill>
                <a:srgbClr val="595959"/>
              </a:solidFill>
              <a:latin typeface="Meiryo UI" pitchFamily="50" charset="-128"/>
              <a:ea typeface="Meiryo UI" pitchFamily="50" charset="-128"/>
              <a:cs typeface="Meiryo UI" pitchFamily="50" charset="-128"/>
              <a:sym typeface="Calibri" pitchFamily="34" charset="0"/>
            </a:endParaRPr>
          </a:p>
        </p:txBody>
      </p:sp>
    </p:spTree>
    <p:extLst>
      <p:ext uri="{BB962C8B-B14F-4D97-AF65-F5344CB8AC3E}">
        <p14:creationId xmlns:p14="http://schemas.microsoft.com/office/powerpoint/2010/main" val="330115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9"/>
          <p:cNvSpPr txBox="1"/>
          <p:nvPr/>
        </p:nvSpPr>
        <p:spPr>
          <a:xfrm>
            <a:off x="251520" y="116632"/>
            <a:ext cx="7958268" cy="533038"/>
          </a:xfrm>
          <a:prstGeom prst="rect">
            <a:avLst/>
          </a:prstGeom>
          <a:noFill/>
          <a:ln>
            <a:noFill/>
          </a:ln>
        </p:spPr>
        <p:txBody>
          <a:bodyPr lIns="91425" tIns="45700" rIns="91425" bIns="45700" anchor="t" anchorCtr="0">
            <a:noAutofit/>
          </a:bodyPr>
          <a:lstStyle/>
          <a:p>
            <a:pPr>
              <a:buSzPct val="25000"/>
            </a:pPr>
            <a:r>
              <a:rPr lang="ja-JP" altLang="en-US" sz="1800" b="1" dirty="0">
                <a:solidFill>
                  <a:schemeClr val="tx1">
                    <a:lumMod val="50000"/>
                    <a:lumOff val="50000"/>
                  </a:schemeClr>
                </a:solidFill>
                <a:latin typeface="Calibri"/>
                <a:ea typeface="Calibri"/>
                <a:cs typeface="Calibri"/>
                <a:sym typeface="Calibri"/>
              </a:rPr>
              <a:t>○ </a:t>
            </a:r>
            <a:r>
              <a:rPr lang="en-US" altLang="ja-JP" sz="18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Business trend</a:t>
            </a:r>
            <a:endParaRPr lang="en-US" altLang="ja-JP" sz="18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buSzPct val="25000"/>
            </a:pPr>
            <a:endParaRPr lang="en-US" sz="2000" b="1" dirty="0">
              <a:solidFill>
                <a:srgbClr val="595959"/>
              </a:solidFill>
              <a:latin typeface="Calibri"/>
              <a:ea typeface="Calibri"/>
              <a:cs typeface="Calibri"/>
              <a:sym typeface="Calibri"/>
            </a:endParaRPr>
          </a:p>
        </p:txBody>
      </p:sp>
      <p:sp>
        <p:nvSpPr>
          <p:cNvPr id="22" name="Shape 99"/>
          <p:cNvSpPr txBox="1"/>
          <p:nvPr/>
        </p:nvSpPr>
        <p:spPr>
          <a:xfrm>
            <a:off x="389205" y="564752"/>
            <a:ext cx="8530050" cy="2045064"/>
          </a:xfrm>
          <a:prstGeom prst="rect">
            <a:avLst/>
          </a:prstGeom>
          <a:noFill/>
          <a:ln>
            <a:noFill/>
          </a:ln>
        </p:spPr>
        <p:txBody>
          <a:bodyPr lIns="91425" tIns="45700" rIns="91425" bIns="45700" anchor="t" anchorCtr="0">
            <a:noAutofit/>
          </a:bodyPr>
          <a:lstStyle/>
          <a:p>
            <a:pPr>
              <a:buSzPct val="25000"/>
            </a:pPr>
            <a:r>
              <a:rPr lang="en-US" altLang="ja-JP" sz="3000" b="1" dirty="0">
                <a:solidFill>
                  <a:srgbClr val="595959"/>
                </a:solidFill>
                <a:latin typeface="Calibri"/>
                <a:ea typeface="Calibri"/>
                <a:cs typeface="Calibri"/>
                <a:sym typeface="Calibri"/>
              </a:rPr>
              <a:t>Using big data analytics to drive better and smarter business decisions is becoming the norm.  </a:t>
            </a:r>
          </a:p>
          <a:p>
            <a:pPr>
              <a:buSzPct val="25000"/>
            </a:pPr>
            <a:r>
              <a:rPr lang="en-US" altLang="ja-JP" sz="1600" kern="1200" dirty="0">
                <a:solidFill>
                  <a:prstClr val="black">
                    <a:lumMod val="65000"/>
                    <a:lumOff val="35000"/>
                  </a:prstClr>
                </a:solidFill>
                <a:latin typeface="Calibri"/>
                <a:ea typeface="ＭＳ Ｐゴシック"/>
                <a:cs typeface="Calibri"/>
                <a:sym typeface="Calibri"/>
              </a:rPr>
              <a:t>Organizations are leveraging big data analytics on manufacturing, sales, marketing and operations to improve overall business performance.</a:t>
            </a:r>
          </a:p>
        </p:txBody>
      </p:sp>
      <p:sp>
        <p:nvSpPr>
          <p:cNvPr id="23" name="Shape 315"/>
          <p:cNvSpPr/>
          <p:nvPr/>
        </p:nvSpPr>
        <p:spPr>
          <a:xfrm>
            <a:off x="0" y="2204864"/>
            <a:ext cx="9144000" cy="3240360"/>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828022"/>
            <a:ext cx="2736304" cy="1825114"/>
          </a:xfrm>
          <a:prstGeom prst="rect">
            <a:avLst/>
          </a:prstGeom>
        </p:spPr>
      </p:pic>
      <p:sp>
        <p:nvSpPr>
          <p:cNvPr id="24" name="Shape 187"/>
          <p:cNvSpPr/>
          <p:nvPr/>
        </p:nvSpPr>
        <p:spPr>
          <a:xfrm>
            <a:off x="0" y="5631905"/>
            <a:ext cx="9180512" cy="1109463"/>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 name="Shape 189"/>
          <p:cNvSpPr txBox="1"/>
          <p:nvPr/>
        </p:nvSpPr>
        <p:spPr>
          <a:xfrm>
            <a:off x="539552" y="5919937"/>
            <a:ext cx="8640960" cy="533399"/>
          </a:xfrm>
          <a:prstGeom prst="rect">
            <a:avLst/>
          </a:prstGeom>
          <a:noFill/>
          <a:ln>
            <a:noFill/>
          </a:ln>
        </p:spPr>
        <p:txBody>
          <a:bodyPr lIns="91425" tIns="45700" rIns="91425" bIns="45700" anchor="t" anchorCtr="0">
            <a:noAutofit/>
          </a:bodyPr>
          <a:lstStyle/>
          <a:p>
            <a:pPr algn="ctr">
              <a:spcBef>
                <a:spcPct val="0"/>
              </a:spcBef>
            </a:pPr>
            <a:r>
              <a:rPr lang="en-US" sz="3200" dirty="0">
                <a:solidFill>
                  <a:schemeClr val="lt1"/>
                </a:solidFill>
                <a:latin typeface="Calibri"/>
                <a:ea typeface="Calibri"/>
                <a:cs typeface="Calibri"/>
                <a:sym typeface="Calibri"/>
              </a:rPr>
              <a:t>Lack of </a:t>
            </a:r>
            <a:r>
              <a:rPr lang="en-US" altLang="ja-JP" sz="3200" dirty="0">
                <a:solidFill>
                  <a:schemeClr val="lt1"/>
                </a:solidFill>
                <a:latin typeface="Calibri"/>
                <a:ea typeface="Calibri"/>
                <a:cs typeface="Calibri"/>
                <a:sym typeface="Calibri"/>
              </a:rPr>
              <a:t>s</a:t>
            </a:r>
            <a:r>
              <a:rPr lang="en-US" sz="3200" dirty="0">
                <a:solidFill>
                  <a:schemeClr val="lt1"/>
                </a:solidFill>
                <a:latin typeface="Calibri"/>
                <a:ea typeface="Calibri"/>
                <a:cs typeface="Calibri"/>
                <a:sym typeface="Calibri"/>
              </a:rPr>
              <a:t>trategic data analytics in HR field</a:t>
            </a:r>
            <a:endParaRPr lang="en-US" sz="2400" b="1" dirty="0">
              <a:solidFill>
                <a:schemeClr val="lt1"/>
              </a:solidFill>
              <a:latin typeface="Calibri"/>
              <a:ea typeface="Calibri"/>
              <a:cs typeface="Calibri"/>
              <a:sym typeface="Calibri"/>
            </a:endParaRPr>
          </a:p>
          <a:p>
            <a:pPr marL="0" marR="0" lvl="0" indent="0" algn="ctr" rtl="0">
              <a:spcBef>
                <a:spcPts val="0"/>
              </a:spcBef>
              <a:buClr>
                <a:schemeClr val="lt1"/>
              </a:buClr>
              <a:buSzPct val="25000"/>
              <a:buFont typeface="Arial"/>
              <a:buNone/>
            </a:pPr>
            <a:endParaRPr lang="en-US" sz="2400" dirty="0">
              <a:solidFill>
                <a:schemeClr val="lt1"/>
              </a:solidFill>
              <a:latin typeface="Calibri"/>
              <a:ea typeface="Calibri"/>
              <a:cs typeface="Calibri"/>
              <a:sym typeface="Calibri"/>
            </a:endParaRPr>
          </a:p>
        </p:txBody>
      </p:sp>
      <p:sp>
        <p:nvSpPr>
          <p:cNvPr id="26" name="Shape 176"/>
          <p:cNvSpPr txBox="1"/>
          <p:nvPr/>
        </p:nvSpPr>
        <p:spPr>
          <a:xfrm>
            <a:off x="107504" y="5677217"/>
            <a:ext cx="4803319" cy="400109"/>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altLang="ja-JP" sz="2000" dirty="0">
                <a:solidFill>
                  <a:schemeClr val="bg1"/>
                </a:solidFill>
                <a:latin typeface="Calibri"/>
                <a:ea typeface="+mn-ea"/>
                <a:cs typeface="Calibri"/>
                <a:sym typeface="Calibri"/>
              </a:rPr>
              <a:t>Challenge:</a:t>
            </a:r>
            <a:endParaRPr lang="en-US" altLang="ja-JP" sz="1600" kern="1200" dirty="0">
              <a:solidFill>
                <a:schemeClr val="bg1"/>
              </a:solidFill>
              <a:latin typeface="Calibri"/>
              <a:ea typeface="+mn-ea"/>
              <a:cs typeface="+mn-cs"/>
            </a:endParaRPr>
          </a:p>
          <a:p>
            <a:pPr marL="0" marR="0" lvl="0" indent="0" algn="ctr" rtl="0">
              <a:spcBef>
                <a:spcPts val="0"/>
              </a:spcBef>
              <a:buSzPct val="25000"/>
              <a:buNone/>
            </a:pPr>
            <a:endParaRPr lang="en-US" sz="2000" dirty="0">
              <a:solidFill>
                <a:srgbClr val="3BA3AB"/>
              </a:solidFill>
              <a:latin typeface="Calibri"/>
              <a:ea typeface="Calibri"/>
              <a:cs typeface="Calibri"/>
              <a:sym typeface="Calibri"/>
            </a:endParaRPr>
          </a:p>
        </p:txBody>
      </p:sp>
      <p:graphicFrame>
        <p:nvGraphicFramePr>
          <p:cNvPr id="9" name="コンテンツ プレースホルダー 2"/>
          <p:cNvGraphicFramePr>
            <a:graphicFrameLocks/>
          </p:cNvGraphicFramePr>
          <p:nvPr>
            <p:extLst>
              <p:ext uri="{D42A27DB-BD31-4B8C-83A1-F6EECF244321}">
                <p14:modId xmlns:p14="http://schemas.microsoft.com/office/powerpoint/2010/main" val="2264751446"/>
              </p:ext>
            </p:extLst>
          </p:nvPr>
        </p:nvGraphicFramePr>
        <p:xfrm>
          <a:off x="3468960" y="2348881"/>
          <a:ext cx="5423520" cy="3185982"/>
        </p:xfrm>
        <a:graphic>
          <a:graphicData uri="http://schemas.openxmlformats.org/drawingml/2006/table">
            <a:tbl>
              <a:tblPr firstRow="1" bandRow="1">
                <a:tableStyleId>{21E4AEA4-8DFA-4A89-87EB-49C32662AFE0}</a:tableStyleId>
              </a:tblPr>
              <a:tblGrid>
                <a:gridCol w="160709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22569">
                <a:tc>
                  <a:txBody>
                    <a:bodyPr/>
                    <a:lstStyle/>
                    <a:p>
                      <a:pPr algn="l"/>
                      <a:r>
                        <a:rPr kumimoji="1" lang="en-US" altLang="ja-JP" sz="1600" dirty="0"/>
                        <a:t>Staff group</a:t>
                      </a:r>
                      <a:endParaRPr kumimoji="1" lang="ja-JP" altLang="en-US" sz="1600" dirty="0"/>
                    </a:p>
                  </a:txBody>
                  <a:tcPr/>
                </a:tc>
                <a:tc>
                  <a:txBody>
                    <a:bodyPr/>
                    <a:lstStyle/>
                    <a:p>
                      <a:pPr algn="l"/>
                      <a:r>
                        <a:rPr kumimoji="1" lang="en-US" altLang="ja-JP" sz="1600" dirty="0"/>
                        <a:t>Focus</a:t>
                      </a:r>
                      <a:endParaRPr kumimoji="1" lang="ja-JP" altLang="en-US" sz="1600" dirty="0"/>
                    </a:p>
                  </a:txBody>
                  <a:tcPr/>
                </a:tc>
                <a:tc>
                  <a:txBody>
                    <a:bodyPr/>
                    <a:lstStyle/>
                    <a:p>
                      <a:pPr algn="l"/>
                      <a:r>
                        <a:rPr kumimoji="1" lang="en-US" altLang="ja-JP" sz="1600" dirty="0"/>
                        <a:t>Information</a:t>
                      </a:r>
                      <a:r>
                        <a:rPr kumimoji="1" lang="en-US" altLang="ja-JP" sz="1600" baseline="0" dirty="0"/>
                        <a:t> they bring</a:t>
                      </a:r>
                      <a:endParaRPr kumimoji="1" lang="ja-JP" altLang="en-US" sz="1600" dirty="0"/>
                    </a:p>
                  </a:txBody>
                  <a:tcPr/>
                </a:tc>
                <a:extLst>
                  <a:ext uri="{0D108BD9-81ED-4DB2-BD59-A6C34878D82A}">
                    <a16:rowId xmlns:a16="http://schemas.microsoft.com/office/drawing/2014/main" val="10000"/>
                  </a:ext>
                </a:extLst>
              </a:tr>
              <a:tr h="730842">
                <a:tc>
                  <a:txBody>
                    <a:bodyPr/>
                    <a:lstStyle/>
                    <a:p>
                      <a:pPr algn="l"/>
                      <a:r>
                        <a:rPr kumimoji="1" lang="en-US" altLang="ja-JP" sz="1200" dirty="0"/>
                        <a:t>Finance</a:t>
                      </a:r>
                      <a:endParaRPr kumimoji="1" lang="ja-JP" altLang="en-US" sz="1200" dirty="0"/>
                    </a:p>
                  </a:txBody>
                  <a:tcPr/>
                </a:tc>
                <a:tc>
                  <a:txBody>
                    <a:bodyPr/>
                    <a:lstStyle/>
                    <a:p>
                      <a:pPr algn="l"/>
                      <a:r>
                        <a:rPr kumimoji="1" lang="en-US" altLang="ja-JP" sz="1200" dirty="0"/>
                        <a:t>Economic</a:t>
                      </a:r>
                      <a:r>
                        <a:rPr kumimoji="1" lang="en-US" altLang="ja-JP" sz="1200" baseline="0" dirty="0"/>
                        <a:t> and financial performance</a:t>
                      </a:r>
                      <a:endParaRPr kumimoji="1" lang="ja-JP" altLang="en-US" sz="1200" dirty="0"/>
                    </a:p>
                  </a:txBody>
                  <a:tcPr/>
                </a:tc>
                <a:tc>
                  <a:txBody>
                    <a:bodyPr/>
                    <a:lstStyle/>
                    <a:p>
                      <a:pPr algn="l"/>
                      <a:r>
                        <a:rPr kumimoji="1" lang="en-US" altLang="ja-JP" sz="1200" dirty="0"/>
                        <a:t>Financial data (EVA, EBIDTA, cash flow)</a:t>
                      </a:r>
                      <a:endParaRPr kumimoji="1" lang="ja-JP" altLang="en-US" sz="1200" dirty="0"/>
                    </a:p>
                  </a:txBody>
                  <a:tcPr/>
                </a:tc>
                <a:extLst>
                  <a:ext uri="{0D108BD9-81ED-4DB2-BD59-A6C34878D82A}">
                    <a16:rowId xmlns:a16="http://schemas.microsoft.com/office/drawing/2014/main" val="10001"/>
                  </a:ext>
                </a:extLst>
              </a:tr>
              <a:tr h="732434">
                <a:tc>
                  <a:txBody>
                    <a:bodyPr/>
                    <a:lstStyle/>
                    <a:p>
                      <a:pPr algn="l"/>
                      <a:r>
                        <a:rPr kumimoji="1" lang="en-US" altLang="ja-JP" sz="1200" dirty="0"/>
                        <a:t>Marketing/sales</a:t>
                      </a:r>
                      <a:endParaRPr kumimoji="1" lang="ja-JP" altLang="en-US" sz="1200" dirty="0"/>
                    </a:p>
                  </a:txBody>
                  <a:tcPr/>
                </a:tc>
                <a:tc>
                  <a:txBody>
                    <a:bodyPr/>
                    <a:lstStyle/>
                    <a:p>
                      <a:pPr algn="l"/>
                      <a:r>
                        <a:rPr kumimoji="1" lang="en-US" altLang="ja-JP" sz="1200" dirty="0"/>
                        <a:t>Customer interest and patterns</a:t>
                      </a:r>
                      <a:endParaRPr kumimoji="1" lang="ja-JP" altLang="en-US" sz="1200" dirty="0"/>
                    </a:p>
                  </a:txBody>
                  <a:tcPr/>
                </a:tc>
                <a:tc>
                  <a:txBody>
                    <a:bodyPr/>
                    <a:lstStyle/>
                    <a:p>
                      <a:pPr algn="l"/>
                      <a:r>
                        <a:rPr kumimoji="1" lang="en-US" altLang="ja-JP" sz="1200" dirty="0"/>
                        <a:t>Net promoter score</a:t>
                      </a:r>
                    </a:p>
                    <a:p>
                      <a:pPr algn="l"/>
                      <a:r>
                        <a:rPr kumimoji="1" lang="en-US" altLang="ja-JP" sz="1200" dirty="0"/>
                        <a:t>Customer share</a:t>
                      </a:r>
                    </a:p>
                    <a:p>
                      <a:pPr algn="l"/>
                      <a:r>
                        <a:rPr kumimoji="1" lang="en-US" altLang="ja-JP" sz="1200" dirty="0"/>
                        <a:t>Market</a:t>
                      </a:r>
                      <a:r>
                        <a:rPr kumimoji="1" lang="en-US" altLang="ja-JP" sz="1200" baseline="0" dirty="0"/>
                        <a:t> share</a:t>
                      </a:r>
                      <a:endParaRPr kumimoji="1" lang="en-US" altLang="ja-JP" sz="1200" dirty="0"/>
                    </a:p>
                  </a:txBody>
                  <a:tcPr/>
                </a:tc>
                <a:extLst>
                  <a:ext uri="{0D108BD9-81ED-4DB2-BD59-A6C34878D82A}">
                    <a16:rowId xmlns:a16="http://schemas.microsoft.com/office/drawing/2014/main" val="10002"/>
                  </a:ext>
                </a:extLst>
              </a:tr>
              <a:tr h="514296">
                <a:tc>
                  <a:txBody>
                    <a:bodyPr/>
                    <a:lstStyle/>
                    <a:p>
                      <a:pPr algn="l"/>
                      <a:r>
                        <a:rPr kumimoji="1" lang="en-US" altLang="ja-JP" sz="1200" b="0" i="0" u="none" strike="noStrike" cap="none" baseline="0" dirty="0">
                          <a:solidFill>
                            <a:schemeClr val="dk1"/>
                          </a:solidFill>
                          <a:latin typeface="+mn-lt"/>
                          <a:ea typeface="+mn-ea"/>
                          <a:cs typeface="+mn-cs"/>
                          <a:sym typeface="Calibri"/>
                          <a:rtl val="0"/>
                        </a:rPr>
                        <a:t>Manufacturing</a:t>
                      </a:r>
                      <a:endParaRPr kumimoji="1" lang="ja-JP" altLang="en-US" sz="1200" b="0" i="0" u="none" strike="noStrike" cap="none" baseline="0" dirty="0">
                        <a:solidFill>
                          <a:schemeClr val="dk1"/>
                        </a:solidFill>
                        <a:latin typeface="+mn-lt"/>
                        <a:ea typeface="+mn-ea"/>
                        <a:cs typeface="+mn-cs"/>
                        <a:sym typeface="Arial"/>
                        <a:rtl val="0"/>
                      </a:endParaRPr>
                    </a:p>
                  </a:txBody>
                  <a:tcPr/>
                </a:tc>
                <a:tc>
                  <a:txBody>
                    <a:bodyPr/>
                    <a:lstStyle/>
                    <a:p>
                      <a:pPr algn="l"/>
                      <a:r>
                        <a:rPr kumimoji="1" lang="en-US" altLang="ja-JP" sz="1200" dirty="0"/>
                        <a:t>Operational</a:t>
                      </a:r>
                      <a:r>
                        <a:rPr kumimoji="1" lang="en-US" altLang="ja-JP" sz="1200" baseline="0" dirty="0"/>
                        <a:t> efficiency</a:t>
                      </a:r>
                      <a:endParaRPr kumimoji="1" lang="ja-JP" altLang="en-US" sz="1200" dirty="0"/>
                    </a:p>
                  </a:txBody>
                  <a:tcPr/>
                </a:tc>
                <a:tc>
                  <a:txBody>
                    <a:bodyPr/>
                    <a:lstStyle/>
                    <a:p>
                      <a:pPr algn="l"/>
                      <a:r>
                        <a:rPr kumimoji="1" lang="en-US" altLang="ja-JP" sz="1200" dirty="0"/>
                        <a:t>Productivity</a:t>
                      </a:r>
                    </a:p>
                    <a:p>
                      <a:pPr algn="l"/>
                      <a:r>
                        <a:rPr kumimoji="1" lang="en-US" altLang="ja-JP" sz="1200" baseline="0" dirty="0"/>
                        <a:t>Quality</a:t>
                      </a:r>
                    </a:p>
                    <a:p>
                      <a:pPr algn="l"/>
                      <a:r>
                        <a:rPr kumimoji="1" lang="en-US" altLang="ja-JP" sz="1200" baseline="0" dirty="0"/>
                        <a:t>Efficiency</a:t>
                      </a:r>
                      <a:endParaRPr kumimoji="1" lang="ja-JP" altLang="en-US" sz="1200" dirty="0"/>
                    </a:p>
                  </a:txBody>
                  <a:tcPr/>
                </a:tc>
                <a:extLst>
                  <a:ext uri="{0D108BD9-81ED-4DB2-BD59-A6C34878D82A}">
                    <a16:rowId xmlns:a16="http://schemas.microsoft.com/office/drawing/2014/main" val="10003"/>
                  </a:ext>
                </a:extLst>
              </a:tr>
              <a:tr h="460057">
                <a:tc>
                  <a:txBody>
                    <a:bodyPr/>
                    <a:lstStyle/>
                    <a:p>
                      <a:pPr algn="l"/>
                      <a:r>
                        <a:rPr kumimoji="1" lang="en-US" altLang="ja-JP" sz="1200" dirty="0"/>
                        <a:t>HR</a:t>
                      </a:r>
                      <a:endParaRPr kumimoji="1" lang="ja-JP" altLang="en-US" sz="1200" dirty="0"/>
                    </a:p>
                  </a:txBody>
                  <a:tcPr/>
                </a:tc>
                <a:tc>
                  <a:txBody>
                    <a:bodyPr/>
                    <a:lstStyle/>
                    <a:p>
                      <a:pPr algn="l"/>
                      <a:r>
                        <a:rPr kumimoji="1" lang="en-US" altLang="ja-JP" sz="1200" dirty="0"/>
                        <a:t>?</a:t>
                      </a:r>
                      <a:endParaRPr kumimoji="1" lang="ja-JP" altLang="en-US" sz="1200" dirty="0"/>
                    </a:p>
                  </a:txBody>
                  <a:tcPr/>
                </a:tc>
                <a:tc>
                  <a:txBody>
                    <a:bodyPr/>
                    <a:lstStyle/>
                    <a:p>
                      <a:pPr algn="l"/>
                      <a:r>
                        <a:rPr kumimoji="1" lang="en-US" altLang="ja-JP" sz="1200"/>
                        <a:t>?</a:t>
                      </a:r>
                      <a:endParaRPr kumimoji="1" lang="ja-JP" altLang="en-US" sz="1200" dirty="0"/>
                    </a:p>
                  </a:txBody>
                  <a:tcPr/>
                </a:tc>
                <a:extLst>
                  <a:ext uri="{0D108BD9-81ED-4DB2-BD59-A6C34878D82A}">
                    <a16:rowId xmlns:a16="http://schemas.microsoft.com/office/drawing/2014/main" val="10004"/>
                  </a:ext>
                </a:extLst>
              </a:tr>
            </a:tbl>
          </a:graphicData>
        </a:graphic>
      </p:graphicFrame>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5</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561106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0" y="1268760"/>
            <a:ext cx="9144000" cy="3960440"/>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Shape 219"/>
          <p:cNvSpPr txBox="1"/>
          <p:nvPr/>
        </p:nvSpPr>
        <p:spPr>
          <a:xfrm>
            <a:off x="323528" y="116632"/>
            <a:ext cx="7958268" cy="360040"/>
          </a:xfrm>
          <a:prstGeom prst="rect">
            <a:avLst/>
          </a:prstGeom>
          <a:noFill/>
          <a:ln>
            <a:noFill/>
          </a:ln>
        </p:spPr>
        <p:txBody>
          <a:bodyPr lIns="91425" tIns="45700" rIns="91425" bIns="45700" anchor="t" anchorCtr="0">
            <a:noAutofit/>
          </a:bodyPr>
          <a:lstStyle/>
          <a:p>
            <a:pPr>
              <a:buSzPct val="25000"/>
            </a:pPr>
            <a:r>
              <a:rPr lang="ja-JP" altLang="en-US" sz="1600" b="1" dirty="0">
                <a:solidFill>
                  <a:schemeClr val="tx1">
                    <a:lumMod val="50000"/>
                    <a:lumOff val="50000"/>
                  </a:schemeClr>
                </a:solidFill>
                <a:latin typeface="Calibri"/>
                <a:ea typeface="Calibri"/>
                <a:cs typeface="Calibri"/>
                <a:sym typeface="Calibri"/>
              </a:rPr>
              <a:t>○ </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Our belief</a:t>
            </a:r>
            <a:endParaRPr lang="en-US" altLang="ja-JP" sz="16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ローチャート: 組合せ 13"/>
          <p:cNvSpPr/>
          <p:nvPr/>
        </p:nvSpPr>
        <p:spPr>
          <a:xfrm rot="10800000">
            <a:off x="1619672" y="3861046"/>
            <a:ext cx="549413" cy="216025"/>
          </a:xfrm>
          <a:prstGeom prst="flowChartMerge">
            <a:avLst/>
          </a:prstGeom>
          <a:solidFill>
            <a:srgbClr val="4F81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3" name="Shape 137"/>
          <p:cNvSpPr txBox="1"/>
          <p:nvPr/>
        </p:nvSpPr>
        <p:spPr>
          <a:xfrm>
            <a:off x="323529" y="4509120"/>
            <a:ext cx="3613468" cy="648072"/>
          </a:xfrm>
          <a:prstGeom prst="rect">
            <a:avLst/>
          </a:prstGeom>
          <a:noFill/>
          <a:ln>
            <a:solidFill>
              <a:schemeClr val="tx1"/>
            </a:solidFill>
          </a:ln>
        </p:spPr>
        <p:txBody>
          <a:bodyPr lIns="91425" tIns="45700" rIns="91425" bIns="45700" anchor="t" anchorCtr="0">
            <a:noAutofit/>
          </a:bodyPr>
          <a:lstStyle/>
          <a:p>
            <a:pPr algn="ctr">
              <a:buSzPct val="25000"/>
            </a:pPr>
            <a:r>
              <a:rPr lang="en-US" altLang="ja-JP" sz="1600" dirty="0">
                <a:solidFill>
                  <a:schemeClr val="tx1"/>
                </a:solidFill>
                <a:latin typeface="Calibri"/>
                <a:ea typeface="Calibri"/>
                <a:cs typeface="Calibri"/>
                <a:sym typeface="Calibri"/>
              </a:rPr>
              <a:t>Traditional HR practices – relying more on subjective factors</a:t>
            </a:r>
            <a:endParaRPr lang="en-US" sz="2000" dirty="0">
              <a:solidFill>
                <a:schemeClr val="tx1"/>
              </a:solidFill>
              <a:latin typeface="Calibri"/>
              <a:ea typeface="Calibri"/>
              <a:cs typeface="Calibri"/>
              <a:sym typeface="Calibri"/>
            </a:endParaRPr>
          </a:p>
        </p:txBody>
      </p:sp>
      <p:sp>
        <p:nvSpPr>
          <p:cNvPr id="3" name="円/楕円 2"/>
          <p:cNvSpPr/>
          <p:nvPr/>
        </p:nvSpPr>
        <p:spPr>
          <a:xfrm>
            <a:off x="395536" y="3193096"/>
            <a:ext cx="999869" cy="532784"/>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Attitude</a:t>
            </a:r>
            <a:endParaRPr kumimoji="1" lang="ja-JP" altLang="en-US" sz="1200" dirty="0">
              <a:solidFill>
                <a:schemeClr val="tx1"/>
              </a:solidFill>
            </a:endParaRPr>
          </a:p>
        </p:txBody>
      </p:sp>
      <p:sp>
        <p:nvSpPr>
          <p:cNvPr id="124" name="円/楕円 123"/>
          <p:cNvSpPr/>
          <p:nvPr/>
        </p:nvSpPr>
        <p:spPr>
          <a:xfrm>
            <a:off x="503548" y="2575652"/>
            <a:ext cx="1446694" cy="47180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Experiences</a:t>
            </a:r>
            <a:endParaRPr kumimoji="1" lang="ja-JP" altLang="en-US" sz="1200" dirty="0">
              <a:solidFill>
                <a:schemeClr val="tx1"/>
              </a:solidFill>
            </a:endParaRPr>
          </a:p>
        </p:txBody>
      </p:sp>
      <p:sp>
        <p:nvSpPr>
          <p:cNvPr id="125" name="円/楕円 124"/>
          <p:cNvSpPr/>
          <p:nvPr/>
        </p:nvSpPr>
        <p:spPr>
          <a:xfrm>
            <a:off x="459301" y="1700808"/>
            <a:ext cx="1490941" cy="47180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Performance review</a:t>
            </a:r>
          </a:p>
        </p:txBody>
      </p:sp>
      <p:sp>
        <p:nvSpPr>
          <p:cNvPr id="126" name="円/楕円 125"/>
          <p:cNvSpPr/>
          <p:nvPr/>
        </p:nvSpPr>
        <p:spPr>
          <a:xfrm>
            <a:off x="1655676" y="2215612"/>
            <a:ext cx="1404156" cy="461059"/>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Background</a:t>
            </a:r>
          </a:p>
        </p:txBody>
      </p:sp>
      <p:sp>
        <p:nvSpPr>
          <p:cNvPr id="127" name="円/楕円 126"/>
          <p:cNvSpPr/>
          <p:nvPr/>
        </p:nvSpPr>
        <p:spPr>
          <a:xfrm>
            <a:off x="2195736" y="1556792"/>
            <a:ext cx="936104" cy="47180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Skills</a:t>
            </a:r>
          </a:p>
        </p:txBody>
      </p:sp>
      <p:sp>
        <p:nvSpPr>
          <p:cNvPr id="129" name="円/楕円 128"/>
          <p:cNvSpPr/>
          <p:nvPr/>
        </p:nvSpPr>
        <p:spPr>
          <a:xfrm>
            <a:off x="2318441" y="2822612"/>
            <a:ext cx="1296144" cy="47180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Reference</a:t>
            </a:r>
          </a:p>
        </p:txBody>
      </p:sp>
      <p:sp>
        <p:nvSpPr>
          <p:cNvPr id="130" name="円/楕円 129"/>
          <p:cNvSpPr/>
          <p:nvPr/>
        </p:nvSpPr>
        <p:spPr>
          <a:xfrm>
            <a:off x="1441313" y="3284984"/>
            <a:ext cx="1368152" cy="47180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Demeanor</a:t>
            </a:r>
          </a:p>
        </p:txBody>
      </p:sp>
      <p:sp>
        <p:nvSpPr>
          <p:cNvPr id="4" name="正方形/長方形 3"/>
          <p:cNvSpPr/>
          <p:nvPr/>
        </p:nvSpPr>
        <p:spPr>
          <a:xfrm>
            <a:off x="3059832" y="1844824"/>
            <a:ext cx="877164" cy="923330"/>
          </a:xfrm>
          <a:prstGeom prst="rect">
            <a:avLst/>
          </a:prstGeom>
          <a:noFill/>
        </p:spPr>
        <p:txBody>
          <a:bodyPr wrap="none" lIns="91440" tIns="45720" rIns="91440" bIns="45720">
            <a:spAutoFit/>
          </a:bodyPr>
          <a:lstStyle/>
          <a:p>
            <a:pPr algn="ctr"/>
            <a:r>
              <a:rPr lang="en-US" altLang="ja-JP"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山形 4"/>
          <p:cNvSpPr/>
          <p:nvPr/>
        </p:nvSpPr>
        <p:spPr>
          <a:xfrm>
            <a:off x="4211960" y="2420888"/>
            <a:ext cx="360040" cy="1200905"/>
          </a:xfrm>
          <a:prstGeom prst="chevron">
            <a:avLst/>
          </a:prstGeom>
          <a:solidFill>
            <a:schemeClr val="accent1">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Shape 137"/>
          <p:cNvSpPr txBox="1"/>
          <p:nvPr/>
        </p:nvSpPr>
        <p:spPr>
          <a:xfrm>
            <a:off x="5292080" y="4509120"/>
            <a:ext cx="2819475" cy="576064"/>
          </a:xfrm>
          <a:prstGeom prst="rect">
            <a:avLst/>
          </a:prstGeom>
          <a:solidFill>
            <a:srgbClr val="3BA3AB"/>
          </a:solidFill>
          <a:ln>
            <a:noFill/>
          </a:ln>
        </p:spPr>
        <p:txBody>
          <a:bodyPr lIns="91425" tIns="45700" rIns="91425" bIns="45700" anchor="t" anchorCtr="0">
            <a:noAutofit/>
          </a:bodyPr>
          <a:lstStyle/>
          <a:p>
            <a:pPr algn="ctr">
              <a:buSzPct val="25000"/>
            </a:pPr>
            <a:r>
              <a:rPr lang="en-US" altLang="ja-JP" sz="1600" b="1" dirty="0">
                <a:solidFill>
                  <a:srgbClr val="FFFFFF"/>
                </a:solidFill>
                <a:latin typeface="Calibri"/>
                <a:ea typeface="Calibri"/>
                <a:cs typeface="Calibri"/>
                <a:sym typeface="Calibri"/>
              </a:rPr>
              <a:t>Scientific data from assessment</a:t>
            </a:r>
            <a:endParaRPr lang="en-US" sz="1600" dirty="0">
              <a:solidFill>
                <a:srgbClr val="FFFFFF"/>
              </a:solidFill>
              <a:latin typeface="Calibri"/>
              <a:ea typeface="Calibri"/>
              <a:cs typeface="Calibri"/>
              <a:sym typeface="Calibri"/>
            </a:endParaRPr>
          </a:p>
        </p:txBody>
      </p:sp>
      <p:grpSp>
        <p:nvGrpSpPr>
          <p:cNvPr id="2" name="グループ化 1"/>
          <p:cNvGrpSpPr/>
          <p:nvPr/>
        </p:nvGrpSpPr>
        <p:grpSpPr>
          <a:xfrm>
            <a:off x="0" y="5661249"/>
            <a:ext cx="9144000" cy="1008111"/>
            <a:chOff x="0" y="5373217"/>
            <a:chExt cx="9180512" cy="1008112"/>
          </a:xfrm>
        </p:grpSpPr>
        <p:sp>
          <p:nvSpPr>
            <p:cNvPr id="132" name="Shape 187"/>
            <p:cNvSpPr/>
            <p:nvPr/>
          </p:nvSpPr>
          <p:spPr>
            <a:xfrm>
              <a:off x="0" y="5373217"/>
              <a:ext cx="9180512" cy="1008112"/>
            </a:xfrm>
            <a:prstGeom prst="rect">
              <a:avLst/>
            </a:prstGeom>
            <a:solidFill>
              <a:srgbClr val="3BA3A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4" name="Shape 189"/>
            <p:cNvSpPr txBox="1"/>
            <p:nvPr/>
          </p:nvSpPr>
          <p:spPr>
            <a:xfrm>
              <a:off x="289182" y="5517233"/>
              <a:ext cx="7554373" cy="533399"/>
            </a:xfrm>
            <a:prstGeom prst="rect">
              <a:avLst/>
            </a:prstGeom>
            <a:noFill/>
            <a:ln>
              <a:noFill/>
            </a:ln>
          </p:spPr>
          <p:txBody>
            <a:bodyPr lIns="91425" tIns="45700" rIns="91425" bIns="45700" anchor="t" anchorCtr="0">
              <a:noAutofit/>
            </a:bodyPr>
            <a:lstStyle/>
            <a:p>
              <a:pPr algn="ctr">
                <a:spcBef>
                  <a:spcPct val="0"/>
                </a:spcBef>
              </a:pPr>
              <a:r>
                <a:rPr lang="en-US" sz="2200" b="1" dirty="0">
                  <a:solidFill>
                    <a:schemeClr val="lt1"/>
                  </a:solidFill>
                  <a:latin typeface="Calibri"/>
                  <a:ea typeface="Calibri"/>
                  <a:cs typeface="Calibri"/>
                  <a:sym typeface="Calibri"/>
                </a:rPr>
                <a:t>Talent assessments empower organizations by providing measurable data of people. </a:t>
              </a:r>
            </a:p>
          </p:txBody>
        </p:sp>
      </p:grpSp>
      <p:pic>
        <p:nvPicPr>
          <p:cNvPr id="135" name="Shape 156"/>
          <p:cNvPicPr preferRelativeResize="0"/>
          <p:nvPr/>
        </p:nvPicPr>
        <p:blipFill rotWithShape="1">
          <a:blip r:embed="rId3">
            <a:alphaModFix/>
          </a:blip>
          <a:srcRect/>
          <a:stretch/>
        </p:blipFill>
        <p:spPr>
          <a:xfrm>
            <a:off x="5004048" y="1844896"/>
            <a:ext cx="648000" cy="648000"/>
          </a:xfrm>
          <a:prstGeom prst="rect">
            <a:avLst/>
          </a:prstGeom>
          <a:noFill/>
          <a:ln>
            <a:noFill/>
          </a:ln>
        </p:spPr>
      </p:pic>
      <p:pic>
        <p:nvPicPr>
          <p:cNvPr id="136" name="Shape 145"/>
          <p:cNvPicPr preferRelativeResize="0"/>
          <p:nvPr/>
        </p:nvPicPr>
        <p:blipFill rotWithShape="1">
          <a:blip r:embed="rId4">
            <a:alphaModFix/>
          </a:blip>
          <a:srcRect/>
          <a:stretch/>
        </p:blipFill>
        <p:spPr>
          <a:xfrm>
            <a:off x="5004048" y="2781000"/>
            <a:ext cx="648000" cy="648000"/>
          </a:xfrm>
          <a:prstGeom prst="rect">
            <a:avLst/>
          </a:prstGeom>
          <a:noFill/>
          <a:ln>
            <a:noFill/>
          </a:ln>
        </p:spPr>
      </p:pic>
      <p:pic>
        <p:nvPicPr>
          <p:cNvPr id="137" name="Shape 139"/>
          <p:cNvPicPr preferRelativeResize="0"/>
          <p:nvPr/>
        </p:nvPicPr>
        <p:blipFill rotWithShape="1">
          <a:blip r:embed="rId5">
            <a:alphaModFix/>
          </a:blip>
          <a:srcRect/>
          <a:stretch/>
        </p:blipFill>
        <p:spPr>
          <a:xfrm>
            <a:off x="5076128" y="3717104"/>
            <a:ext cx="648000" cy="648000"/>
          </a:xfrm>
          <a:prstGeom prst="rect">
            <a:avLst/>
          </a:prstGeom>
          <a:noFill/>
          <a:ln>
            <a:noFill/>
          </a:ln>
        </p:spPr>
      </p:pic>
      <p:cxnSp>
        <p:nvCxnSpPr>
          <p:cNvPr id="138" name="Shape 155"/>
          <p:cNvCxnSpPr/>
          <p:nvPr/>
        </p:nvCxnSpPr>
        <p:spPr>
          <a:xfrm>
            <a:off x="5580112" y="2348880"/>
            <a:ext cx="1944216" cy="0"/>
          </a:xfrm>
          <a:prstGeom prst="straightConnector1">
            <a:avLst/>
          </a:prstGeom>
          <a:noFill/>
          <a:ln w="9525" cap="flat" cmpd="sng">
            <a:solidFill>
              <a:srgbClr val="9AD0D9"/>
            </a:solidFill>
            <a:prstDash val="solid"/>
            <a:round/>
            <a:headEnd type="none" w="med" len="med"/>
            <a:tailEnd type="none" w="med" len="med"/>
          </a:ln>
        </p:spPr>
      </p:cxnSp>
      <p:cxnSp>
        <p:nvCxnSpPr>
          <p:cNvPr id="139" name="Shape 155"/>
          <p:cNvCxnSpPr/>
          <p:nvPr/>
        </p:nvCxnSpPr>
        <p:spPr>
          <a:xfrm>
            <a:off x="5580112" y="3284984"/>
            <a:ext cx="1872208" cy="0"/>
          </a:xfrm>
          <a:prstGeom prst="straightConnector1">
            <a:avLst/>
          </a:prstGeom>
          <a:noFill/>
          <a:ln w="9525" cap="flat" cmpd="sng">
            <a:solidFill>
              <a:srgbClr val="9AD0D9"/>
            </a:solidFill>
            <a:prstDash val="solid"/>
            <a:round/>
            <a:headEnd type="none" w="med" len="med"/>
            <a:tailEnd type="none" w="med" len="med"/>
          </a:ln>
        </p:spPr>
      </p:cxnSp>
      <p:cxnSp>
        <p:nvCxnSpPr>
          <p:cNvPr id="140" name="Shape 155"/>
          <p:cNvCxnSpPr/>
          <p:nvPr/>
        </p:nvCxnSpPr>
        <p:spPr>
          <a:xfrm>
            <a:off x="5580112" y="4221088"/>
            <a:ext cx="1872208" cy="0"/>
          </a:xfrm>
          <a:prstGeom prst="straightConnector1">
            <a:avLst/>
          </a:prstGeom>
          <a:noFill/>
          <a:ln w="9525" cap="flat" cmpd="sng">
            <a:solidFill>
              <a:srgbClr val="9AD0D9"/>
            </a:solidFill>
            <a:prstDash val="solid"/>
            <a:round/>
            <a:headEnd type="none" w="med" len="med"/>
            <a:tailEnd type="none" w="med" len="med"/>
          </a:ln>
        </p:spPr>
      </p:cxnSp>
      <p:sp>
        <p:nvSpPr>
          <p:cNvPr id="141" name="Shape 146"/>
          <p:cNvSpPr txBox="1"/>
          <p:nvPr/>
        </p:nvSpPr>
        <p:spPr>
          <a:xfrm>
            <a:off x="5724128" y="1844824"/>
            <a:ext cx="1512168" cy="261609"/>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altLang="ja-JP" sz="1600" b="1" dirty="0">
                <a:solidFill>
                  <a:srgbClr val="7F7F7F"/>
                </a:solidFill>
                <a:latin typeface="Calibri"/>
                <a:ea typeface="Calibri"/>
                <a:cs typeface="Calibri"/>
                <a:sym typeface="Calibri"/>
              </a:rPr>
              <a:t>Thinking Style</a:t>
            </a:r>
            <a:endParaRPr sz="1600" b="1" dirty="0">
              <a:solidFill>
                <a:srgbClr val="7F7F7F"/>
              </a:solidFill>
              <a:latin typeface="Calibri"/>
              <a:ea typeface="Calibri"/>
              <a:cs typeface="Calibri"/>
              <a:sym typeface="Calibri"/>
            </a:endParaRPr>
          </a:p>
        </p:txBody>
      </p:sp>
      <p:sp>
        <p:nvSpPr>
          <p:cNvPr id="142" name="Shape 146"/>
          <p:cNvSpPr txBox="1"/>
          <p:nvPr/>
        </p:nvSpPr>
        <p:spPr>
          <a:xfrm>
            <a:off x="5724128" y="2708920"/>
            <a:ext cx="1512168" cy="261609"/>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altLang="ja-JP" sz="1600" b="1" dirty="0">
                <a:solidFill>
                  <a:srgbClr val="7F7F7F"/>
                </a:solidFill>
                <a:latin typeface="Calibri"/>
                <a:ea typeface="Calibri"/>
                <a:cs typeface="Calibri"/>
                <a:sym typeface="Calibri"/>
              </a:rPr>
              <a:t>Behavioral Traits</a:t>
            </a:r>
            <a:endParaRPr sz="1600" b="1" dirty="0">
              <a:solidFill>
                <a:srgbClr val="7F7F7F"/>
              </a:solidFill>
              <a:latin typeface="Calibri"/>
              <a:ea typeface="Calibri"/>
              <a:cs typeface="Calibri"/>
              <a:sym typeface="Calibri"/>
            </a:endParaRPr>
          </a:p>
        </p:txBody>
      </p:sp>
      <p:sp>
        <p:nvSpPr>
          <p:cNvPr id="143" name="Shape 146"/>
          <p:cNvSpPr txBox="1"/>
          <p:nvPr/>
        </p:nvSpPr>
        <p:spPr>
          <a:xfrm>
            <a:off x="5796136" y="3815463"/>
            <a:ext cx="1512168" cy="261609"/>
          </a:xfrm>
          <a:prstGeom prst="rect">
            <a:avLst/>
          </a:prstGeom>
          <a:noFill/>
          <a:ln>
            <a:noFill/>
          </a:ln>
        </p:spPr>
        <p:txBody>
          <a:bodyPr lIns="91425" tIns="45700" rIns="91425" bIns="45700" anchor="t" anchorCtr="0">
            <a:noAutofit/>
          </a:bodyPr>
          <a:lstStyle/>
          <a:p>
            <a:pPr marL="0" marR="0" lvl="0" indent="0" algn="ctr" rtl="0">
              <a:spcBef>
                <a:spcPts val="0"/>
              </a:spcBef>
              <a:buNone/>
            </a:pPr>
            <a:r>
              <a:rPr lang="en-US" altLang="ja-JP" sz="1600" b="1" dirty="0">
                <a:solidFill>
                  <a:srgbClr val="7F7F7F"/>
                </a:solidFill>
                <a:latin typeface="Calibri"/>
                <a:ea typeface="Calibri"/>
                <a:cs typeface="Calibri"/>
                <a:sym typeface="Calibri"/>
              </a:rPr>
              <a:t>Occupational Interests</a:t>
            </a:r>
            <a:endParaRPr sz="1600" b="1" dirty="0">
              <a:solidFill>
                <a:srgbClr val="7F7F7F"/>
              </a:solidFill>
              <a:latin typeface="Calibri"/>
              <a:ea typeface="Calibri"/>
              <a:cs typeface="Calibri"/>
              <a:sym typeface="Calibri"/>
            </a:endParaRPr>
          </a:p>
        </p:txBody>
      </p:sp>
      <p:grpSp>
        <p:nvGrpSpPr>
          <p:cNvPr id="9" name="グループ化 8"/>
          <p:cNvGrpSpPr/>
          <p:nvPr/>
        </p:nvGrpSpPr>
        <p:grpSpPr>
          <a:xfrm>
            <a:off x="7336781" y="1484784"/>
            <a:ext cx="1045777" cy="936105"/>
            <a:chOff x="7336781" y="1484784"/>
            <a:chExt cx="1045777" cy="936105"/>
          </a:xfrm>
        </p:grpSpPr>
        <p:grpSp>
          <p:nvGrpSpPr>
            <p:cNvPr id="150" name="Shape 205"/>
            <p:cNvGrpSpPr>
              <a:grpSpLocks/>
            </p:cNvGrpSpPr>
            <p:nvPr/>
          </p:nvGrpSpPr>
          <p:grpSpPr bwMode="auto">
            <a:xfrm>
              <a:off x="7336781" y="1484784"/>
              <a:ext cx="1045777" cy="936105"/>
              <a:chOff x="1891935" y="2134590"/>
              <a:chExt cx="1681843" cy="1681843"/>
            </a:xfrm>
          </p:grpSpPr>
          <p:sp>
            <p:nvSpPr>
              <p:cNvPr id="152" name="Shape 206"/>
              <p:cNvSpPr>
                <a:spLocks noChangeArrowheads="1"/>
              </p:cNvSpPr>
              <p:nvPr/>
            </p:nvSpPr>
            <p:spPr bwMode="auto">
              <a:xfrm>
                <a:off x="1891935" y="2134590"/>
                <a:ext cx="1681843" cy="1681843"/>
              </a:xfrm>
              <a:prstGeom prst="ellipse">
                <a:avLst/>
              </a:prstGeom>
              <a:solidFill>
                <a:srgbClr val="D8D8D8"/>
              </a:solidFill>
              <a:ln w="57150">
                <a:solidFill>
                  <a:srgbClr val="4CB8C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ja-JP" altLang="ja-JP" sz="1800">
                  <a:solidFill>
                    <a:srgbClr val="FFFFFF"/>
                  </a:solidFill>
                  <a:sym typeface="Calibri" pitchFamily="34" charset="0"/>
                </a:endParaRPr>
              </a:p>
            </p:txBody>
          </p:sp>
          <p:sp>
            <p:nvSpPr>
              <p:cNvPr id="153" name="Shape 207"/>
              <p:cNvSpPr>
                <a:spLocks noChangeArrowheads="1"/>
              </p:cNvSpPr>
              <p:nvPr/>
            </p:nvSpPr>
            <p:spPr bwMode="auto">
              <a:xfrm>
                <a:off x="1970747" y="2213400"/>
                <a:ext cx="1524221" cy="1524221"/>
              </a:xfrm>
              <a:prstGeom prst="ellipse">
                <a:avLst/>
              </a:prstGeom>
              <a:solidFill>
                <a:schemeClr val="bg1"/>
              </a:solidFill>
              <a:ln w="9525">
                <a:solidFill>
                  <a:srgbClr val="F2F2F2"/>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ja-JP" altLang="ja-JP" sz="1800">
                  <a:solidFill>
                    <a:srgbClr val="FFFFFF"/>
                  </a:solidFill>
                  <a:sym typeface="Calibri" pitchFamily="34" charset="0"/>
                </a:endParaRPr>
              </a:p>
            </p:txBody>
          </p:sp>
        </p:grpSp>
        <p:sp>
          <p:nvSpPr>
            <p:cNvPr id="151" name="Shape 208"/>
            <p:cNvSpPr txBox="1">
              <a:spLocks noChangeArrowheads="1"/>
            </p:cNvSpPr>
            <p:nvPr/>
          </p:nvSpPr>
          <p:spPr bwMode="auto">
            <a:xfrm>
              <a:off x="7404080" y="1709656"/>
              <a:ext cx="942952" cy="56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SzPct val="25000"/>
                <a:buFontTx/>
                <a:buNone/>
              </a:pPr>
              <a:r>
                <a:rPr lang="en-US" altLang="ja-JP" sz="2800" b="1" dirty="0">
                  <a:solidFill>
                    <a:srgbClr val="4CB8C1"/>
                  </a:solidFill>
                  <a:sym typeface="Calibri" pitchFamily="34" charset="0"/>
                </a:rPr>
                <a:t>8.5</a:t>
              </a:r>
              <a:endParaRPr lang="en-US" altLang="ja-JP" sz="2800" dirty="0">
                <a:solidFill>
                  <a:srgbClr val="4CB8C1"/>
                </a:solidFill>
                <a:sym typeface="Calibri" pitchFamily="34" charset="0"/>
              </a:endParaRPr>
            </a:p>
          </p:txBody>
        </p:sp>
      </p:grpSp>
      <p:grpSp>
        <p:nvGrpSpPr>
          <p:cNvPr id="154" name="グループ化 153"/>
          <p:cNvGrpSpPr/>
          <p:nvPr/>
        </p:nvGrpSpPr>
        <p:grpSpPr>
          <a:xfrm>
            <a:off x="7342647" y="2492896"/>
            <a:ext cx="1045777" cy="936105"/>
            <a:chOff x="7336781" y="1484784"/>
            <a:chExt cx="1045777" cy="936105"/>
          </a:xfrm>
        </p:grpSpPr>
        <p:grpSp>
          <p:nvGrpSpPr>
            <p:cNvPr id="155" name="Shape 205"/>
            <p:cNvGrpSpPr>
              <a:grpSpLocks/>
            </p:cNvGrpSpPr>
            <p:nvPr/>
          </p:nvGrpSpPr>
          <p:grpSpPr bwMode="auto">
            <a:xfrm>
              <a:off x="7336781" y="1484784"/>
              <a:ext cx="1045777" cy="936105"/>
              <a:chOff x="1891935" y="2134590"/>
              <a:chExt cx="1681843" cy="1681843"/>
            </a:xfrm>
          </p:grpSpPr>
          <p:sp>
            <p:nvSpPr>
              <p:cNvPr id="157" name="Shape 206"/>
              <p:cNvSpPr>
                <a:spLocks noChangeArrowheads="1"/>
              </p:cNvSpPr>
              <p:nvPr/>
            </p:nvSpPr>
            <p:spPr bwMode="auto">
              <a:xfrm>
                <a:off x="1891935" y="2134590"/>
                <a:ext cx="1681843" cy="1681843"/>
              </a:xfrm>
              <a:prstGeom prst="ellipse">
                <a:avLst/>
              </a:prstGeom>
              <a:solidFill>
                <a:srgbClr val="D8D8D8"/>
              </a:solidFill>
              <a:ln w="57150">
                <a:solidFill>
                  <a:srgbClr val="4CB8C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ja-JP" altLang="ja-JP" sz="1800">
                  <a:solidFill>
                    <a:srgbClr val="FFFFFF"/>
                  </a:solidFill>
                  <a:sym typeface="Calibri" pitchFamily="34" charset="0"/>
                </a:endParaRPr>
              </a:p>
            </p:txBody>
          </p:sp>
          <p:sp>
            <p:nvSpPr>
              <p:cNvPr id="158" name="Shape 207"/>
              <p:cNvSpPr>
                <a:spLocks noChangeArrowheads="1"/>
              </p:cNvSpPr>
              <p:nvPr/>
            </p:nvSpPr>
            <p:spPr bwMode="auto">
              <a:xfrm>
                <a:off x="1970747" y="2213400"/>
                <a:ext cx="1524221" cy="1524221"/>
              </a:xfrm>
              <a:prstGeom prst="ellipse">
                <a:avLst/>
              </a:prstGeom>
              <a:solidFill>
                <a:schemeClr val="bg1"/>
              </a:solidFill>
              <a:ln w="9525">
                <a:solidFill>
                  <a:srgbClr val="F2F2F2"/>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ja-JP" altLang="ja-JP" sz="1800">
                  <a:solidFill>
                    <a:srgbClr val="FFFFFF"/>
                  </a:solidFill>
                  <a:sym typeface="Calibri" pitchFamily="34" charset="0"/>
                </a:endParaRPr>
              </a:p>
            </p:txBody>
          </p:sp>
        </p:grpSp>
        <p:sp>
          <p:nvSpPr>
            <p:cNvPr id="156" name="Shape 208"/>
            <p:cNvSpPr txBox="1">
              <a:spLocks noChangeArrowheads="1"/>
            </p:cNvSpPr>
            <p:nvPr/>
          </p:nvSpPr>
          <p:spPr bwMode="auto">
            <a:xfrm>
              <a:off x="7404080" y="1709656"/>
              <a:ext cx="942952" cy="56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SzPct val="25000"/>
                <a:buFontTx/>
                <a:buNone/>
              </a:pPr>
              <a:r>
                <a:rPr lang="en-US" altLang="ja-JP" sz="2800" b="1" dirty="0">
                  <a:solidFill>
                    <a:srgbClr val="4CB8C1"/>
                  </a:solidFill>
                  <a:sym typeface="Calibri" pitchFamily="34" charset="0"/>
                </a:rPr>
                <a:t>4.5</a:t>
              </a:r>
              <a:endParaRPr lang="en-US" altLang="ja-JP" sz="2800" dirty="0">
                <a:solidFill>
                  <a:srgbClr val="4CB8C1"/>
                </a:solidFill>
                <a:sym typeface="Calibri" pitchFamily="34" charset="0"/>
              </a:endParaRPr>
            </a:p>
          </p:txBody>
        </p:sp>
      </p:grpSp>
      <p:grpSp>
        <p:nvGrpSpPr>
          <p:cNvPr id="159" name="グループ化 158"/>
          <p:cNvGrpSpPr/>
          <p:nvPr/>
        </p:nvGrpSpPr>
        <p:grpSpPr>
          <a:xfrm>
            <a:off x="7380312" y="3501008"/>
            <a:ext cx="1045777" cy="936105"/>
            <a:chOff x="7336781" y="1484784"/>
            <a:chExt cx="1045777" cy="936105"/>
          </a:xfrm>
        </p:grpSpPr>
        <p:grpSp>
          <p:nvGrpSpPr>
            <p:cNvPr id="160" name="Shape 205"/>
            <p:cNvGrpSpPr>
              <a:grpSpLocks/>
            </p:cNvGrpSpPr>
            <p:nvPr/>
          </p:nvGrpSpPr>
          <p:grpSpPr bwMode="auto">
            <a:xfrm>
              <a:off x="7336781" y="1484784"/>
              <a:ext cx="1045777" cy="936105"/>
              <a:chOff x="1891935" y="2134590"/>
              <a:chExt cx="1681843" cy="1681843"/>
            </a:xfrm>
          </p:grpSpPr>
          <p:sp>
            <p:nvSpPr>
              <p:cNvPr id="162" name="Shape 206"/>
              <p:cNvSpPr>
                <a:spLocks noChangeArrowheads="1"/>
              </p:cNvSpPr>
              <p:nvPr/>
            </p:nvSpPr>
            <p:spPr bwMode="auto">
              <a:xfrm>
                <a:off x="1891935" y="2134590"/>
                <a:ext cx="1681843" cy="1681843"/>
              </a:xfrm>
              <a:prstGeom prst="ellipse">
                <a:avLst/>
              </a:prstGeom>
              <a:solidFill>
                <a:srgbClr val="D8D8D8"/>
              </a:solidFill>
              <a:ln w="57150">
                <a:solidFill>
                  <a:srgbClr val="4CB8C1"/>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ja-JP" altLang="ja-JP" sz="1800">
                  <a:solidFill>
                    <a:srgbClr val="FFFFFF"/>
                  </a:solidFill>
                  <a:sym typeface="Calibri" pitchFamily="34" charset="0"/>
                </a:endParaRPr>
              </a:p>
            </p:txBody>
          </p:sp>
          <p:sp>
            <p:nvSpPr>
              <p:cNvPr id="163" name="Shape 207"/>
              <p:cNvSpPr>
                <a:spLocks noChangeArrowheads="1"/>
              </p:cNvSpPr>
              <p:nvPr/>
            </p:nvSpPr>
            <p:spPr bwMode="auto">
              <a:xfrm>
                <a:off x="1970747" y="2213400"/>
                <a:ext cx="1524221" cy="1524221"/>
              </a:xfrm>
              <a:prstGeom prst="ellipse">
                <a:avLst/>
              </a:prstGeom>
              <a:solidFill>
                <a:schemeClr val="bg1"/>
              </a:solidFill>
              <a:ln w="9525">
                <a:solidFill>
                  <a:srgbClr val="F2F2F2"/>
                </a:solidFill>
                <a:round/>
                <a:headEnd/>
                <a:tailEnd/>
              </a:ln>
            </p:spPr>
            <p:txBody>
              <a:bodyPr lIns="91425" tIns="45700" rIns="91425" bIns="4570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ja-JP" altLang="ja-JP" sz="1800">
                  <a:solidFill>
                    <a:srgbClr val="FFFFFF"/>
                  </a:solidFill>
                  <a:sym typeface="Calibri" pitchFamily="34" charset="0"/>
                </a:endParaRPr>
              </a:p>
            </p:txBody>
          </p:sp>
        </p:grpSp>
        <p:sp>
          <p:nvSpPr>
            <p:cNvPr id="161" name="Shape 208"/>
            <p:cNvSpPr txBox="1">
              <a:spLocks noChangeArrowheads="1"/>
            </p:cNvSpPr>
            <p:nvPr/>
          </p:nvSpPr>
          <p:spPr bwMode="auto">
            <a:xfrm>
              <a:off x="7404080" y="1709656"/>
              <a:ext cx="942952" cy="56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SzPct val="25000"/>
                <a:buFontTx/>
                <a:buNone/>
              </a:pPr>
              <a:r>
                <a:rPr lang="en-US" altLang="ja-JP" sz="2800" b="1" dirty="0">
                  <a:solidFill>
                    <a:srgbClr val="4CB8C1"/>
                  </a:solidFill>
                  <a:sym typeface="Calibri" pitchFamily="34" charset="0"/>
                </a:rPr>
                <a:t>7.8</a:t>
              </a:r>
              <a:endParaRPr lang="en-US" altLang="ja-JP" sz="2800" dirty="0">
                <a:solidFill>
                  <a:srgbClr val="4CB8C1"/>
                </a:solidFill>
                <a:sym typeface="Calibri" pitchFamily="34" charset="0"/>
              </a:endParaRPr>
            </a:p>
          </p:txBody>
        </p:sp>
      </p:grpSp>
      <p:sp>
        <p:nvSpPr>
          <p:cNvPr id="44" name="Shape 274"/>
          <p:cNvSpPr txBox="1"/>
          <p:nvPr/>
        </p:nvSpPr>
        <p:spPr>
          <a:xfrm>
            <a:off x="143508" y="476672"/>
            <a:ext cx="8892988" cy="461664"/>
          </a:xfrm>
          <a:prstGeom prst="rect">
            <a:avLst/>
          </a:prstGeom>
          <a:noFill/>
          <a:ln>
            <a:noFill/>
          </a:ln>
        </p:spPr>
        <p:txBody>
          <a:bodyPr lIns="91425" tIns="45700" rIns="91425" bIns="45700" anchor="t" anchorCtr="0">
            <a:noAutofit/>
          </a:bodyPr>
          <a:lstStyle/>
          <a:p>
            <a:pPr lvl="0" algn="ctr"/>
            <a:r>
              <a:rPr lang="en-US" altLang="ja-JP" sz="3000" b="1" dirty="0">
                <a:solidFill>
                  <a:srgbClr val="595959"/>
                </a:solidFill>
                <a:latin typeface="Calibri"/>
                <a:ea typeface="Calibri"/>
                <a:cs typeface="Calibri"/>
                <a:sym typeface="Calibri"/>
              </a:rPr>
              <a:t>Provide quantitative data to improve decision making</a:t>
            </a:r>
            <a:r>
              <a:rPr lang="ja-JP" altLang="en-US" sz="3000" b="1" dirty="0">
                <a:solidFill>
                  <a:srgbClr val="595959"/>
                </a:solidFill>
                <a:latin typeface="Calibri"/>
                <a:ea typeface="Calibri"/>
                <a:cs typeface="Calibri"/>
                <a:sym typeface="Calibri"/>
              </a:rPr>
              <a:t> </a:t>
            </a:r>
            <a:r>
              <a:rPr lang="ja-JP" altLang="en-US" sz="2800" b="1" dirty="0">
                <a:solidFill>
                  <a:srgbClr val="595959"/>
                </a:solidFill>
                <a:latin typeface="Calibri"/>
                <a:ea typeface="Calibri"/>
                <a:cs typeface="Calibri"/>
                <a:sym typeface="Calibri"/>
              </a:rPr>
              <a:t>　</a:t>
            </a:r>
            <a:endParaRPr lang="en-US" altLang="ja-JP" sz="2800" b="1" kern="1200" dirty="0">
              <a:solidFill>
                <a:prstClr val="black">
                  <a:lumMod val="65000"/>
                  <a:lumOff val="35000"/>
                </a:prstClr>
              </a:solidFill>
              <a:latin typeface="Calibri"/>
              <a:ea typeface="+mn-ea"/>
              <a:cs typeface="+mn-cs"/>
            </a:endParaRPr>
          </a:p>
          <a:p>
            <a:pPr marL="0" marR="0" lvl="0" indent="0" algn="l" rtl="0">
              <a:spcBef>
                <a:spcPts val="0"/>
              </a:spcBef>
              <a:buSzPct val="25000"/>
              <a:buNone/>
            </a:pPr>
            <a:endParaRPr lang="en-US" sz="2400" b="1" dirty="0">
              <a:solidFill>
                <a:srgbClr val="595959"/>
              </a:solidFill>
              <a:latin typeface="Calibri"/>
              <a:ea typeface="Calibri"/>
              <a:cs typeface="Calibri"/>
              <a:sym typeface="Calibri"/>
            </a:endParaRPr>
          </a:p>
        </p:txBody>
      </p:sp>
      <p:sp>
        <p:nvSpPr>
          <p:cNvPr id="46" name="Shape 201"/>
          <p:cNvSpPr txBox="1">
            <a:spLocks/>
          </p:cNvSpPr>
          <p:nvPr/>
        </p:nvSpPr>
        <p:spPr>
          <a:xfrm>
            <a:off x="3275856" y="1268760"/>
            <a:ext cx="2255831" cy="432048"/>
          </a:xfrm>
          <a:prstGeom prst="rect">
            <a:avLst/>
          </a:prstGeom>
          <a:noFill/>
          <a:ln>
            <a:noFill/>
          </a:ln>
        </p:spPr>
        <p:txBody>
          <a:bodyPr lIns="91425" tIns="45700" rIns="91425" bIns="45700"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Calibri"/>
              <a:buNone/>
              <a:defRPr sz="2000" b="1"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ctr">
              <a:lnSpc>
                <a:spcPct val="126000"/>
              </a:lnSpc>
              <a:spcBef>
                <a:spcPct val="0"/>
              </a:spcBef>
              <a:buClr>
                <a:srgbClr val="4CB8C1"/>
              </a:buClr>
              <a:buSzPct val="25000"/>
            </a:pPr>
            <a:r>
              <a:rPr lang="en-US" altLang="ja-JP" sz="1400" b="0" dirty="0">
                <a:solidFill>
                  <a:srgbClr val="002060"/>
                </a:solidFill>
                <a:latin typeface="Meiryo UI" pitchFamily="50" charset="-128"/>
                <a:ea typeface="Meiryo UI" pitchFamily="50" charset="-128"/>
                <a:cs typeface="Meiryo UI" pitchFamily="50" charset="-128"/>
                <a:sym typeface="Calibri" pitchFamily="34" charset="0"/>
              </a:rPr>
              <a:t>PLUS</a:t>
            </a:r>
            <a:endParaRPr lang="ja-JP" altLang="en-US" sz="1400" b="0" dirty="0">
              <a:solidFill>
                <a:srgbClr val="595959"/>
              </a:solidFill>
              <a:latin typeface="Meiryo UI" pitchFamily="50" charset="-128"/>
              <a:ea typeface="Meiryo UI" pitchFamily="50" charset="-128"/>
              <a:cs typeface="Meiryo UI" pitchFamily="50" charset="-128"/>
              <a:sym typeface="Calibri" pitchFamily="34" charset="0"/>
            </a:endParaRPr>
          </a:p>
        </p:txBody>
      </p:sp>
    </p:spTree>
    <p:extLst>
      <p:ext uri="{BB962C8B-B14F-4D97-AF65-F5344CB8AC3E}">
        <p14:creationId xmlns:p14="http://schemas.microsoft.com/office/powerpoint/2010/main" val="130449744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35496" y="2348880"/>
            <a:ext cx="910591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en-US" altLang="ja-JP" sz="2400" b="1" dirty="0">
                <a:solidFill>
                  <a:srgbClr val="000000"/>
                </a:solidFill>
                <a:latin typeface="Meiryo UI" pitchFamily="50" charset="-128"/>
                <a:ea typeface="Meiryo UI" pitchFamily="50" charset="-128"/>
                <a:cs typeface="Meiryo UI" pitchFamily="50" charset="-128"/>
              </a:rPr>
              <a:t>Our Solution:</a:t>
            </a:r>
          </a:p>
          <a:p>
            <a:pPr algn="ctr">
              <a:spcBef>
                <a:spcPct val="0"/>
              </a:spcBef>
              <a:buFontTx/>
              <a:buNone/>
            </a:pPr>
            <a:endParaRPr lang="en-US" altLang="ja-JP" sz="24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　 </a:t>
            </a:r>
            <a:r>
              <a:rPr lang="en-US" altLang="ja-JP" sz="2800" b="1" dirty="0" err="1">
                <a:solidFill>
                  <a:srgbClr val="000000"/>
                </a:solidFill>
                <a:latin typeface="Meiryo UI" pitchFamily="50" charset="-128"/>
                <a:ea typeface="Meiryo UI" pitchFamily="50" charset="-128"/>
                <a:cs typeface="Meiryo UI" pitchFamily="50" charset="-128"/>
              </a:rPr>
              <a:t>ProfileXT</a:t>
            </a:r>
            <a:r>
              <a:rPr lang="en-US" altLang="ja-JP" sz="2800" b="1" dirty="0">
                <a:solidFill>
                  <a:srgbClr val="000000"/>
                </a:solidFill>
                <a:latin typeface="Meiryo UI" pitchFamily="50" charset="-128"/>
                <a:ea typeface="Meiryo UI" pitchFamily="50" charset="-128"/>
                <a:cs typeface="Meiryo UI" pitchFamily="50" charset="-128"/>
              </a:rPr>
              <a:t>®</a:t>
            </a:r>
          </a:p>
          <a:p>
            <a:pPr algn="ctr">
              <a:spcBef>
                <a:spcPct val="0"/>
              </a:spcBef>
              <a:buFontTx/>
              <a:buNone/>
            </a:pP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7</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152051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extBox 16"/>
          <p:cNvSpPr txBox="1">
            <a:spLocks noChangeArrowheads="1"/>
          </p:cNvSpPr>
          <p:nvPr/>
        </p:nvSpPr>
        <p:spPr bwMode="auto">
          <a:xfrm>
            <a:off x="381000" y="1412776"/>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ja-JP" sz="2000" b="1" u="sng" dirty="0">
                <a:solidFill>
                  <a:srgbClr val="000000"/>
                </a:solidFill>
                <a:latin typeface="Meiryo UI" pitchFamily="50" charset="-128"/>
                <a:ea typeface="Meiryo UI" pitchFamily="50" charset="-128"/>
                <a:cs typeface="Meiryo UI" pitchFamily="50" charset="-128"/>
              </a:rPr>
              <a:t>Worldwide</a:t>
            </a:r>
          </a:p>
        </p:txBody>
      </p:sp>
      <p:sp>
        <p:nvSpPr>
          <p:cNvPr id="158724" name="正方形/長方形 2"/>
          <p:cNvSpPr>
            <a:spLocks noChangeArrowheads="1"/>
          </p:cNvSpPr>
          <p:nvPr/>
        </p:nvSpPr>
        <p:spPr bwMode="auto">
          <a:xfrm>
            <a:off x="228600" y="1916832"/>
            <a:ext cx="40740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dirty="0">
                <a:solidFill>
                  <a:srgbClr val="000000"/>
                </a:solidFill>
                <a:latin typeface="Meiryo UI" panose="020B0604030504040204" pitchFamily="50" charset="-128"/>
                <a:ea typeface="Meiryo UI" panose="020B0604030504040204" pitchFamily="50" charset="-128"/>
              </a:rPr>
              <a:t>☑ </a:t>
            </a:r>
            <a:r>
              <a:rPr lang="en-US" altLang="ja-JP" sz="1800" dirty="0">
                <a:solidFill>
                  <a:srgbClr val="000000"/>
                </a:solidFill>
                <a:latin typeface="Meiryo UI" pitchFamily="50" charset="-128"/>
                <a:ea typeface="Meiryo UI" pitchFamily="50" charset="-128"/>
                <a:cs typeface="Meiryo UI" pitchFamily="50" charset="-128"/>
              </a:rPr>
              <a:t>Founded in 1991</a:t>
            </a:r>
          </a:p>
          <a:p>
            <a:pPr>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a:solidFill>
                <a:srgbClr val="000000"/>
              </a:solidFill>
              <a:latin typeface="Meiryo UI" pitchFamily="50" charset="-128"/>
              <a:ea typeface="Meiryo UI" pitchFamily="50" charset="-128"/>
              <a:cs typeface="Meiryo UI" pitchFamily="50" charset="-128"/>
            </a:endParaRPr>
          </a:p>
          <a:p>
            <a:pPr>
              <a:spcBef>
                <a:spcPct val="0"/>
              </a:spcBef>
              <a:buFontTx/>
              <a:buNone/>
            </a:pPr>
            <a:r>
              <a:rPr lang="ja-JP" altLang="en-US" sz="1800" dirty="0">
                <a:solidFill>
                  <a:srgbClr val="000000"/>
                </a:solidFill>
                <a:latin typeface="Meiryo UI" panose="020B0604030504040204" pitchFamily="50" charset="-128"/>
                <a:ea typeface="Meiryo UI" panose="020B0604030504040204" pitchFamily="50" charset="-128"/>
              </a:rPr>
              <a:t>☑</a:t>
            </a:r>
            <a:r>
              <a:rPr lang="en-US" altLang="ja-JP" sz="1800" dirty="0">
                <a:solidFill>
                  <a:srgbClr val="000000"/>
                </a:solidFill>
                <a:latin typeface="Meiryo UI" panose="020B0604030504040204" pitchFamily="50" charset="-128"/>
                <a:ea typeface="Meiryo UI" panose="020B0604030504040204" pitchFamily="50" charset="-128"/>
              </a:rPr>
              <a:t> Distributed by over 10,000 partners across the globe</a:t>
            </a:r>
            <a:endParaRPr lang="en-US" altLang="ja-JP" sz="18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8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8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0000"/>
              </a:solidFill>
              <a:latin typeface="Meiryo UI" pitchFamily="50" charset="-128"/>
              <a:ea typeface="Meiryo UI" pitchFamily="50" charset="-128"/>
              <a:cs typeface="Meiryo UI" pitchFamily="50" charset="-128"/>
            </a:endParaRPr>
          </a:p>
        </p:txBody>
      </p:sp>
      <p:sp>
        <p:nvSpPr>
          <p:cNvPr id="158725" name="TextBox 16"/>
          <p:cNvSpPr txBox="1">
            <a:spLocks noChangeArrowheads="1"/>
          </p:cNvSpPr>
          <p:nvPr/>
        </p:nvSpPr>
        <p:spPr bwMode="auto">
          <a:xfrm>
            <a:off x="5882952" y="1412776"/>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ja-JP" sz="2000" b="1" u="sng" dirty="0">
                <a:solidFill>
                  <a:srgbClr val="000000"/>
                </a:solidFill>
                <a:latin typeface="Meiryo UI" pitchFamily="50" charset="-128"/>
                <a:ea typeface="Meiryo UI" pitchFamily="50" charset="-128"/>
                <a:cs typeface="Meiryo UI" pitchFamily="50" charset="-128"/>
              </a:rPr>
              <a:t>In Japan</a:t>
            </a:r>
          </a:p>
        </p:txBody>
      </p:sp>
      <p:cxnSp>
        <p:nvCxnSpPr>
          <p:cNvPr id="5" name="直線コネクタ 4"/>
          <p:cNvCxnSpPr/>
          <p:nvPr/>
        </p:nvCxnSpPr>
        <p:spPr>
          <a:xfrm>
            <a:off x="4427984" y="1484784"/>
            <a:ext cx="0" cy="3916507"/>
          </a:xfrm>
          <a:prstGeom prst="line">
            <a:avLst/>
          </a:prstGeom>
        </p:spPr>
        <p:style>
          <a:lnRef idx="1">
            <a:schemeClr val="accent1"/>
          </a:lnRef>
          <a:fillRef idx="0">
            <a:schemeClr val="accent1"/>
          </a:fillRef>
          <a:effectRef idx="0">
            <a:schemeClr val="accent1"/>
          </a:effectRef>
          <a:fontRef idx="minor">
            <a:schemeClr val="tx1"/>
          </a:fontRef>
        </p:style>
      </p:cxnSp>
      <p:pic>
        <p:nvPicPr>
          <p:cNvPr id="1587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5" y="3212976"/>
            <a:ext cx="3738973" cy="276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8</a:t>
            </a:fld>
            <a:endParaRPr lang="en-US" sz="1200" b="0" i="0" u="none" strike="noStrike" cap="none" baseline="0" dirty="0">
              <a:solidFill>
                <a:srgbClr val="888888"/>
              </a:solidFill>
              <a:latin typeface="Calibri"/>
              <a:ea typeface="Calibri"/>
              <a:cs typeface="Calibri"/>
              <a:sym typeface="Calibri"/>
            </a:endParaRPr>
          </a:p>
        </p:txBody>
      </p:sp>
      <p:sp>
        <p:nvSpPr>
          <p:cNvPr id="14" name="Title 1"/>
          <p:cNvSpPr txBox="1">
            <a:spLocks/>
          </p:cNvSpPr>
          <p:nvPr/>
        </p:nvSpPr>
        <p:spPr>
          <a:xfrm>
            <a:off x="125288" y="197768"/>
            <a:ext cx="88392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ja-JP" altLang="en-US" sz="28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125 Countries, 33 Languages, over 40,000 clients </a:t>
            </a:r>
          </a:p>
          <a:p>
            <a:r>
              <a:rPr lang="en-US" altLang="ja-JP" sz="2800" b="1" dirty="0" err="1">
                <a:latin typeface="Meiryo UI" pitchFamily="50" charset="-128"/>
                <a:ea typeface="Meiryo UI" pitchFamily="50" charset="-128"/>
                <a:cs typeface="Meiryo UI" pitchFamily="50" charset="-128"/>
              </a:rPr>
              <a:t>ProfileXT</a:t>
            </a:r>
            <a:br>
              <a:rPr lang="en-US" altLang="ja-JP" sz="3200" b="1" dirty="0">
                <a:latin typeface="Meiryo UI" pitchFamily="50" charset="-128"/>
                <a:ea typeface="Meiryo UI" pitchFamily="50" charset="-128"/>
                <a:cs typeface="Meiryo UI" pitchFamily="50" charset="-128"/>
              </a:rPr>
            </a:br>
            <a:endParaRPr lang="en-GB" altLang="ja-JP" sz="2000" b="1" dirty="0">
              <a:latin typeface="Meiryo UI" pitchFamily="50" charset="-128"/>
              <a:ea typeface="Meiryo UI" pitchFamily="50" charset="-128"/>
              <a:cs typeface="Meiryo UI" pitchFamily="50" charset="-128"/>
            </a:endParaRPr>
          </a:p>
        </p:txBody>
      </p:sp>
      <p:sp>
        <p:nvSpPr>
          <p:cNvPr id="11" name="正方形/長方形 2"/>
          <p:cNvSpPr>
            <a:spLocks noChangeArrowheads="1"/>
          </p:cNvSpPr>
          <p:nvPr/>
        </p:nvSpPr>
        <p:spPr bwMode="auto">
          <a:xfrm>
            <a:off x="4460605" y="1832692"/>
            <a:ext cx="4503883"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600" dirty="0">
                <a:solidFill>
                  <a:srgbClr val="000000"/>
                </a:solidFill>
                <a:latin typeface="Meiryo UI" panose="020B0604030504040204" pitchFamily="50" charset="-128"/>
                <a:ea typeface="Meiryo UI" panose="020B0604030504040204" pitchFamily="50" charset="-128"/>
              </a:rPr>
              <a:t>☑</a:t>
            </a:r>
            <a:r>
              <a:rPr lang="en-US" altLang="ja-JP" sz="1600" dirty="0">
                <a:solidFill>
                  <a:srgbClr val="000000"/>
                </a:solidFill>
                <a:latin typeface="Meiryo UI" pitchFamily="50" charset="-128"/>
                <a:ea typeface="Meiryo UI" pitchFamily="50" charset="-128"/>
              </a:rPr>
              <a:t> Introduced to Japan in 2011. Clients in healthcare, IT, retail, chemical, financial services, apparel, construction and etc. </a:t>
            </a:r>
            <a:endParaRPr lang="en-US" altLang="ja-JP" sz="16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7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600" dirty="0">
              <a:solidFill>
                <a:srgbClr val="000000"/>
              </a:solidFill>
              <a:latin typeface="Meiryo UI" pitchFamily="50" charset="-128"/>
              <a:ea typeface="Meiryo UI" pitchFamily="50" charset="-128"/>
              <a:cs typeface="Meiryo UI" pitchFamily="50" charset="-128"/>
            </a:endParaRPr>
          </a:p>
          <a:p>
            <a:pPr>
              <a:spcBef>
                <a:spcPct val="0"/>
              </a:spcBef>
              <a:buFontTx/>
              <a:buNone/>
            </a:pPr>
            <a:endParaRPr lang="en-US" altLang="ja-JP" sz="1800" dirty="0">
              <a:solidFill>
                <a:srgbClr val="000000"/>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4"/>
          <a:stretch>
            <a:fillRect/>
          </a:stretch>
        </p:blipFill>
        <p:spPr>
          <a:xfrm>
            <a:off x="4460605" y="2852936"/>
            <a:ext cx="3443523" cy="1230908"/>
          </a:xfrm>
          <a:prstGeom prst="rect">
            <a:avLst/>
          </a:prstGeom>
          <a:ln>
            <a:solidFill>
              <a:schemeClr val="bg2">
                <a:lumMod val="40000"/>
                <a:lumOff val="60000"/>
              </a:schemeClr>
            </a:solidFill>
          </a:ln>
        </p:spPr>
      </p:pic>
      <p:pic>
        <p:nvPicPr>
          <p:cNvPr id="4" name="図 3"/>
          <p:cNvPicPr>
            <a:picLocks noChangeAspect="1"/>
          </p:cNvPicPr>
          <p:nvPr/>
        </p:nvPicPr>
        <p:blipFill>
          <a:blip r:embed="rId5"/>
          <a:stretch>
            <a:fillRect/>
          </a:stretch>
        </p:blipFill>
        <p:spPr>
          <a:xfrm>
            <a:off x="6419501" y="3885447"/>
            <a:ext cx="2708134" cy="1204543"/>
          </a:xfrm>
          <a:prstGeom prst="rect">
            <a:avLst/>
          </a:prstGeom>
          <a:ln>
            <a:solidFill>
              <a:schemeClr val="bg2">
                <a:lumMod val="40000"/>
                <a:lumOff val="60000"/>
              </a:schemeClr>
            </a:solidFill>
          </a:ln>
        </p:spPr>
      </p:pic>
      <p:pic>
        <p:nvPicPr>
          <p:cNvPr id="6" name="図 5"/>
          <p:cNvPicPr>
            <a:picLocks noChangeAspect="1"/>
          </p:cNvPicPr>
          <p:nvPr/>
        </p:nvPicPr>
        <p:blipFill>
          <a:blip r:embed="rId6"/>
          <a:stretch>
            <a:fillRect/>
          </a:stretch>
        </p:blipFill>
        <p:spPr>
          <a:xfrm>
            <a:off x="4447841" y="4985113"/>
            <a:ext cx="3565972" cy="1066587"/>
          </a:xfrm>
          <a:prstGeom prst="rect">
            <a:avLst/>
          </a:prstGeom>
          <a:ln>
            <a:solidFill>
              <a:schemeClr val="bg2">
                <a:lumMod val="40000"/>
                <a:lumOff val="60000"/>
              </a:schemeClr>
            </a:solidFill>
          </a:ln>
        </p:spPr>
      </p:pic>
      <p:sp>
        <p:nvSpPr>
          <p:cNvPr id="7" name="テキスト ボックス 6"/>
          <p:cNvSpPr txBox="1"/>
          <p:nvPr/>
        </p:nvSpPr>
        <p:spPr>
          <a:xfrm>
            <a:off x="4724772" y="6124424"/>
            <a:ext cx="4100870" cy="307777"/>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Success stories from clients.</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65456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18"/>
          <p:cNvSpPr/>
          <p:nvPr/>
        </p:nvSpPr>
        <p:spPr>
          <a:xfrm>
            <a:off x="107504" y="965783"/>
            <a:ext cx="9144000" cy="5582594"/>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810" name="Rectangle 6"/>
          <p:cNvSpPr>
            <a:spLocks noGrp="1" noChangeArrowheads="1"/>
          </p:cNvSpPr>
          <p:nvPr>
            <p:ph type="title" idx="4294967295"/>
          </p:nvPr>
        </p:nvSpPr>
        <p:spPr>
          <a:xfrm>
            <a:off x="329456" y="1611277"/>
            <a:ext cx="5543334" cy="1584325"/>
          </a:xfrm>
        </p:spPr>
        <p:txBody>
          <a:bodyPr/>
          <a:lstStyle/>
          <a:p>
            <a:r>
              <a:rPr lang="en-IE" altLang="ja-JP" sz="2000" b="1" dirty="0">
                <a:solidFill>
                  <a:schemeClr val="tx1"/>
                </a:solidFill>
                <a:latin typeface="Times New Roman" panose="02020603050405020304" pitchFamily="18" charset="0"/>
                <a:ea typeface="ＭＳ Ｐゴシック" panose="020B0600070205080204" pitchFamily="50" charset="-128"/>
              </a:rPr>
              <a:t> </a:t>
            </a:r>
            <a:r>
              <a:rPr lang="en-US" altLang="ja-JP" sz="2000" b="1" dirty="0">
                <a:solidFill>
                  <a:schemeClr val="tx1"/>
                </a:solidFill>
                <a:latin typeface="Times New Roman" panose="02020603050405020304" pitchFamily="18" charset="0"/>
                <a:ea typeface="ＭＳ Ｐゴシック" panose="020B0600070205080204" pitchFamily="50" charset="-128"/>
              </a:rPr>
              <a:t>For twenty years a research followed 360,000 people in fourteen industries through their careers and found out that people who were fit with their jobs were 250% more productive than those who were not.</a:t>
            </a:r>
            <a:endParaRPr lang="en-US" altLang="ja-JP" sz="1800" b="1" dirty="0">
              <a:solidFill>
                <a:schemeClr val="tx1"/>
              </a:solidFill>
              <a:ea typeface="ＭＳ Ｐゴシック" panose="020B0600070205080204" pitchFamily="50" charset="-128"/>
            </a:endParaRPr>
          </a:p>
        </p:txBody>
      </p:sp>
      <p:sp>
        <p:nvSpPr>
          <p:cNvPr id="144392" name="Rectangle 8"/>
          <p:cNvSpPr>
            <a:spLocks noChangeArrowheads="1"/>
          </p:cNvSpPr>
          <p:nvPr/>
        </p:nvSpPr>
        <p:spPr bwMode="auto">
          <a:xfrm>
            <a:off x="4535488" y="4226938"/>
            <a:ext cx="46085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nSpc>
                <a:spcPct val="90000"/>
              </a:lnSpc>
              <a:buFontTx/>
              <a:buNone/>
            </a:pPr>
            <a:r>
              <a:rPr lang="en-US" altLang="ja-JP" sz="2000" b="1" dirty="0" err="1">
                <a:solidFill>
                  <a:srgbClr val="000000"/>
                </a:solidFill>
              </a:rPr>
              <a:t>ProfileXT</a:t>
            </a:r>
            <a:r>
              <a:rPr lang="en-US" altLang="ja-JP" sz="2000" b="1" dirty="0">
                <a:solidFill>
                  <a:srgbClr val="000000"/>
                </a:solidFill>
              </a:rPr>
              <a:t> is a human resources assessment developed by Wiley</a:t>
            </a:r>
          </a:p>
          <a:p>
            <a:pPr>
              <a:lnSpc>
                <a:spcPct val="90000"/>
              </a:lnSpc>
              <a:buFontTx/>
              <a:buNone/>
            </a:pPr>
            <a:r>
              <a:rPr lang="en-US" altLang="ja-JP" sz="2000" b="1" dirty="0">
                <a:solidFill>
                  <a:srgbClr val="000000"/>
                </a:solidFill>
              </a:rPr>
              <a:t>that helps identify people who fit most accurately in jobs.</a:t>
            </a:r>
            <a:endParaRPr lang="en-IE" altLang="ja-JP" sz="2000" b="1" dirty="0">
              <a:solidFill>
                <a:srgbClr val="000000"/>
              </a:solidFill>
            </a:endParaRPr>
          </a:p>
        </p:txBody>
      </p:sp>
      <p:sp>
        <p:nvSpPr>
          <p:cNvPr id="8" name="Title 1"/>
          <p:cNvSpPr txBox="1">
            <a:spLocks/>
          </p:cNvSpPr>
          <p:nvPr/>
        </p:nvSpPr>
        <p:spPr>
          <a:xfrm>
            <a:off x="7242" y="159640"/>
            <a:ext cx="88392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altLang="ja-JP" sz="3200" b="1" dirty="0">
                <a:latin typeface="Meiryo UI" pitchFamily="50" charset="-128"/>
                <a:ea typeface="Meiryo UI" pitchFamily="50" charset="-128"/>
                <a:cs typeface="Meiryo UI" pitchFamily="50" charset="-128"/>
              </a:rPr>
              <a:t>Theoretical Foundations</a:t>
            </a:r>
            <a:endParaRPr lang="en-GB" altLang="ja-JP" sz="2000" b="1" dirty="0">
              <a:latin typeface="Meiryo UI" pitchFamily="50" charset="-128"/>
              <a:ea typeface="Meiryo UI" pitchFamily="50" charset="-128"/>
              <a:cs typeface="Meiryo UI" pitchFamily="50" charset="-128"/>
            </a:endParaRPr>
          </a:p>
        </p:txBody>
      </p:sp>
      <p:grpSp>
        <p:nvGrpSpPr>
          <p:cNvPr id="9" name="グループ化 8"/>
          <p:cNvGrpSpPr/>
          <p:nvPr/>
        </p:nvGrpSpPr>
        <p:grpSpPr>
          <a:xfrm>
            <a:off x="6156176" y="1244887"/>
            <a:ext cx="2272408" cy="2512193"/>
            <a:chOff x="-1154583" y="1520575"/>
            <a:chExt cx="4022067" cy="4115359"/>
          </a:xfrm>
        </p:grpSpPr>
        <p:pic>
          <p:nvPicPr>
            <p:cNvPr id="10" name="図 9"/>
            <p:cNvPicPr>
              <a:picLocks noChangeAspect="1"/>
            </p:cNvPicPr>
            <p:nvPr/>
          </p:nvPicPr>
          <p:blipFill>
            <a:blip r:embed="rId4"/>
            <a:stretch>
              <a:fillRect/>
            </a:stretch>
          </p:blipFill>
          <p:spPr>
            <a:xfrm>
              <a:off x="-274848" y="2524311"/>
              <a:ext cx="3142332" cy="3111623"/>
            </a:xfrm>
            <a:prstGeom prst="rect">
              <a:avLst/>
            </a:prstGeom>
            <a:ln>
              <a:solidFill>
                <a:schemeClr val="tx1"/>
              </a:solidFill>
            </a:ln>
          </p:spPr>
        </p:pic>
        <p:pic>
          <p:nvPicPr>
            <p:cNvPr id="11" name="図 10"/>
            <p:cNvPicPr>
              <a:picLocks noChangeAspect="1"/>
            </p:cNvPicPr>
            <p:nvPr/>
          </p:nvPicPr>
          <p:blipFill>
            <a:blip r:embed="rId5"/>
            <a:stretch>
              <a:fillRect/>
            </a:stretch>
          </p:blipFill>
          <p:spPr>
            <a:xfrm>
              <a:off x="-1154583" y="1520575"/>
              <a:ext cx="3384375" cy="3366168"/>
            </a:xfrm>
            <a:prstGeom prst="rect">
              <a:avLst/>
            </a:prstGeom>
            <a:ln>
              <a:solidFill>
                <a:schemeClr val="tx1"/>
              </a:solidFill>
            </a:ln>
          </p:spPr>
        </p:pic>
      </p:grpSp>
      <p:pic>
        <p:nvPicPr>
          <p:cNvPr id="3" name="図 2"/>
          <p:cNvPicPr>
            <a:picLocks noChangeAspect="1"/>
          </p:cNvPicPr>
          <p:nvPr/>
        </p:nvPicPr>
        <p:blipFill>
          <a:blip r:embed="rId6"/>
          <a:stretch>
            <a:fillRect/>
          </a:stretch>
        </p:blipFill>
        <p:spPr>
          <a:xfrm>
            <a:off x="107504" y="3757080"/>
            <a:ext cx="1921692" cy="178423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 name="図 3"/>
          <p:cNvPicPr>
            <a:picLocks noChangeAspect="1"/>
          </p:cNvPicPr>
          <p:nvPr/>
        </p:nvPicPr>
        <p:blipFill>
          <a:blip r:embed="rId7"/>
          <a:stretch>
            <a:fillRect/>
          </a:stretch>
        </p:blipFill>
        <p:spPr>
          <a:xfrm>
            <a:off x="1227480" y="4857880"/>
            <a:ext cx="2905324" cy="1267850"/>
          </a:xfrm>
          <a:prstGeom prst="rect">
            <a:avLst/>
          </a:prstGeom>
        </p:spPr>
      </p:pic>
    </p:spTree>
    <p:custDataLst>
      <p:tags r:id="rId1"/>
    </p:custDataLst>
    <p:extLst>
      <p:ext uri="{BB962C8B-B14F-4D97-AF65-F5344CB8AC3E}">
        <p14:creationId xmlns:p14="http://schemas.microsoft.com/office/powerpoint/2010/main" val="275037660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3|10.3|10.5"/>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bwMode="auto">
        <a:solidFill>
          <a:srgbClr val="002060"/>
        </a:solidFill>
        <a:ln>
          <a:noFill/>
        </a:ln>
        <a:effectLst>
          <a:outerShdw dist="35921" dir="2700000" algn="ctr" rotWithShape="0">
            <a:schemeClr val="bg1"/>
          </a:outerShdw>
        </a:effectLst>
      </a:spPr>
      <a:bodyPr anchor="ctr"/>
      <a:lstStyle>
        <a:defPPr algn="ctr">
          <a:defRPr kumimoji="1" sz="1600" b="1" dirty="0" smtClean="0">
            <a:solidFill>
              <a:schemeClr val="bg1"/>
            </a:solidFill>
            <a:latin typeface="Meiryo UI" pitchFamily="50" charset="-128"/>
            <a:ea typeface="Meiryo UI" pitchFamily="50" charset="-128"/>
            <a:cs typeface="Meiryo UI" pitchFamily="50" charset="-128"/>
          </a:defRPr>
        </a:defPPr>
      </a:lstStyle>
    </a:tx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2" ma:contentTypeDescription="新しいドキュメントを作成します。" ma:contentTypeScope="" ma:versionID="0b12440824ce1180183e65ab7a79d3d0">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564cc370eac6a560b890bdd3a8710edc"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0C4041-B2D6-4E50-ACC0-881FAC2DDDA0}">
  <ds:schemaRefs>
    <ds:schemaRef ds:uri="http://schemas.microsoft.com/sharepoint/v3/contenttype/forms"/>
  </ds:schemaRefs>
</ds:datastoreItem>
</file>

<file path=customXml/itemProps2.xml><?xml version="1.0" encoding="utf-8"?>
<ds:datastoreItem xmlns:ds="http://schemas.openxmlformats.org/officeDocument/2006/customXml" ds:itemID="{65DF6B43-A419-4807-975D-0F173B577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2A0BB5-26C7-44B8-A109-F084770C8F6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10493</TotalTime>
  <Words>1507</Words>
  <Application>Microsoft Office PowerPoint</Application>
  <PresentationFormat>画面に合わせる (4:3)</PresentationFormat>
  <Paragraphs>486</Paragraphs>
  <Slides>24</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8</vt:i4>
      </vt:variant>
      <vt:variant>
        <vt:lpstr>スライド タイトル</vt:lpstr>
      </vt:variant>
      <vt:variant>
        <vt:i4>24</vt:i4>
      </vt:variant>
    </vt:vector>
  </HeadingPairs>
  <TitlesOfParts>
    <vt:vector size="43" baseType="lpstr">
      <vt:lpstr>Meiryo UI</vt:lpstr>
      <vt:lpstr>ＭＳ Ｐゴシック</vt:lpstr>
      <vt:lpstr>MS UI Gothic</vt:lpstr>
      <vt:lpstr>メイリオ</vt:lpstr>
      <vt:lpstr>Arial</vt:lpstr>
      <vt:lpstr>Calibri</vt:lpstr>
      <vt:lpstr>Georgia</vt:lpstr>
      <vt:lpstr>Helvetica</vt:lpstr>
      <vt:lpstr>Times New Roman</vt:lpstr>
      <vt:lpstr>Tw Cen MT</vt:lpstr>
      <vt:lpstr>Wingdings</vt:lpstr>
      <vt:lpstr>Office Theme</vt:lpstr>
      <vt:lpstr>13_HowTo Present Study Results</vt:lpstr>
      <vt:lpstr>1_Office Theme</vt:lpstr>
      <vt:lpstr>2_Office Theme</vt:lpstr>
      <vt:lpstr>3_Office Theme</vt:lpstr>
      <vt:lpstr>Custom Design</vt:lpstr>
      <vt:lpstr>6_Office Theme</vt:lpstr>
      <vt:lpstr>6_HowTo Present Study Results</vt:lpstr>
      <vt:lpstr>Utilizing HR Analytics to Improve Decision Making -Strategic Talent Assessment: ProfileXT-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For twenty years a research followed 360,000 people in fourteen industries through their careers and found out that people who were fit with their jobs were 250% more productive than those who were not.</vt:lpstr>
      <vt:lpstr>The Cornerstones of Performance</vt:lpstr>
      <vt:lpstr>PowerPoint プレゼンテーション</vt:lpstr>
      <vt:lpstr>PowerPoint プレゼンテーション</vt:lpstr>
      <vt:lpstr>PowerPoint プレゼンテーション</vt:lpstr>
      <vt:lpstr>PowerPoint プレゼンテーション</vt:lpstr>
      <vt:lpstr>Defining Successful Job Characteristics -How ‘Performance Models’ Are Built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Implementation Process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複雑化する労働市場において、 人材と仕事を繋ぐ Connecting Talent to Jobs  in a Complex Labor Market</dc:title>
  <dc:creator>Tsukakoshi</dc:creator>
  <cp:lastModifiedBy>Fukushima Ryuji</cp:lastModifiedBy>
  <cp:revision>277</cp:revision>
  <cp:lastPrinted>2016-06-27T09:54:42Z</cp:lastPrinted>
  <dcterms:modified xsi:type="dcterms:W3CDTF">2020-09-01T01:46:43Z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Order">
    <vt:r8>3680400</vt:r8>
  </property>
</Properties>
</file>