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28"/>
  </p:notesMasterIdLst>
  <p:sldIdLst>
    <p:sldId id="263" r:id="rId5"/>
    <p:sldId id="264" r:id="rId6"/>
    <p:sldId id="265" r:id="rId7"/>
    <p:sldId id="256" r:id="rId8"/>
    <p:sldId id="257" r:id="rId9"/>
    <p:sldId id="258" r:id="rId10"/>
    <p:sldId id="259" r:id="rId11"/>
    <p:sldId id="260" r:id="rId12"/>
    <p:sldId id="266" r:id="rId13"/>
    <p:sldId id="267" r:id="rId14"/>
    <p:sldId id="280" r:id="rId15"/>
    <p:sldId id="273" r:id="rId16"/>
    <p:sldId id="274" r:id="rId17"/>
    <p:sldId id="276" r:id="rId18"/>
    <p:sldId id="275" r:id="rId19"/>
    <p:sldId id="271" r:id="rId20"/>
    <p:sldId id="283" r:id="rId21"/>
    <p:sldId id="272" r:id="rId22"/>
    <p:sldId id="281" r:id="rId23"/>
    <p:sldId id="277" r:id="rId24"/>
    <p:sldId id="278" r:id="rId25"/>
    <p:sldId id="262" r:id="rId26"/>
    <p:sldId id="282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54FCD-734E-46E0-A283-9BC484424A3A}" v="1" dt="2023-08-20T22:04:01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2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6CD42-7647-4254-ADCD-CB4B4655C33C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5C9F6-35CA-4F47-A4D3-0D9DC5BACB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169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77BB18C-A9DA-4D13-A9DE-6312C43C1A13}" type="slidenum">
              <a:rPr lang="en-US" altLang="ja-JP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47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07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243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eport cover- light graphic copy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6" r="9659"/>
          <a:stretch>
            <a:fillRect/>
          </a:stretch>
        </p:blipFill>
        <p:spPr>
          <a:xfrm rot="16200000">
            <a:off x="1142999" y="-1142999"/>
            <a:ext cx="6858002" cy="9143998"/>
          </a:xfrm>
          <a:prstGeom prst="rect">
            <a:avLst/>
          </a:prstGeom>
          <a:noFill/>
        </p:spPr>
      </p:pic>
      <p:sp>
        <p:nvSpPr>
          <p:cNvPr id="5" name="Rectangle 10"/>
          <p:cNvSpPr/>
          <p:nvPr userDrawn="1"/>
        </p:nvSpPr>
        <p:spPr>
          <a:xfrm>
            <a:off x="0" y="2438400"/>
            <a:ext cx="9163050" cy="1295400"/>
          </a:xfrm>
          <a:prstGeom prst="rect">
            <a:avLst/>
          </a:prstGeom>
          <a:solidFill>
            <a:srgbClr val="072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kumimoji="0" lang="en-US" sz="4400" dirty="0">
              <a:solidFill>
                <a:srgbClr val="DAA5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rgbClr val="DAA5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69982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port cover- light graphic copy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6" r="9659"/>
          <a:stretch>
            <a:fillRect/>
          </a:stretch>
        </p:blipFill>
        <p:spPr>
          <a:xfrm rot="16200000">
            <a:off x="1142998" y="-1142998"/>
            <a:ext cx="6858002" cy="9143998"/>
          </a:xfrm>
          <a:prstGeom prst="rect">
            <a:avLst/>
          </a:prstGeom>
          <a:noFill/>
        </p:spPr>
      </p:pic>
      <p:sp>
        <p:nvSpPr>
          <p:cNvPr id="5" name="Rectangle 7"/>
          <p:cNvSpPr/>
          <p:nvPr userDrawn="1"/>
        </p:nvSpPr>
        <p:spPr>
          <a:xfrm>
            <a:off x="0" y="0"/>
            <a:ext cx="9163050" cy="1295400"/>
          </a:xfrm>
          <a:prstGeom prst="rect">
            <a:avLst/>
          </a:prstGeom>
          <a:solidFill>
            <a:srgbClr val="072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kumimoji="0" lang="en-US" sz="4400" dirty="0">
              <a:solidFill>
                <a:srgbClr val="DAA5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0150"/>
            <a:ext cx="4038600" cy="50165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09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eport cover- light graphic copy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6" r="9659"/>
          <a:stretch>
            <a:fillRect/>
          </a:stretch>
        </p:blipFill>
        <p:spPr>
          <a:xfrm rot="16200000">
            <a:off x="1142999" y="-1142999"/>
            <a:ext cx="6858002" cy="9143998"/>
          </a:xfrm>
          <a:prstGeom prst="rect">
            <a:avLst/>
          </a:prstGeom>
          <a:noFill/>
        </p:spPr>
      </p:pic>
      <p:sp>
        <p:nvSpPr>
          <p:cNvPr id="4" name="Rectangle 6"/>
          <p:cNvSpPr/>
          <p:nvPr userDrawn="1"/>
        </p:nvSpPr>
        <p:spPr>
          <a:xfrm>
            <a:off x="0" y="0"/>
            <a:ext cx="9163050" cy="1295400"/>
          </a:xfrm>
          <a:prstGeom prst="rect">
            <a:avLst/>
          </a:prstGeom>
          <a:solidFill>
            <a:srgbClr val="072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kumimoji="0" lang="en-US" sz="4400" dirty="0">
              <a:solidFill>
                <a:srgbClr val="DAA5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1B38-63A4-4DB6-A53C-FC483A5043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0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port cover- light graphic copy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6" r="9659"/>
          <a:stretch>
            <a:fillRect/>
          </a:stretch>
        </p:blipFill>
        <p:spPr>
          <a:xfrm rot="16200000">
            <a:off x="1142999" y="-1142999"/>
            <a:ext cx="6858002" cy="9143998"/>
          </a:xfrm>
          <a:prstGeom prst="rect">
            <a:avLst/>
          </a:prstGeom>
          <a:noFill/>
        </p:spPr>
      </p:pic>
      <p:pic>
        <p:nvPicPr>
          <p:cNvPr id="3" name="Picture 6" descr="PI_color-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59500"/>
            <a:ext cx="18288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8199-1C78-40EE-AEFA-EE219197E2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280150"/>
            <a:ext cx="4038600" cy="50165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9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2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67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34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73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49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36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39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09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B6F77-6BA1-45B7-886D-E152F43F9A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22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5662C1-D616-47B1-B3FB-9E391CCC27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5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z="3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人材アセスメント</a:t>
            </a:r>
            <a:endParaRPr lang="en-US" altLang="ja-JP" sz="3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4755" name="Subtitle 7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620000" cy="1752600"/>
          </a:xfrm>
        </p:spPr>
        <p:txBody>
          <a:bodyPr/>
          <a:lstStyle/>
          <a:p>
            <a:pPr eaLnBrk="1" hangingPunct="1"/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回答の方法のご案内（自己登録）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/>
            <a:endParaRPr lang="en-US" altLang="ja-JP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0CA758E-59DF-68EB-FC74-DAECEEEB3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2626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484784"/>
            <a:ext cx="9039225" cy="3890189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1371600" y="397900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Part</a:t>
            </a:r>
            <a:r>
              <a:rPr lang="ja-JP" altLang="en-US" dirty="0"/>
              <a:t>１事前説明</a:t>
            </a:r>
          </a:p>
          <a:p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668344" y="4947424"/>
            <a:ext cx="1088032" cy="41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BAFB77C-26F3-D76F-92A6-AC22B9D8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8170BD7-DE85-BEEA-AD92-0187BAC0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6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726190" cy="4878808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1115616" y="376971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Part</a:t>
            </a:r>
            <a:r>
              <a:rPr lang="ja-JP" altLang="en-US" dirty="0"/>
              <a:t>２事前説明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25" y="5914576"/>
            <a:ext cx="1476375" cy="447675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32F59D6-A895-988D-625E-CE8FCAB47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D6D4ED-89E2-004C-BA41-E82A8A7F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40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3671"/>
            <a:ext cx="8277746" cy="5119020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1115616" y="376971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Part</a:t>
            </a:r>
            <a:r>
              <a:rPr lang="ja-JP" altLang="en-US" dirty="0"/>
              <a:t>３事前説明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25" y="5914576"/>
            <a:ext cx="1476375" cy="447675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09D7695-71DD-E865-3278-341DF806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9F40C2-0862-AE0D-F7A8-7D4A18FB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82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02" y="1360814"/>
            <a:ext cx="8409395" cy="5027265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 noGrp="1"/>
          </p:cNvSpPr>
          <p:nvPr>
            <p:ph type="title"/>
          </p:nvPr>
        </p:nvSpPr>
        <p:spPr>
          <a:xfrm>
            <a:off x="343994" y="2178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Part</a:t>
            </a:r>
            <a:r>
              <a:rPr lang="ja-JP" altLang="en-US" dirty="0"/>
              <a:t>４</a:t>
            </a:r>
            <a:r>
              <a:rPr lang="en-US" altLang="ja-JP" dirty="0"/>
              <a:t>(</a:t>
            </a:r>
            <a:r>
              <a:rPr lang="ja-JP" altLang="en-US" dirty="0"/>
              <a:t>１</a:t>
            </a:r>
            <a:r>
              <a:rPr lang="en-US" altLang="ja-JP" dirty="0"/>
              <a:t>)</a:t>
            </a:r>
            <a:r>
              <a:rPr lang="ja-JP" altLang="en-US" dirty="0"/>
              <a:t>事前説明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524328" y="5951111"/>
            <a:ext cx="1049266" cy="41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8324F8C-F9B4-ACE9-85E1-2ED8867D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6D94EF-9D58-1C03-2793-BEA32262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8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75" y="1471944"/>
            <a:ext cx="8588449" cy="4654219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343994" y="2178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Part</a:t>
            </a:r>
            <a:r>
              <a:rPr lang="ja-JP" altLang="en-US" dirty="0"/>
              <a:t>４</a:t>
            </a:r>
            <a:r>
              <a:rPr lang="en-US" altLang="ja-JP" dirty="0"/>
              <a:t>(</a:t>
            </a:r>
            <a:r>
              <a:rPr lang="ja-JP" altLang="en-US" dirty="0"/>
              <a:t>２</a:t>
            </a:r>
            <a:r>
              <a:rPr lang="en-US" altLang="ja-JP" dirty="0"/>
              <a:t>)</a:t>
            </a:r>
            <a:r>
              <a:rPr lang="ja-JP" altLang="en-US" dirty="0"/>
              <a:t>事前説明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524328" y="5589240"/>
            <a:ext cx="1049266" cy="41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863BCF1-8543-AA61-3596-5868108B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F2CCE5-3668-DCD4-B0C1-2A048302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70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8680356" cy="499236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39552" y="1988840"/>
            <a:ext cx="3672408" cy="7200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376971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Part</a:t>
            </a:r>
            <a:r>
              <a:rPr lang="ja-JP" altLang="en-US" dirty="0"/>
              <a:t>５事前説明</a:t>
            </a:r>
          </a:p>
        </p:txBody>
      </p:sp>
      <p:sp>
        <p:nvSpPr>
          <p:cNvPr id="7" name="強調線吹き出し 1 (枠付き) 6"/>
          <p:cNvSpPr/>
          <p:nvPr/>
        </p:nvSpPr>
        <p:spPr>
          <a:xfrm>
            <a:off x="457200" y="908720"/>
            <a:ext cx="1412068" cy="691480"/>
          </a:xfrm>
          <a:prstGeom prst="accentBorderCallout1">
            <a:avLst>
              <a:gd name="adj1" fmla="val 48213"/>
              <a:gd name="adj2" fmla="val 99201"/>
              <a:gd name="adj3" fmla="val 164836"/>
              <a:gd name="adj4" fmla="val 139111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計算機問題は、紙やペン、計算機は使用して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も良い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020272" y="5975311"/>
            <a:ext cx="1008112" cy="429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F366320-950D-5A50-BA83-6C054A1D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A9C7037-C329-52EF-DD07-888B0758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66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06250"/>
            <a:ext cx="4747692" cy="463728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50" y="2636912"/>
            <a:ext cx="5125165" cy="2953162"/>
          </a:xfrm>
          <a:prstGeom prst="rect">
            <a:avLst/>
          </a:prstGeom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57942" y="137357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アセスメントを中断し、再開するとき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699206"/>
            <a:ext cx="8003232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800" dirty="0">
                <a:latin typeface="+mj-ea"/>
                <a:ea typeface="+mj-ea"/>
              </a:rPr>
              <a:t>自動保存されるため、そのままブラウザを閉じても</a:t>
            </a:r>
            <a:r>
              <a:rPr kumimoji="1" lang="en-US" altLang="ja-JP" sz="1800" dirty="0">
                <a:latin typeface="+mj-ea"/>
                <a:ea typeface="+mj-ea"/>
              </a:rPr>
              <a:t>OK</a:t>
            </a:r>
          </a:p>
          <a:p>
            <a:pPr marL="0" indent="0">
              <a:buNone/>
            </a:pPr>
            <a:r>
              <a:rPr kumimoji="1" lang="en-US" altLang="ja-JP" sz="1800" dirty="0"/>
              <a:t>URL</a:t>
            </a:r>
            <a:r>
              <a:rPr kumimoji="1" lang="ja-JP" altLang="en-US" sz="1800" dirty="0"/>
              <a:t>から再びログインする</a:t>
            </a:r>
          </a:p>
        </p:txBody>
      </p:sp>
      <p:sp>
        <p:nvSpPr>
          <p:cNvPr id="8" name="強調線吹き出し 1 (枠付き) 7"/>
          <p:cNvSpPr/>
          <p:nvPr/>
        </p:nvSpPr>
        <p:spPr>
          <a:xfrm>
            <a:off x="3419872" y="1390089"/>
            <a:ext cx="1412068" cy="530555"/>
          </a:xfrm>
          <a:prstGeom prst="accentBorderCallout1">
            <a:avLst>
              <a:gd name="adj1" fmla="val 90289"/>
              <a:gd name="adj2" fmla="val -877"/>
              <a:gd name="adj3" fmla="val 203645"/>
              <a:gd name="adj4" fmla="val -59082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再び情報入力を行う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強調線吹き出し 1 (枠付き) 8"/>
          <p:cNvSpPr/>
          <p:nvPr/>
        </p:nvSpPr>
        <p:spPr>
          <a:xfrm>
            <a:off x="7459532" y="1777615"/>
            <a:ext cx="1412068" cy="530555"/>
          </a:xfrm>
          <a:prstGeom prst="accentBorderCallout1">
            <a:avLst>
              <a:gd name="adj1" fmla="val 90289"/>
              <a:gd name="adj2" fmla="val -877"/>
              <a:gd name="adj3" fmla="val 203645"/>
              <a:gd name="adj4" fmla="val -59082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次の画面で、最初に設定したパスワードを入力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強調線吹き出し 1 (枠付き) 9"/>
          <p:cNvSpPr/>
          <p:nvPr/>
        </p:nvSpPr>
        <p:spPr>
          <a:xfrm>
            <a:off x="2236088" y="5718985"/>
            <a:ext cx="1888330" cy="844091"/>
          </a:xfrm>
          <a:prstGeom prst="accentBorderCallout1">
            <a:avLst>
              <a:gd name="adj1" fmla="val 19783"/>
              <a:gd name="adj2" fmla="val 102144"/>
              <a:gd name="adj3" fmla="val -142926"/>
              <a:gd name="adj4" fmla="val 162011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パスワードを忘れた場合を押せば再設定のメールが届き、そこから再設定ができる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93718" y="4293095"/>
            <a:ext cx="1462458" cy="2502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7557E9-6765-07E2-EFB7-528544D6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696" y="6356350"/>
            <a:ext cx="2895600" cy="365125"/>
          </a:xfrm>
        </p:spPr>
        <p:txBody>
          <a:bodyPr/>
          <a:lstStyle/>
          <a:p>
            <a:r>
              <a:rPr kumimoji="1" lang="en-US" altLang="ja-JP" dirty="0"/>
              <a:t>Copyright©️ 2023 HRD, Inc. All Rights Reserved. Strictly Confidential.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D38792-914F-37AA-1177-E2215DBF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852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4" y="737207"/>
            <a:ext cx="6201640" cy="346758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t="9509" r="17760" b="2898"/>
          <a:stretch/>
        </p:blipFill>
        <p:spPr>
          <a:xfrm>
            <a:off x="4343996" y="3130952"/>
            <a:ext cx="4071127" cy="35921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369914" y="2700956"/>
            <a:ext cx="4706142" cy="44494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804260" y="4085156"/>
            <a:ext cx="3152116" cy="22241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強調線吹き出し 1 (枠付き) 12"/>
          <p:cNvSpPr/>
          <p:nvPr/>
        </p:nvSpPr>
        <p:spPr>
          <a:xfrm>
            <a:off x="6621024" y="1692844"/>
            <a:ext cx="2096308" cy="1008112"/>
          </a:xfrm>
          <a:prstGeom prst="accentBorderCallout1">
            <a:avLst>
              <a:gd name="adj1" fmla="val 90289"/>
              <a:gd name="adj2" fmla="val -877"/>
              <a:gd name="adj3" fmla="val 128021"/>
              <a:gd name="adj4" fmla="val -80232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送られてくるパスワードリセットのメールに記載された</a:t>
            </a:r>
            <a:r>
              <a:rPr kumimoji="1"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URL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から</a:t>
            </a:r>
            <a:endParaRPr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アクセスする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ワンタイムクリックのため、</a:t>
            </a:r>
            <a:r>
              <a:rPr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度目は開かないため注意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強調線吹き出し 1 (枠付き) 13"/>
          <p:cNvSpPr/>
          <p:nvPr/>
        </p:nvSpPr>
        <p:spPr>
          <a:xfrm>
            <a:off x="954130" y="4681893"/>
            <a:ext cx="2533866" cy="735241"/>
          </a:xfrm>
          <a:prstGeom prst="accentBorderCallout1">
            <a:avLst>
              <a:gd name="adj1" fmla="val 45064"/>
              <a:gd name="adj2" fmla="val 98919"/>
              <a:gd name="adj3" fmla="val 131359"/>
              <a:gd name="adj4" fmla="val 164674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新しいパスワードを入力し、「更新」を押すと、パスワードが新しく作成される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-531412" y="210520"/>
            <a:ext cx="4874098" cy="388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パスワードのリセット方法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AFD4A21-9E54-7AE8-D93C-6DC069C2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2050A9-0ECF-182D-A4C7-EE76D281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47569E-9D7A-A981-7F26-9D86B9B4FD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0" t="13252" r="79918" b="79708"/>
          <a:stretch/>
        </p:blipFill>
        <p:spPr>
          <a:xfrm>
            <a:off x="954130" y="1196752"/>
            <a:ext cx="665542" cy="2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9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844824"/>
            <a:ext cx="9039225" cy="284797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23528" y="3212976"/>
            <a:ext cx="1296144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強調線吹き出し 1 (枠付き) 5"/>
          <p:cNvSpPr/>
          <p:nvPr/>
        </p:nvSpPr>
        <p:spPr>
          <a:xfrm>
            <a:off x="2339752" y="4854707"/>
            <a:ext cx="1412068" cy="530555"/>
          </a:xfrm>
          <a:prstGeom prst="accentBorderCallout1">
            <a:avLst>
              <a:gd name="adj1" fmla="val 90289"/>
              <a:gd name="adj2" fmla="val -877"/>
              <a:gd name="adj3" fmla="val -232447"/>
              <a:gd name="adj4" fmla="val -76743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前回中断した設問からスタートする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411426" y="2764754"/>
            <a:ext cx="3392822" cy="9522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強調線吹き出し 1 (枠付き) 7"/>
          <p:cNvSpPr/>
          <p:nvPr/>
        </p:nvSpPr>
        <p:spPr>
          <a:xfrm>
            <a:off x="6804248" y="4846204"/>
            <a:ext cx="1412068" cy="530555"/>
          </a:xfrm>
          <a:prstGeom prst="accentBorderCallout1">
            <a:avLst>
              <a:gd name="adj1" fmla="val 90289"/>
              <a:gd name="adj2" fmla="val -877"/>
              <a:gd name="adj3" fmla="val -232447"/>
              <a:gd name="adj4" fmla="val -76743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全体の進捗を確認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1014E23-9E9F-47CA-A906-4FA4B1DB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4152D64-8566-0DC5-DDC5-C3B619AF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658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1403648" y="2636912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/>
              <a:t>一通り、回答を終えたら・・・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20EA5F1-F2A3-B2A0-A8DB-DCA0E7A0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9D247C-BB13-9145-1D84-D00E0E29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09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1219200"/>
          </a:xfrm>
        </p:spPr>
        <p:txBody>
          <a:bodyPr/>
          <a:lstStyle/>
          <a:p>
            <a:pPr eaLnBrk="1" hangingPunct="1"/>
            <a:r>
              <a:rPr lang="ja-JP" altLang="en-US" sz="3200" b="1" dirty="0">
                <a:latin typeface="+mj-ea"/>
                <a:cs typeface="Meiryo UI" pitchFamily="50" charset="-128"/>
              </a:rPr>
              <a:t>回答に際しての留意事項</a:t>
            </a:r>
            <a:endParaRPr lang="ja-JP" altLang="en-US" sz="1800" b="1" dirty="0">
              <a:latin typeface="+mj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6700" y="2060848"/>
            <a:ext cx="8763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chemeClr val="bg1">
                    <a:lumMod val="50000"/>
                  </a:schemeClr>
                </a:solidFill>
                <a:latin typeface="+mn-ea"/>
                <a:cs typeface="Meiryo UI" panose="020B0604030504040204" pitchFamily="50" charset="-128"/>
              </a:rPr>
              <a:t>・計算機利用可能。</a:t>
            </a:r>
            <a:endParaRPr lang="en-US" altLang="ja-JP" sz="3200" dirty="0">
              <a:solidFill>
                <a:schemeClr val="bg1">
                  <a:lumMod val="50000"/>
                </a:schemeClr>
              </a:solidFill>
              <a:latin typeface="+mn-ea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chemeClr val="bg1">
                    <a:lumMod val="50000"/>
                  </a:schemeClr>
                </a:solidFill>
                <a:latin typeface="+mn-ea"/>
                <a:cs typeface="Meiryo UI" panose="020B0604030504040204" pitchFamily="50" charset="-128"/>
              </a:rPr>
              <a:t>　ただし、辞書や外部情報の利用は不可。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dirty="0">
              <a:solidFill>
                <a:schemeClr val="bg1">
                  <a:lumMod val="50000"/>
                </a:schemeClr>
              </a:solidFill>
              <a:latin typeface="+mn-ea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chemeClr val="bg1">
                    <a:lumMod val="50000"/>
                  </a:schemeClr>
                </a:solidFill>
                <a:latin typeface="+mn-ea"/>
                <a:cs typeface="Meiryo UI" panose="020B0604030504040204" pitchFamily="50" charset="-128"/>
              </a:rPr>
              <a:t>・ページが切り替わった時点でセーブされるため、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chemeClr val="bg1">
                    <a:lumMod val="50000"/>
                  </a:schemeClr>
                </a:solidFill>
                <a:latin typeface="+mn-ea"/>
                <a:cs typeface="Meiryo UI" panose="020B0604030504040204" pitchFamily="50" charset="-128"/>
              </a:rPr>
              <a:t>　途中からの再開も可能。</a:t>
            </a:r>
            <a:endParaRPr lang="en-US" altLang="ja-JP" sz="3200" dirty="0">
              <a:solidFill>
                <a:schemeClr val="bg1">
                  <a:lumMod val="50000"/>
                </a:schemeClr>
              </a:solidFill>
              <a:latin typeface="+mn-ea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3200" dirty="0">
              <a:solidFill>
                <a:schemeClr val="bg1">
                  <a:lumMod val="50000"/>
                </a:schemeClr>
              </a:solidFill>
              <a:latin typeface="+mn-ea"/>
              <a:cs typeface="Meiryo UI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solidFill>
                  <a:schemeClr val="bg1">
                    <a:lumMod val="50000"/>
                  </a:schemeClr>
                </a:solidFill>
                <a:latin typeface="+mn-ea"/>
                <a:cs typeface="Meiryo UI" panose="020B0604030504040204" pitchFamily="50" charset="-128"/>
              </a:rPr>
              <a:t>・標準回答時間：</a:t>
            </a:r>
            <a:r>
              <a:rPr lang="en-US" altLang="ja-JP" sz="3200" dirty="0">
                <a:solidFill>
                  <a:schemeClr val="bg1">
                    <a:lumMod val="50000"/>
                  </a:schemeClr>
                </a:solidFill>
                <a:latin typeface="+mn-ea"/>
                <a:cs typeface="Meiryo UI" panose="020B0604030504040204" pitchFamily="50" charset="-128"/>
              </a:rPr>
              <a:t>90</a:t>
            </a:r>
            <a:r>
              <a:rPr lang="ja-JP" altLang="en-US" sz="3200" dirty="0">
                <a:solidFill>
                  <a:schemeClr val="bg1">
                    <a:lumMod val="50000"/>
                  </a:schemeClr>
                </a:solidFill>
                <a:latin typeface="+mn-ea"/>
                <a:cs typeface="Meiryo UI" panose="020B0604030504040204" pitchFamily="50" charset="-128"/>
              </a:rPr>
              <a:t>分程度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b="1" dirty="0">
              <a:solidFill>
                <a:schemeClr val="bg1">
                  <a:lumMod val="50000"/>
                </a:schemeClr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F98A5D7-56F2-BBB9-4BCC-4A1DC1AB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79FBC8-37E6-81F5-67D4-421C68BF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9090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048750" cy="3004604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prstClr val="black">
                    <a:tint val="75000"/>
                  </a:prstClr>
                </a:solidFill>
              </a:rPr>
              <a:t>サーベイ終了確認画面</a:t>
            </a: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04248" y="3933056"/>
            <a:ext cx="165618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強調線吹き出し 1 (枠付き) 7"/>
          <p:cNvSpPr/>
          <p:nvPr/>
        </p:nvSpPr>
        <p:spPr>
          <a:xfrm>
            <a:off x="4355976" y="5224819"/>
            <a:ext cx="1656184" cy="598144"/>
          </a:xfrm>
          <a:prstGeom prst="accentBorderCallout1">
            <a:avLst>
              <a:gd name="adj1" fmla="val 77232"/>
              <a:gd name="adj2" fmla="val 97238"/>
              <a:gd name="adj3" fmla="val -148634"/>
              <a:gd name="adj4" fmla="val 160901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回答を終了してよければ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クリックする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D68DC57-0C2F-2F81-4259-F3C893CA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0F8AC1-FF24-47AD-F694-588C917B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18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0706" t="27153" r="11260" b="9501"/>
          <a:stretch/>
        </p:blipFill>
        <p:spPr>
          <a:xfrm>
            <a:off x="18256" y="1441164"/>
            <a:ext cx="9125744" cy="3948017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295286" y="1863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prstClr val="black">
                    <a:tint val="75000"/>
                  </a:prstClr>
                </a:solidFill>
              </a:rPr>
              <a:t>終了確認画面</a:t>
            </a: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004048" y="3284984"/>
            <a:ext cx="1051012" cy="43204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672109" y="3415171"/>
            <a:ext cx="1475955" cy="21330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強調線吹き出し 1 (枠付き) 8"/>
          <p:cNvSpPr/>
          <p:nvPr/>
        </p:nvSpPr>
        <p:spPr>
          <a:xfrm>
            <a:off x="539552" y="4869160"/>
            <a:ext cx="2088232" cy="760510"/>
          </a:xfrm>
          <a:prstGeom prst="accentBorderCallout1">
            <a:avLst>
              <a:gd name="adj1" fmla="val 77232"/>
              <a:gd name="adj2" fmla="val 97238"/>
              <a:gd name="adj3" fmla="val -141685"/>
              <a:gd name="adj4" fmla="val 152940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もし、未回答の設問があったり、見直したいパートがあれば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ここからジャンプしたいパートを選択し、回答し直すことができる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5ACAD51-AD52-6586-0C09-000375F6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466702-DA2E-E44F-80C6-5D117D12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566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 txBox="1">
            <a:spLocks/>
          </p:cNvSpPr>
          <p:nvPr/>
        </p:nvSpPr>
        <p:spPr>
          <a:xfrm>
            <a:off x="1331640" y="154388"/>
            <a:ext cx="6604150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prstClr val="black">
                    <a:tint val="75000"/>
                  </a:prstClr>
                </a:solidFill>
              </a:rPr>
              <a:t>回答完了の画面</a:t>
            </a: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7" y="869978"/>
            <a:ext cx="6934513" cy="15858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t="2631" r="13828"/>
          <a:stretch/>
        </p:blipFill>
        <p:spPr>
          <a:xfrm>
            <a:off x="1475656" y="2648403"/>
            <a:ext cx="6840760" cy="23795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下矢印 8"/>
          <p:cNvSpPr/>
          <p:nvPr/>
        </p:nvSpPr>
        <p:spPr>
          <a:xfrm>
            <a:off x="2589134" y="2172956"/>
            <a:ext cx="1301436" cy="59845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l="26202" t="29329" r="27862" b="50000"/>
          <a:stretch/>
        </p:blipFill>
        <p:spPr>
          <a:xfrm>
            <a:off x="2987824" y="5220518"/>
            <a:ext cx="5976664" cy="15121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強調線吹き出し 1 (枠付き) 9"/>
          <p:cNvSpPr/>
          <p:nvPr/>
        </p:nvSpPr>
        <p:spPr>
          <a:xfrm>
            <a:off x="251520" y="5204138"/>
            <a:ext cx="1892794" cy="739231"/>
          </a:xfrm>
          <a:prstGeom prst="accentBorderCallout1">
            <a:avLst>
              <a:gd name="adj1" fmla="val 37874"/>
              <a:gd name="adj2" fmla="val 97238"/>
              <a:gd name="adj3" fmla="val 137680"/>
              <a:gd name="adj4" fmla="val 162366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「お疲れ様でした」の表示がでたら、回答完了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そのままブラウザを閉じる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9852" y="6021288"/>
            <a:ext cx="1476164" cy="3873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896036" y="4824991"/>
            <a:ext cx="1301436" cy="59845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084168" y="1988840"/>
            <a:ext cx="864096" cy="3519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ADC85B7-8C37-736E-66AB-DDFEB70B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61FB73F-D950-AE3E-921E-8C393128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939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1547664" y="2780928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/>
              <a:t>おつかれさまでした。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3D3F32C-BA19-5E51-6E30-4BB2350C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EF44262-E262-7C8D-4962-2EDCEFFC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63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638199-1C78-40EE-AEFA-EE219197E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251085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524328" y="260648"/>
            <a:ext cx="144016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招待</a:t>
            </a:r>
            <a:r>
              <a:rPr kumimoji="1" lang="ja-JP" altLang="en-US" dirty="0"/>
              <a:t>メール画面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3068960"/>
            <a:ext cx="3635896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強調線吹き出し 1 (枠付き) 6"/>
          <p:cNvSpPr/>
          <p:nvPr/>
        </p:nvSpPr>
        <p:spPr>
          <a:xfrm>
            <a:off x="4788024" y="1916832"/>
            <a:ext cx="2232248" cy="648072"/>
          </a:xfrm>
          <a:prstGeom prst="accentBorderCallout1">
            <a:avLst>
              <a:gd name="adj1" fmla="val 45627"/>
              <a:gd name="adj2" fmla="val -2011"/>
              <a:gd name="adj3" fmla="val 205300"/>
              <a:gd name="adj4" fmla="val -71165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「アセスメントのお知らせ」メールに記載された</a:t>
            </a:r>
            <a:r>
              <a:rPr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URL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をクリック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0FC0454-0C66-B1CF-42D0-1B8963196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3CBE593-9444-B2A0-DED2-1560826619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" t="5082" r="85438" b="89836"/>
          <a:stretch/>
        </p:blipFill>
        <p:spPr>
          <a:xfrm>
            <a:off x="611560" y="1700808"/>
            <a:ext cx="720080" cy="21602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1032832-45E7-EDF9-04FB-07CDFCEE0F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" t="5082" r="85438" b="89836"/>
          <a:stretch/>
        </p:blipFill>
        <p:spPr>
          <a:xfrm>
            <a:off x="613892" y="1844824"/>
            <a:ext cx="720080" cy="2160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1DFA293-C1F3-53AC-97B2-E3E380404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" t="5082" r="85438" b="89836"/>
          <a:stretch/>
        </p:blipFill>
        <p:spPr>
          <a:xfrm>
            <a:off x="622684" y="4961369"/>
            <a:ext cx="792088" cy="23762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9AC11A5-6D25-7B4E-4438-8A106057C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" t="5082" r="85438" b="89836"/>
          <a:stretch/>
        </p:blipFill>
        <p:spPr>
          <a:xfrm>
            <a:off x="179512" y="5359420"/>
            <a:ext cx="720080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0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9552" y="188640"/>
            <a:ext cx="6400800" cy="622920"/>
          </a:xfrm>
        </p:spPr>
        <p:txBody>
          <a:bodyPr/>
          <a:lstStyle/>
          <a:p>
            <a:r>
              <a:rPr kumimoji="1" lang="ja-JP" altLang="en-US" dirty="0"/>
              <a:t>スタート画面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36983"/>
            <a:ext cx="5734050" cy="56007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619672" y="1685482"/>
            <a:ext cx="5755209" cy="3133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強調線吹き出し 1 (枠付き) 6"/>
          <p:cNvSpPr/>
          <p:nvPr/>
        </p:nvSpPr>
        <p:spPr>
          <a:xfrm>
            <a:off x="6345055" y="639281"/>
            <a:ext cx="1562022" cy="920778"/>
          </a:xfrm>
          <a:prstGeom prst="accentBorderCallout1">
            <a:avLst>
              <a:gd name="adj1" fmla="val 69701"/>
              <a:gd name="adj2" fmla="val 675"/>
              <a:gd name="adj3" fmla="val 147691"/>
              <a:gd name="adj4" fmla="val -120928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米印の必須項目を入力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「名前」と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「姓」は</a:t>
            </a:r>
            <a:endParaRPr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順番が逆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のため注意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73532" y="5785397"/>
            <a:ext cx="4248472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強調線吹き出し 1 (枠付き) 8"/>
          <p:cNvSpPr/>
          <p:nvPr/>
        </p:nvSpPr>
        <p:spPr>
          <a:xfrm>
            <a:off x="6904348" y="4922912"/>
            <a:ext cx="1628092" cy="769604"/>
          </a:xfrm>
          <a:prstGeom prst="accentBorderCallout1">
            <a:avLst>
              <a:gd name="adj1" fmla="val 45627"/>
              <a:gd name="adj2" fmla="val -2011"/>
              <a:gd name="adj3" fmla="val 166728"/>
              <a:gd name="adj4" fmla="val -101671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必要に応じて、</a:t>
            </a:r>
            <a:endParaRPr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受験言語を選択できる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36849" y="5225785"/>
            <a:ext cx="1017805" cy="4553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CD32AF3-0735-FE93-5051-FF2DC590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E1B59A-B13C-202F-88FA-86C5012E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40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78010"/>
            <a:ext cx="6400800" cy="622920"/>
          </a:xfrm>
        </p:spPr>
        <p:txBody>
          <a:bodyPr/>
          <a:lstStyle/>
          <a:p>
            <a:r>
              <a:rPr lang="ja-JP" altLang="en-US" dirty="0"/>
              <a:t>パスワード設定</a:t>
            </a:r>
            <a:endParaRPr kumimoji="1"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55D9646-7113-4CED-9135-AC5BBD5907AC}"/>
              </a:ext>
            </a:extLst>
          </p:cNvPr>
          <p:cNvGrpSpPr/>
          <p:nvPr/>
        </p:nvGrpSpPr>
        <p:grpSpPr>
          <a:xfrm>
            <a:off x="1619672" y="1484784"/>
            <a:ext cx="6254128" cy="4478525"/>
            <a:chOff x="-4128540" y="1953643"/>
            <a:chExt cx="6254128" cy="447852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6147D05C-6045-4A40-9F32-B610BF4F4853}"/>
                </a:ext>
              </a:extLst>
            </p:cNvPr>
            <p:cNvGrpSpPr/>
            <p:nvPr/>
          </p:nvGrpSpPr>
          <p:grpSpPr>
            <a:xfrm>
              <a:off x="-4128540" y="1953643"/>
              <a:ext cx="6254128" cy="3550128"/>
              <a:chOff x="-4128540" y="1953643"/>
              <a:chExt cx="6254128" cy="3550128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6B16CC46-E51C-4029-8C26-E50DDF0D6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4128540" y="1953643"/>
                <a:ext cx="5690743" cy="3550128"/>
              </a:xfrm>
              <a:prstGeom prst="rect">
                <a:avLst/>
              </a:prstGeom>
            </p:spPr>
          </p:pic>
          <p:sp>
            <p:nvSpPr>
              <p:cNvPr id="9" name="正方形/長方形 8"/>
              <p:cNvSpPr/>
              <p:nvPr/>
            </p:nvSpPr>
            <p:spPr>
              <a:xfrm>
                <a:off x="-4092959" y="1976857"/>
                <a:ext cx="5619580" cy="146028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-4119866" y="3760385"/>
                <a:ext cx="3384376" cy="1581661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強調線吹き出し 1 (枠付き) 6"/>
              <p:cNvSpPr/>
              <p:nvPr/>
            </p:nvSpPr>
            <p:spPr>
              <a:xfrm>
                <a:off x="479972" y="4166413"/>
                <a:ext cx="1645616" cy="769604"/>
              </a:xfrm>
              <a:prstGeom prst="accentBorderCallout1">
                <a:avLst>
                  <a:gd name="adj1" fmla="val 45627"/>
                  <a:gd name="adj2" fmla="val -2011"/>
                  <a:gd name="adj3" fmla="val 92470"/>
                  <a:gd name="adj4" fmla="val -97624"/>
                </a:avLst>
              </a:prstGeom>
              <a:noFill/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ja-JP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中断後に再開するためのパスワードは、</a:t>
                </a:r>
                <a:endPara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ja-JP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最低</a:t>
                </a:r>
                <a:r>
                  <a:rPr lang="en-US" altLang="ja-JP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</a:t>
                </a:r>
                <a:r>
                  <a:rPr kumimoji="1" lang="ja-JP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文字で設定が</a:t>
                </a:r>
                <a:r>
                  <a:rPr lang="ja-JP" alt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必要</a:t>
                </a:r>
                <a:endParaRPr kumimoji="1"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10656A38-77D2-4914-8272-D4F3F72BE9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" t="81077" r="399" b="1406"/>
            <a:stretch/>
          </p:blipFill>
          <p:spPr>
            <a:xfrm>
              <a:off x="-4128540" y="5472636"/>
              <a:ext cx="5770580" cy="959532"/>
            </a:xfrm>
            <a:prstGeom prst="rect">
              <a:avLst/>
            </a:prstGeom>
          </p:spPr>
        </p:pic>
      </p:grpSp>
      <p:sp>
        <p:nvSpPr>
          <p:cNvPr id="8" name="正方形/長方形 7"/>
          <p:cNvSpPr/>
          <p:nvPr/>
        </p:nvSpPr>
        <p:spPr>
          <a:xfrm>
            <a:off x="6094442" y="3079058"/>
            <a:ext cx="1063197" cy="3886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A165CB-7938-4290-8325-142C11308789}"/>
              </a:ext>
            </a:extLst>
          </p:cNvPr>
          <p:cNvSpPr txBox="1"/>
          <p:nvPr/>
        </p:nvSpPr>
        <p:spPr>
          <a:xfrm>
            <a:off x="5186179" y="4611759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</a:rPr>
              <a:t>記号は以下のみ使用できます。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r>
              <a:rPr lang="en-US" altLang="ja-JP" sz="1600" b="0" i="0" dirty="0">
                <a:solidFill>
                  <a:srgbClr val="FF0000"/>
                </a:solidFill>
                <a:effectLst/>
                <a:latin typeface="Open Sans"/>
              </a:rPr>
              <a:t>""#$%&amp;'()*+[,-]./_`:;&lt;=&gt;?@{|}~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5C5B341-BAF3-80BE-F77C-FFE93623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9A874B-E6B6-3162-8446-1C1D7380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38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7220" y="404664"/>
            <a:ext cx="6400800" cy="622920"/>
          </a:xfrm>
        </p:spPr>
        <p:txBody>
          <a:bodyPr/>
          <a:lstStyle/>
          <a:p>
            <a:r>
              <a:rPr lang="ja-JP" altLang="en-US" dirty="0"/>
              <a:t>回答開始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10835" b="-5599"/>
          <a:stretch/>
        </p:blipFill>
        <p:spPr>
          <a:xfrm>
            <a:off x="395536" y="1916832"/>
            <a:ext cx="8588349" cy="316835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39552" y="3273309"/>
            <a:ext cx="1440160" cy="4553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804248" y="3273309"/>
            <a:ext cx="1017805" cy="4553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強調線吹き出し 1 (枠付き) 8"/>
          <p:cNvSpPr/>
          <p:nvPr/>
        </p:nvSpPr>
        <p:spPr>
          <a:xfrm>
            <a:off x="4067944" y="5301208"/>
            <a:ext cx="2071701" cy="769604"/>
          </a:xfrm>
          <a:prstGeom prst="accentBorderCallout1">
            <a:avLst>
              <a:gd name="adj1" fmla="val 36345"/>
              <a:gd name="adj2" fmla="val 100182"/>
              <a:gd name="adj3" fmla="val -224875"/>
              <a:gd name="adj4" fmla="val 138408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最低</a:t>
            </a:r>
            <a:r>
              <a:rPr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時間はかかるため、</a:t>
            </a:r>
            <a:r>
              <a:rPr kumimoji="1"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時間半前後時間を見ておくと良い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0948CDE-E829-B675-72E5-27BB588A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5058DD-DF09-EB1D-6054-86F7584A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55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784976" cy="2430662"/>
          </a:xfrm>
          <a:prstGeom prst="rect">
            <a:avLst/>
          </a:prstGeom>
        </p:spPr>
      </p:pic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476672"/>
            <a:ext cx="6400800" cy="622920"/>
          </a:xfrm>
        </p:spPr>
        <p:txBody>
          <a:bodyPr/>
          <a:lstStyle/>
          <a:p>
            <a:r>
              <a:rPr kumimoji="1" lang="ja-JP" altLang="en-US" dirty="0"/>
              <a:t>表記の設定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11560" y="2829586"/>
            <a:ext cx="1152128" cy="887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804448" y="3806650"/>
            <a:ext cx="1088032" cy="41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強調線吹き出し 1 (枠付き) 8"/>
          <p:cNvSpPr/>
          <p:nvPr/>
        </p:nvSpPr>
        <p:spPr>
          <a:xfrm>
            <a:off x="3321950" y="3975542"/>
            <a:ext cx="1682098" cy="677594"/>
          </a:xfrm>
          <a:prstGeom prst="accentBorderCallout1">
            <a:avLst>
              <a:gd name="adj1" fmla="val 54347"/>
              <a:gd name="adj2" fmla="val -1858"/>
              <a:gd name="adj3" fmla="val -100971"/>
              <a:gd name="adj4" fmla="val -119913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受験者</a:t>
            </a:r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の性別を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選択する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552706D-1F42-AB4F-4374-C238ED0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726269-9727-CA5D-C51A-588B8699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09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 txBox="1">
            <a:spLocks/>
          </p:cNvSpPr>
          <p:nvPr/>
        </p:nvSpPr>
        <p:spPr>
          <a:xfrm>
            <a:off x="1375289" y="402673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同意画面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" y="1854324"/>
            <a:ext cx="9091671" cy="330286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7740352" y="4509120"/>
            <a:ext cx="1088032" cy="41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B30D9A3-F383-2BF4-9E38-6E4B6323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14302D-0DB6-7B86-F7AA-C1B2782F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5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8236"/>
            <a:ext cx="9144000" cy="313224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884368" y="4365104"/>
            <a:ext cx="1088032" cy="41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371600" y="397900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はじめに</a:t>
            </a:r>
          </a:p>
        </p:txBody>
      </p:sp>
      <p:sp>
        <p:nvSpPr>
          <p:cNvPr id="7" name="強調線吹き出し 1 (枠付き) 6"/>
          <p:cNvSpPr/>
          <p:nvPr/>
        </p:nvSpPr>
        <p:spPr>
          <a:xfrm>
            <a:off x="4427984" y="5269953"/>
            <a:ext cx="1584176" cy="677594"/>
          </a:xfrm>
          <a:prstGeom prst="accentBorderCallout1">
            <a:avLst>
              <a:gd name="adj1" fmla="val 54347"/>
              <a:gd name="adj2" fmla="val -1858"/>
              <a:gd name="adj3" fmla="val -170490"/>
              <a:gd name="adj4" fmla="val -105196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大事な説明文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なので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必ず読むこと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5536" y="2780928"/>
            <a:ext cx="7776864" cy="14332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9A6E024-4429-9087-7D07-D005769D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Copyright©️ 2023 HRD, Inc. All Rights Reserved. Strictly Confidential.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02C6B62-1CA6-4A83-BE1C-598B961B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6F77-6BA1-45B7-886D-E152F43F9AC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519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A42336783F56D41ADBFF25E04B830F8" ma:contentTypeVersion="18" ma:contentTypeDescription="新しいドキュメントを作成します。" ma:contentTypeScope="" ma:versionID="3297854d51de735aa12d003c0ee11ba3">
  <xsd:schema xmlns:xsd="http://www.w3.org/2001/XMLSchema" xmlns:xs="http://www.w3.org/2001/XMLSchema" xmlns:p="http://schemas.microsoft.com/office/2006/metadata/properties" xmlns:ns2="ecd2a911-04af-4728-8a4a-48cdad16d67e" xmlns:ns3="0cec52fe-58ff-46f5-99cb-620ef23623c4" targetNamespace="http://schemas.microsoft.com/office/2006/metadata/properties" ma:root="true" ma:fieldsID="d65dece6cebea69de3a7ccbd6d4c1770" ns2:_="" ns3:_="">
    <xsd:import namespace="ecd2a911-04af-4728-8a4a-48cdad16d67e"/>
    <xsd:import namespace="0cec52fe-58ff-46f5-99cb-620ef2362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x5951__x7d04__x66f8__x756a__x53f7_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2a911-04af-4728-8a4a-48cdad16d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5951__x7d04__x66f8__x756a__x53f7_" ma:index="21" nillable="true" ma:displayName="Vimeo URL" ma:description="PWなし　限定公開のURLです。" ma:format="Dropdown" ma:internalName="_x5951__x7d04__x66f8__x756a__x53f7_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e44628f4-24c6-4305-8e41-3b91c20c1f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52fe-58ff-46f5-99cb-620ef2362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d4e38b3-ff04-49ed-8246-121a149f1efc}" ma:internalName="TaxCatchAll" ma:showField="CatchAllData" ma:web="0cec52fe-58ff-46f5-99cb-620ef2362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7C1988-F3E4-4D26-AACB-27F3154696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437ECF-6C24-48D7-983B-722AB0175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d2a911-04af-4728-8a4a-48cdad16d67e"/>
    <ds:schemaRef ds:uri="0cec52fe-58ff-46f5-99cb-620ef2362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751</Words>
  <Application>Microsoft Office PowerPoint</Application>
  <PresentationFormat>画面に合わせる (4:3)</PresentationFormat>
  <Paragraphs>107</Paragraphs>
  <Slides>23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ＭＳ Ｐゴシック</vt:lpstr>
      <vt:lpstr>メイリオ</vt:lpstr>
      <vt:lpstr>Arial</vt:lpstr>
      <vt:lpstr>Calibri</vt:lpstr>
      <vt:lpstr>Open Sans</vt:lpstr>
      <vt:lpstr>Office ​​テーマ</vt:lpstr>
      <vt:lpstr>Office Theme</vt:lpstr>
      <vt:lpstr>人材アセスメント</vt:lpstr>
      <vt:lpstr>回答に際しての留意事項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Part４(１)事前説明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サーベイ終了確認画面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人材アセスメント</dc:title>
  <dc:creator>mizutani</dc:creator>
  <cp:lastModifiedBy>Maeda Koichiro</cp:lastModifiedBy>
  <cp:revision>30</cp:revision>
  <dcterms:created xsi:type="dcterms:W3CDTF">2015-02-03T11:18:06Z</dcterms:created>
  <dcterms:modified xsi:type="dcterms:W3CDTF">2023-09-13T07:17:44Z</dcterms:modified>
</cp:coreProperties>
</file>